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2.xml" ContentType="application/vnd.openxmlformats-officedocument.themeOverr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94" r:id="rId1"/>
  </p:sldMasterIdLst>
  <p:notesMasterIdLst>
    <p:notesMasterId r:id="rId44"/>
  </p:notesMasterIdLst>
  <p:sldIdLst>
    <p:sldId id="2147483428" r:id="rId2"/>
    <p:sldId id="272" r:id="rId3"/>
    <p:sldId id="2147483639" r:id="rId4"/>
    <p:sldId id="2147482379" r:id="rId5"/>
    <p:sldId id="2147482127" r:id="rId6"/>
    <p:sldId id="263" r:id="rId7"/>
    <p:sldId id="276" r:id="rId8"/>
    <p:sldId id="575" r:id="rId9"/>
    <p:sldId id="2147483642" r:id="rId10"/>
    <p:sldId id="2147483460" r:id="rId11"/>
    <p:sldId id="2147479894" r:id="rId12"/>
    <p:sldId id="2147483584" r:id="rId13"/>
    <p:sldId id="2147483451" r:id="rId14"/>
    <p:sldId id="2147483590" r:id="rId15"/>
    <p:sldId id="2147483630" r:id="rId16"/>
    <p:sldId id="2147483617" r:id="rId17"/>
    <p:sldId id="2147483592" r:id="rId18"/>
    <p:sldId id="2147483631" r:id="rId19"/>
    <p:sldId id="2147483643" r:id="rId20"/>
    <p:sldId id="2147483633" r:id="rId21"/>
    <p:sldId id="2147483634" r:id="rId22"/>
    <p:sldId id="2147482397" r:id="rId23"/>
    <p:sldId id="2147483635" r:id="rId24"/>
    <p:sldId id="2147483636" r:id="rId25"/>
    <p:sldId id="294" r:id="rId26"/>
    <p:sldId id="2147483637" r:id="rId27"/>
    <p:sldId id="2147483638" r:id="rId28"/>
    <p:sldId id="288" r:id="rId29"/>
    <p:sldId id="287" r:id="rId30"/>
    <p:sldId id="2147483640" r:id="rId31"/>
    <p:sldId id="576" r:id="rId32"/>
    <p:sldId id="347" r:id="rId33"/>
    <p:sldId id="2147483431" r:id="rId34"/>
    <p:sldId id="2147483454" r:id="rId35"/>
    <p:sldId id="2147479029" r:id="rId36"/>
    <p:sldId id="2147479021" r:id="rId37"/>
    <p:sldId id="2145706032" r:id="rId38"/>
    <p:sldId id="2076137662" r:id="rId39"/>
    <p:sldId id="2147483644" r:id="rId40"/>
    <p:sldId id="2147483645" r:id="rId41"/>
    <p:sldId id="344" r:id="rId42"/>
    <p:sldId id="297"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2532728-9A5B-4DBB-8A31-E3A299F35BB9}">
          <p14:sldIdLst/>
        </p14:section>
        <p14:section name="Default Section" id="{6B682884-3E6A-4ADD-83FC-9D6E666C480B}">
          <p14:sldIdLst/>
        </p14:section>
        <p14:section name="Opening" id="{0549A746-2A89-483D-8E92-CA74D256444F}">
          <p14:sldIdLst>
            <p14:sldId id="2147483428"/>
          </p14:sldIdLst>
        </p14:section>
        <p14:section name="Overview" id="{7E7BDB5A-0DE9-4AA3-A4DF-7CF6B6CD8EEF}">
          <p14:sldIdLst>
            <p14:sldId id="272"/>
          </p14:sldIdLst>
        </p14:section>
        <p14:section name="Value Proposition" id="{7152B7EF-0853-4545-B013-0CD5E5EBE330}">
          <p14:sldIdLst>
            <p14:sldId id="2147483639"/>
            <p14:sldId id="2147482379"/>
            <p14:sldId id="2147482127"/>
            <p14:sldId id="263"/>
            <p14:sldId id="276"/>
            <p14:sldId id="575"/>
            <p14:sldId id="2147483642"/>
            <p14:sldId id="2147483460"/>
            <p14:sldId id="2147479894"/>
            <p14:sldId id="2147483584"/>
            <p14:sldId id="2147483451"/>
            <p14:sldId id="2147483590"/>
            <p14:sldId id="2147483630"/>
            <p14:sldId id="2147483617"/>
            <p14:sldId id="2147483592"/>
            <p14:sldId id="2147483631"/>
            <p14:sldId id="2147483643"/>
            <p14:sldId id="2147483633"/>
            <p14:sldId id="2147483634"/>
            <p14:sldId id="2147482397"/>
            <p14:sldId id="2147483635"/>
            <p14:sldId id="2147483636"/>
            <p14:sldId id="294"/>
            <p14:sldId id="2147483637"/>
            <p14:sldId id="2147483638"/>
            <p14:sldId id="288"/>
            <p14:sldId id="287"/>
            <p14:sldId id="2147483640"/>
            <p14:sldId id="576"/>
            <p14:sldId id="347"/>
            <p14:sldId id="2147483431"/>
            <p14:sldId id="2147483454"/>
            <p14:sldId id="2147479029"/>
            <p14:sldId id="2147479021"/>
            <p14:sldId id="2145706032"/>
            <p14:sldId id="2076137662"/>
            <p14:sldId id="2147483644"/>
            <p14:sldId id="2147483645"/>
            <p14:sldId id="344"/>
            <p14:sldId id="297"/>
          </p14:sldIdLst>
        </p14:section>
        <p14:section name="App Patterns &amp; Use Cases" id="{25C5FE36-7C57-4AE1-A410-F6CA0F758AAB}">
          <p14:sldIdLst/>
        </p14:section>
        <p14:section name="Resource Model" id="{6C83BD69-4A76-476A-9789-EFF71B5CB954}">
          <p14:sldIdLst/>
        </p14:section>
        <p14:section name="Partitioning" id="{33680EB9-B326-40EF-A531-B09B8E4891CD}">
          <p14:sldIdLst/>
        </p14:section>
        <p14:section name="Indexing" id="{014F8CF9-9E93-4AA9-9740-8BD433575C48}">
          <p14:sldIdLst/>
        </p14:section>
        <p14:section name="RU Model" id="{398BB99A-2401-4474-82F7-A5A05FFDB8CF}">
          <p14:sldIdLst/>
        </p14:section>
        <p14:section name="Global Distribution" id="{C5B10B7F-A1DB-4933-91C8-60F527E90C1B}">
          <p14:sldIdLst/>
        </p14:section>
        <p14:section name="Consistency Models" id="{CC918661-9B3F-4B35-B534-C5EDA4FE5664}">
          <p14:sldIdLst/>
        </p14:section>
        <p14:section name="Programming" id="{9207E07C-72F1-4183-9481-0B44CE3EF2A6}">
          <p14:sldIdLst/>
        </p14:section>
        <p14:section name="Modeling &amp; Planning" id="{01E296E4-D570-4DA7-9198-7108F373E4B5}">
          <p14:sldIdLst/>
        </p14:section>
        <p14:section name="Closing" id="{7777B7B8-F386-4F80-A502-3B819BE02CA7}">
          <p14:sldIdLst/>
        </p14:section>
        <p14:section name="Opening" id="{BEF418AE-772C-408D-B4CB-773C9B4486A8}">
          <p14:sldIdLst/>
        </p14:section>
        <p14:section name="Overview" id="{1F5622A9-A296-468C-A001-2FC9DD9DAD9D}">
          <p14:sldIdLst/>
        </p14:section>
        <p14:section name="Value Proposition" id="{2FD1B983-8BA5-5C45-96B0-3AF4298F49FB}">
          <p14:sldIdLst/>
        </p14:section>
        <p14:section name="App Patterns &amp; Use Cases" id="{6F89EE6A-69AC-AF4C-BAE1-ED1FA0934FD3}">
          <p14:sldIdLst/>
        </p14:section>
        <p14:section name="Resource Model" id="{5B66BA47-A4F3-420F-8E27-B013731EF827}">
          <p14:sldIdLst/>
        </p14:section>
        <p14:section name="Partitioning" id="{BB4173EA-6E7D-43F6-95F1-06E7368D8788}">
          <p14:sldIdLst/>
        </p14:section>
        <p14:section name="Indexing" id="{B3CF3A26-4F31-4257-A7F9-4E29BF9A088F}">
          <p14:sldIdLst/>
        </p14:section>
        <p14:section name="RU Model" id="{00A55596-5786-4CB8-9BD9-01B6A4F5F81E}">
          <p14:sldIdLst/>
        </p14:section>
        <p14:section name="Global Distribution" id="{23170A74-7EBB-4A21-9160-35E7D1309313}">
          <p14:sldIdLst/>
        </p14:section>
        <p14:section name="Consistency Models" id="{2ABFA0AA-BB2C-49E4-8E85-6B4849EF1EA9}">
          <p14:sldIdLst/>
        </p14:section>
        <p14:section name="Programming" id="{A4FBC061-2A1A-4A69-8ED1-DAD0A1BE8A35}">
          <p14:sldIdLst/>
        </p14:section>
        <p14:section name="Modeling &amp; Planning" id="{D228534F-6F5D-4158-BEC3-93E6592B0F9B}">
          <p14:sldIdLst/>
        </p14:section>
        <p14:section name="Closing" id="{91DCE3D9-2CA4-4CAE-AC42-295554943B01}">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7" autoAdjust="0"/>
    <p:restoredTop sz="94660"/>
  </p:normalViewPr>
  <p:slideViewPr>
    <p:cSldViewPr snapToGrid="0">
      <p:cViewPr varScale="1">
        <p:scale>
          <a:sx n="63" d="100"/>
          <a:sy n="63" d="100"/>
        </p:scale>
        <p:origin x="796" y="2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oleObject" Target="https://microsoft-my.sharepoint.com/personal/andrl_microsoft_com/Documents/2024_01_03_openai_cdb_attach2.xlsx" TargetMode="External"/></Relationships>
</file>

<file path=ppt/charts/_rels/chart2.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dk1" tx1="lt1" bg2="dk2" tx2="lt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solidFill>
                <a:latin typeface="+mn-lt"/>
                <a:ea typeface="+mn-ea"/>
                <a:cs typeface="+mn-cs"/>
              </a:defRPr>
            </a:pPr>
            <a:r>
              <a:rPr lang="en-US" sz="1400"/>
              <a:t>Open AI transactions volume and physical partitions count</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solidFill>
              <a:latin typeface="+mn-lt"/>
              <a:ea typeface="+mn-ea"/>
              <a:cs typeface="+mn-cs"/>
            </a:defRPr>
          </a:pPr>
          <a:endParaRPr lang="en-US"/>
        </a:p>
      </c:txPr>
    </c:title>
    <c:autoTitleDeleted val="0"/>
    <c:plotArea>
      <c:layout>
        <c:manualLayout>
          <c:layoutTarget val="inner"/>
          <c:xMode val="edge"/>
          <c:yMode val="edge"/>
          <c:x val="0.17303602948020746"/>
          <c:y val="0.18213021786673639"/>
          <c:w val="0.68016362698378885"/>
          <c:h val="0.51846199217914279"/>
        </c:manualLayout>
      </c:layout>
      <c:barChart>
        <c:barDir val="col"/>
        <c:grouping val="clustered"/>
        <c:varyColors val="0"/>
        <c:ser>
          <c:idx val="0"/>
          <c:order val="0"/>
          <c:tx>
            <c:strRef>
              <c:f>'tx+partitions'!$B$2</c:f>
              <c:strCache>
                <c:ptCount val="1"/>
                <c:pt idx="0">
                  <c:v> Tx </c:v>
                </c:pt>
              </c:strCache>
            </c:strRef>
          </c:tx>
          <c:spPr>
            <a:solidFill>
              <a:schemeClr val="accent1"/>
            </a:solidFill>
            <a:ln>
              <a:noFill/>
            </a:ln>
            <a:effectLst/>
          </c:spPr>
          <c:invertIfNegative val="0"/>
          <c:cat>
            <c:numRef>
              <c:f>'tx+partitions'!$A$3:$A$843</c:f>
              <c:numCache>
                <c:formatCode>m/d/yyyy</c:formatCode>
                <c:ptCount val="841"/>
                <c:pt idx="0">
                  <c:v>44927</c:v>
                </c:pt>
                <c:pt idx="1">
                  <c:v>44928</c:v>
                </c:pt>
                <c:pt idx="2">
                  <c:v>44929</c:v>
                </c:pt>
                <c:pt idx="3">
                  <c:v>44930</c:v>
                </c:pt>
                <c:pt idx="4">
                  <c:v>44931</c:v>
                </c:pt>
                <c:pt idx="5">
                  <c:v>44932</c:v>
                </c:pt>
                <c:pt idx="6">
                  <c:v>44933</c:v>
                </c:pt>
                <c:pt idx="7">
                  <c:v>44934</c:v>
                </c:pt>
                <c:pt idx="8">
                  <c:v>44935</c:v>
                </c:pt>
                <c:pt idx="9">
                  <c:v>44936</c:v>
                </c:pt>
                <c:pt idx="10">
                  <c:v>44937</c:v>
                </c:pt>
                <c:pt idx="11">
                  <c:v>44938</c:v>
                </c:pt>
                <c:pt idx="12">
                  <c:v>44939</c:v>
                </c:pt>
                <c:pt idx="13">
                  <c:v>44940</c:v>
                </c:pt>
                <c:pt idx="14">
                  <c:v>44941</c:v>
                </c:pt>
                <c:pt idx="15">
                  <c:v>44942</c:v>
                </c:pt>
                <c:pt idx="16">
                  <c:v>44943</c:v>
                </c:pt>
                <c:pt idx="17">
                  <c:v>44944</c:v>
                </c:pt>
                <c:pt idx="18">
                  <c:v>44945</c:v>
                </c:pt>
                <c:pt idx="19">
                  <c:v>44946</c:v>
                </c:pt>
                <c:pt idx="20">
                  <c:v>44947</c:v>
                </c:pt>
                <c:pt idx="21">
                  <c:v>44948</c:v>
                </c:pt>
                <c:pt idx="22">
                  <c:v>44949</c:v>
                </c:pt>
                <c:pt idx="23">
                  <c:v>44950</c:v>
                </c:pt>
                <c:pt idx="24">
                  <c:v>44951</c:v>
                </c:pt>
                <c:pt idx="25">
                  <c:v>44952</c:v>
                </c:pt>
                <c:pt idx="26">
                  <c:v>44953</c:v>
                </c:pt>
                <c:pt idx="27">
                  <c:v>44954</c:v>
                </c:pt>
                <c:pt idx="28">
                  <c:v>44955</c:v>
                </c:pt>
                <c:pt idx="29">
                  <c:v>44956</c:v>
                </c:pt>
                <c:pt idx="30">
                  <c:v>44957</c:v>
                </c:pt>
                <c:pt idx="31">
                  <c:v>44958</c:v>
                </c:pt>
                <c:pt idx="32">
                  <c:v>44959</c:v>
                </c:pt>
                <c:pt idx="33">
                  <c:v>44960</c:v>
                </c:pt>
                <c:pt idx="34">
                  <c:v>44961</c:v>
                </c:pt>
                <c:pt idx="35">
                  <c:v>44962</c:v>
                </c:pt>
                <c:pt idx="36">
                  <c:v>44963</c:v>
                </c:pt>
                <c:pt idx="37">
                  <c:v>44964</c:v>
                </c:pt>
                <c:pt idx="38">
                  <c:v>44965</c:v>
                </c:pt>
                <c:pt idx="39">
                  <c:v>44966</c:v>
                </c:pt>
                <c:pt idx="40">
                  <c:v>44967</c:v>
                </c:pt>
                <c:pt idx="41">
                  <c:v>44968</c:v>
                </c:pt>
                <c:pt idx="42">
                  <c:v>44969</c:v>
                </c:pt>
                <c:pt idx="43">
                  <c:v>44970</c:v>
                </c:pt>
                <c:pt idx="44">
                  <c:v>44971</c:v>
                </c:pt>
                <c:pt idx="45">
                  <c:v>44972</c:v>
                </c:pt>
                <c:pt idx="46">
                  <c:v>44973</c:v>
                </c:pt>
                <c:pt idx="47">
                  <c:v>44974</c:v>
                </c:pt>
                <c:pt idx="48">
                  <c:v>44975</c:v>
                </c:pt>
                <c:pt idx="49">
                  <c:v>44976</c:v>
                </c:pt>
                <c:pt idx="50">
                  <c:v>44977</c:v>
                </c:pt>
                <c:pt idx="51">
                  <c:v>44978</c:v>
                </c:pt>
                <c:pt idx="52">
                  <c:v>44979</c:v>
                </c:pt>
                <c:pt idx="53">
                  <c:v>44980</c:v>
                </c:pt>
                <c:pt idx="54">
                  <c:v>44981</c:v>
                </c:pt>
                <c:pt idx="55">
                  <c:v>44982</c:v>
                </c:pt>
                <c:pt idx="56">
                  <c:v>44983</c:v>
                </c:pt>
                <c:pt idx="57">
                  <c:v>44984</c:v>
                </c:pt>
                <c:pt idx="58">
                  <c:v>44985</c:v>
                </c:pt>
                <c:pt idx="59">
                  <c:v>44986</c:v>
                </c:pt>
                <c:pt idx="60">
                  <c:v>44987</c:v>
                </c:pt>
                <c:pt idx="61">
                  <c:v>44988</c:v>
                </c:pt>
                <c:pt idx="62">
                  <c:v>44989</c:v>
                </c:pt>
                <c:pt idx="63">
                  <c:v>44990</c:v>
                </c:pt>
                <c:pt idx="64">
                  <c:v>44991</c:v>
                </c:pt>
                <c:pt idx="65">
                  <c:v>44992</c:v>
                </c:pt>
                <c:pt idx="66">
                  <c:v>44993</c:v>
                </c:pt>
                <c:pt idx="67">
                  <c:v>44994</c:v>
                </c:pt>
                <c:pt idx="68">
                  <c:v>44995</c:v>
                </c:pt>
                <c:pt idx="69">
                  <c:v>44996</c:v>
                </c:pt>
                <c:pt idx="70">
                  <c:v>44997</c:v>
                </c:pt>
                <c:pt idx="71">
                  <c:v>44998</c:v>
                </c:pt>
                <c:pt idx="72">
                  <c:v>44999</c:v>
                </c:pt>
                <c:pt idx="73">
                  <c:v>45000</c:v>
                </c:pt>
                <c:pt idx="74">
                  <c:v>45001</c:v>
                </c:pt>
                <c:pt idx="75">
                  <c:v>45002</c:v>
                </c:pt>
                <c:pt idx="76">
                  <c:v>45003</c:v>
                </c:pt>
                <c:pt idx="77">
                  <c:v>45004</c:v>
                </c:pt>
                <c:pt idx="78">
                  <c:v>45005</c:v>
                </c:pt>
                <c:pt idx="79">
                  <c:v>45006</c:v>
                </c:pt>
                <c:pt idx="80">
                  <c:v>45007</c:v>
                </c:pt>
                <c:pt idx="81">
                  <c:v>45008</c:v>
                </c:pt>
                <c:pt idx="82">
                  <c:v>45009</c:v>
                </c:pt>
                <c:pt idx="83">
                  <c:v>45010</c:v>
                </c:pt>
                <c:pt idx="84">
                  <c:v>45011</c:v>
                </c:pt>
                <c:pt idx="85">
                  <c:v>45012</c:v>
                </c:pt>
                <c:pt idx="86">
                  <c:v>45013</c:v>
                </c:pt>
                <c:pt idx="87">
                  <c:v>45014</c:v>
                </c:pt>
                <c:pt idx="88">
                  <c:v>45015</c:v>
                </c:pt>
                <c:pt idx="89">
                  <c:v>45016</c:v>
                </c:pt>
                <c:pt idx="90">
                  <c:v>45017</c:v>
                </c:pt>
                <c:pt idx="91">
                  <c:v>45018</c:v>
                </c:pt>
                <c:pt idx="92">
                  <c:v>45019</c:v>
                </c:pt>
                <c:pt idx="93">
                  <c:v>45020</c:v>
                </c:pt>
                <c:pt idx="94">
                  <c:v>45021</c:v>
                </c:pt>
                <c:pt idx="95">
                  <c:v>45022</c:v>
                </c:pt>
                <c:pt idx="96">
                  <c:v>45023</c:v>
                </c:pt>
                <c:pt idx="97">
                  <c:v>45024</c:v>
                </c:pt>
                <c:pt idx="98">
                  <c:v>45025</c:v>
                </c:pt>
                <c:pt idx="99">
                  <c:v>45026</c:v>
                </c:pt>
                <c:pt idx="100">
                  <c:v>45027</c:v>
                </c:pt>
                <c:pt idx="101">
                  <c:v>45028</c:v>
                </c:pt>
                <c:pt idx="102">
                  <c:v>45029</c:v>
                </c:pt>
                <c:pt idx="103">
                  <c:v>45030</c:v>
                </c:pt>
                <c:pt idx="104">
                  <c:v>45031</c:v>
                </c:pt>
                <c:pt idx="105">
                  <c:v>45032</c:v>
                </c:pt>
                <c:pt idx="106">
                  <c:v>45033</c:v>
                </c:pt>
                <c:pt idx="107">
                  <c:v>45034</c:v>
                </c:pt>
                <c:pt idx="108">
                  <c:v>45035</c:v>
                </c:pt>
                <c:pt idx="109">
                  <c:v>45036</c:v>
                </c:pt>
                <c:pt idx="110">
                  <c:v>45037</c:v>
                </c:pt>
                <c:pt idx="111">
                  <c:v>45038</c:v>
                </c:pt>
                <c:pt idx="112">
                  <c:v>45039</c:v>
                </c:pt>
                <c:pt idx="113">
                  <c:v>45040</c:v>
                </c:pt>
                <c:pt idx="114">
                  <c:v>45041</c:v>
                </c:pt>
                <c:pt idx="115">
                  <c:v>45042</c:v>
                </c:pt>
                <c:pt idx="116">
                  <c:v>45043</c:v>
                </c:pt>
                <c:pt idx="117">
                  <c:v>45044</c:v>
                </c:pt>
                <c:pt idx="118">
                  <c:v>45045</c:v>
                </c:pt>
                <c:pt idx="119">
                  <c:v>45046</c:v>
                </c:pt>
                <c:pt idx="120">
                  <c:v>45047</c:v>
                </c:pt>
                <c:pt idx="121">
                  <c:v>45048</c:v>
                </c:pt>
                <c:pt idx="122">
                  <c:v>45049</c:v>
                </c:pt>
                <c:pt idx="123">
                  <c:v>45050</c:v>
                </c:pt>
                <c:pt idx="124">
                  <c:v>45051</c:v>
                </c:pt>
                <c:pt idx="125">
                  <c:v>45052</c:v>
                </c:pt>
                <c:pt idx="126">
                  <c:v>45053</c:v>
                </c:pt>
                <c:pt idx="127">
                  <c:v>45054</c:v>
                </c:pt>
                <c:pt idx="128">
                  <c:v>45055</c:v>
                </c:pt>
                <c:pt idx="129">
                  <c:v>45056</c:v>
                </c:pt>
                <c:pt idx="130">
                  <c:v>45057</c:v>
                </c:pt>
                <c:pt idx="131">
                  <c:v>45058</c:v>
                </c:pt>
                <c:pt idx="132">
                  <c:v>45059</c:v>
                </c:pt>
                <c:pt idx="133">
                  <c:v>45060</c:v>
                </c:pt>
                <c:pt idx="134">
                  <c:v>45061</c:v>
                </c:pt>
                <c:pt idx="135">
                  <c:v>45062</c:v>
                </c:pt>
                <c:pt idx="136">
                  <c:v>45063</c:v>
                </c:pt>
                <c:pt idx="137">
                  <c:v>45064</c:v>
                </c:pt>
                <c:pt idx="138">
                  <c:v>45065</c:v>
                </c:pt>
                <c:pt idx="139">
                  <c:v>45066</c:v>
                </c:pt>
                <c:pt idx="140">
                  <c:v>45067</c:v>
                </c:pt>
                <c:pt idx="141">
                  <c:v>45068</c:v>
                </c:pt>
                <c:pt idx="142">
                  <c:v>45069</c:v>
                </c:pt>
                <c:pt idx="143">
                  <c:v>45070</c:v>
                </c:pt>
                <c:pt idx="144">
                  <c:v>45071</c:v>
                </c:pt>
                <c:pt idx="145">
                  <c:v>45072</c:v>
                </c:pt>
                <c:pt idx="146">
                  <c:v>45073</c:v>
                </c:pt>
                <c:pt idx="147">
                  <c:v>45074</c:v>
                </c:pt>
                <c:pt idx="148">
                  <c:v>45075</c:v>
                </c:pt>
                <c:pt idx="149">
                  <c:v>45076</c:v>
                </c:pt>
                <c:pt idx="150">
                  <c:v>45077</c:v>
                </c:pt>
                <c:pt idx="151">
                  <c:v>45078</c:v>
                </c:pt>
                <c:pt idx="152">
                  <c:v>45079</c:v>
                </c:pt>
                <c:pt idx="153">
                  <c:v>45080</c:v>
                </c:pt>
                <c:pt idx="154">
                  <c:v>45081</c:v>
                </c:pt>
                <c:pt idx="155">
                  <c:v>45082</c:v>
                </c:pt>
                <c:pt idx="156">
                  <c:v>45083</c:v>
                </c:pt>
                <c:pt idx="157">
                  <c:v>45084</c:v>
                </c:pt>
                <c:pt idx="158">
                  <c:v>45085</c:v>
                </c:pt>
                <c:pt idx="159">
                  <c:v>45086</c:v>
                </c:pt>
                <c:pt idx="160">
                  <c:v>45087</c:v>
                </c:pt>
                <c:pt idx="161">
                  <c:v>45088</c:v>
                </c:pt>
                <c:pt idx="162">
                  <c:v>45089</c:v>
                </c:pt>
                <c:pt idx="163">
                  <c:v>45090</c:v>
                </c:pt>
                <c:pt idx="164">
                  <c:v>45091</c:v>
                </c:pt>
                <c:pt idx="165">
                  <c:v>45092</c:v>
                </c:pt>
                <c:pt idx="166">
                  <c:v>45093</c:v>
                </c:pt>
                <c:pt idx="167">
                  <c:v>45094</c:v>
                </c:pt>
                <c:pt idx="168">
                  <c:v>45095</c:v>
                </c:pt>
                <c:pt idx="169">
                  <c:v>45096</c:v>
                </c:pt>
                <c:pt idx="170">
                  <c:v>45097</c:v>
                </c:pt>
                <c:pt idx="171">
                  <c:v>45098</c:v>
                </c:pt>
                <c:pt idx="172">
                  <c:v>45099</c:v>
                </c:pt>
                <c:pt idx="173">
                  <c:v>45100</c:v>
                </c:pt>
                <c:pt idx="174">
                  <c:v>45101</c:v>
                </c:pt>
                <c:pt idx="175">
                  <c:v>45102</c:v>
                </c:pt>
                <c:pt idx="176">
                  <c:v>45103</c:v>
                </c:pt>
                <c:pt idx="177">
                  <c:v>45104</c:v>
                </c:pt>
                <c:pt idx="178">
                  <c:v>45105</c:v>
                </c:pt>
                <c:pt idx="179">
                  <c:v>45106</c:v>
                </c:pt>
                <c:pt idx="180">
                  <c:v>45107</c:v>
                </c:pt>
                <c:pt idx="181">
                  <c:v>45108</c:v>
                </c:pt>
                <c:pt idx="182">
                  <c:v>45109</c:v>
                </c:pt>
                <c:pt idx="183">
                  <c:v>45110</c:v>
                </c:pt>
                <c:pt idx="184">
                  <c:v>45111</c:v>
                </c:pt>
                <c:pt idx="185">
                  <c:v>45112</c:v>
                </c:pt>
                <c:pt idx="186">
                  <c:v>45113</c:v>
                </c:pt>
                <c:pt idx="187">
                  <c:v>45114</c:v>
                </c:pt>
                <c:pt idx="188">
                  <c:v>45115</c:v>
                </c:pt>
                <c:pt idx="189">
                  <c:v>45116</c:v>
                </c:pt>
                <c:pt idx="190">
                  <c:v>45117</c:v>
                </c:pt>
                <c:pt idx="191">
                  <c:v>45118</c:v>
                </c:pt>
                <c:pt idx="192">
                  <c:v>45119</c:v>
                </c:pt>
                <c:pt idx="193">
                  <c:v>45120</c:v>
                </c:pt>
                <c:pt idx="194">
                  <c:v>45121</c:v>
                </c:pt>
                <c:pt idx="195">
                  <c:v>45122</c:v>
                </c:pt>
                <c:pt idx="196">
                  <c:v>45123</c:v>
                </c:pt>
                <c:pt idx="197">
                  <c:v>45124</c:v>
                </c:pt>
                <c:pt idx="198">
                  <c:v>45125</c:v>
                </c:pt>
                <c:pt idx="199">
                  <c:v>45126</c:v>
                </c:pt>
                <c:pt idx="200">
                  <c:v>45127</c:v>
                </c:pt>
                <c:pt idx="201">
                  <c:v>45128</c:v>
                </c:pt>
                <c:pt idx="202">
                  <c:v>45129</c:v>
                </c:pt>
                <c:pt idx="203">
                  <c:v>45130</c:v>
                </c:pt>
                <c:pt idx="204">
                  <c:v>45131</c:v>
                </c:pt>
                <c:pt idx="205">
                  <c:v>45132</c:v>
                </c:pt>
                <c:pt idx="206">
                  <c:v>45133</c:v>
                </c:pt>
                <c:pt idx="207">
                  <c:v>45134</c:v>
                </c:pt>
                <c:pt idx="208">
                  <c:v>45135</c:v>
                </c:pt>
                <c:pt idx="209">
                  <c:v>45136</c:v>
                </c:pt>
                <c:pt idx="210">
                  <c:v>45137</c:v>
                </c:pt>
                <c:pt idx="211">
                  <c:v>45138</c:v>
                </c:pt>
                <c:pt idx="212">
                  <c:v>45139</c:v>
                </c:pt>
                <c:pt idx="213">
                  <c:v>45140</c:v>
                </c:pt>
                <c:pt idx="214">
                  <c:v>45141</c:v>
                </c:pt>
                <c:pt idx="215">
                  <c:v>45142</c:v>
                </c:pt>
                <c:pt idx="216">
                  <c:v>45143</c:v>
                </c:pt>
                <c:pt idx="217">
                  <c:v>45144</c:v>
                </c:pt>
                <c:pt idx="218">
                  <c:v>45145</c:v>
                </c:pt>
                <c:pt idx="219">
                  <c:v>45146</c:v>
                </c:pt>
                <c:pt idx="220">
                  <c:v>45147</c:v>
                </c:pt>
                <c:pt idx="221">
                  <c:v>45148</c:v>
                </c:pt>
                <c:pt idx="222">
                  <c:v>45149</c:v>
                </c:pt>
                <c:pt idx="223">
                  <c:v>45150</c:v>
                </c:pt>
                <c:pt idx="224">
                  <c:v>45151</c:v>
                </c:pt>
                <c:pt idx="225">
                  <c:v>45152</c:v>
                </c:pt>
                <c:pt idx="226">
                  <c:v>45153</c:v>
                </c:pt>
                <c:pt idx="227">
                  <c:v>45154</c:v>
                </c:pt>
                <c:pt idx="228">
                  <c:v>45155</c:v>
                </c:pt>
                <c:pt idx="229">
                  <c:v>45156</c:v>
                </c:pt>
                <c:pt idx="230">
                  <c:v>45157</c:v>
                </c:pt>
                <c:pt idx="231">
                  <c:v>45158</c:v>
                </c:pt>
                <c:pt idx="232">
                  <c:v>45159</c:v>
                </c:pt>
                <c:pt idx="233">
                  <c:v>45160</c:v>
                </c:pt>
                <c:pt idx="234">
                  <c:v>45161</c:v>
                </c:pt>
                <c:pt idx="235">
                  <c:v>45162</c:v>
                </c:pt>
                <c:pt idx="236">
                  <c:v>45163</c:v>
                </c:pt>
                <c:pt idx="237">
                  <c:v>45164</c:v>
                </c:pt>
                <c:pt idx="238">
                  <c:v>45165</c:v>
                </c:pt>
                <c:pt idx="239">
                  <c:v>45166</c:v>
                </c:pt>
                <c:pt idx="240">
                  <c:v>45167</c:v>
                </c:pt>
                <c:pt idx="241">
                  <c:v>45168</c:v>
                </c:pt>
                <c:pt idx="242">
                  <c:v>45169</c:v>
                </c:pt>
                <c:pt idx="243">
                  <c:v>45170</c:v>
                </c:pt>
                <c:pt idx="244">
                  <c:v>45171</c:v>
                </c:pt>
                <c:pt idx="245">
                  <c:v>45172</c:v>
                </c:pt>
                <c:pt idx="246">
                  <c:v>45173</c:v>
                </c:pt>
                <c:pt idx="247">
                  <c:v>45174</c:v>
                </c:pt>
                <c:pt idx="248">
                  <c:v>45175</c:v>
                </c:pt>
                <c:pt idx="249">
                  <c:v>45176</c:v>
                </c:pt>
                <c:pt idx="250">
                  <c:v>45177</c:v>
                </c:pt>
                <c:pt idx="251">
                  <c:v>45178</c:v>
                </c:pt>
                <c:pt idx="252">
                  <c:v>45179</c:v>
                </c:pt>
                <c:pt idx="253">
                  <c:v>45180</c:v>
                </c:pt>
                <c:pt idx="254">
                  <c:v>45181</c:v>
                </c:pt>
                <c:pt idx="255">
                  <c:v>45182</c:v>
                </c:pt>
                <c:pt idx="256">
                  <c:v>45183</c:v>
                </c:pt>
                <c:pt idx="257">
                  <c:v>45184</c:v>
                </c:pt>
                <c:pt idx="258">
                  <c:v>45185</c:v>
                </c:pt>
                <c:pt idx="259">
                  <c:v>45186</c:v>
                </c:pt>
                <c:pt idx="260">
                  <c:v>45187</c:v>
                </c:pt>
                <c:pt idx="261">
                  <c:v>45188</c:v>
                </c:pt>
                <c:pt idx="262">
                  <c:v>45189</c:v>
                </c:pt>
                <c:pt idx="263">
                  <c:v>45190</c:v>
                </c:pt>
                <c:pt idx="264">
                  <c:v>45191</c:v>
                </c:pt>
                <c:pt idx="265">
                  <c:v>45192</c:v>
                </c:pt>
                <c:pt idx="266">
                  <c:v>45193</c:v>
                </c:pt>
                <c:pt idx="267">
                  <c:v>45194</c:v>
                </c:pt>
                <c:pt idx="268">
                  <c:v>45195</c:v>
                </c:pt>
                <c:pt idx="269">
                  <c:v>45196</c:v>
                </c:pt>
                <c:pt idx="270">
                  <c:v>45197</c:v>
                </c:pt>
                <c:pt idx="271">
                  <c:v>45198</c:v>
                </c:pt>
                <c:pt idx="272">
                  <c:v>45199</c:v>
                </c:pt>
                <c:pt idx="273">
                  <c:v>45200</c:v>
                </c:pt>
                <c:pt idx="274">
                  <c:v>45201</c:v>
                </c:pt>
                <c:pt idx="275">
                  <c:v>45202</c:v>
                </c:pt>
                <c:pt idx="276">
                  <c:v>45203</c:v>
                </c:pt>
                <c:pt idx="277">
                  <c:v>45204</c:v>
                </c:pt>
                <c:pt idx="278">
                  <c:v>45205</c:v>
                </c:pt>
                <c:pt idx="279">
                  <c:v>45206</c:v>
                </c:pt>
                <c:pt idx="280">
                  <c:v>45207</c:v>
                </c:pt>
                <c:pt idx="281">
                  <c:v>45208</c:v>
                </c:pt>
                <c:pt idx="282">
                  <c:v>45209</c:v>
                </c:pt>
                <c:pt idx="283">
                  <c:v>45210</c:v>
                </c:pt>
                <c:pt idx="284">
                  <c:v>45211</c:v>
                </c:pt>
                <c:pt idx="285">
                  <c:v>45212</c:v>
                </c:pt>
                <c:pt idx="286">
                  <c:v>45213</c:v>
                </c:pt>
                <c:pt idx="287">
                  <c:v>45214</c:v>
                </c:pt>
                <c:pt idx="288">
                  <c:v>45215</c:v>
                </c:pt>
                <c:pt idx="289">
                  <c:v>45216</c:v>
                </c:pt>
                <c:pt idx="290">
                  <c:v>45217</c:v>
                </c:pt>
                <c:pt idx="291">
                  <c:v>45218</c:v>
                </c:pt>
                <c:pt idx="292">
                  <c:v>45219</c:v>
                </c:pt>
                <c:pt idx="293">
                  <c:v>45220</c:v>
                </c:pt>
                <c:pt idx="294">
                  <c:v>45221</c:v>
                </c:pt>
                <c:pt idx="295">
                  <c:v>45222</c:v>
                </c:pt>
                <c:pt idx="296">
                  <c:v>45223</c:v>
                </c:pt>
                <c:pt idx="297">
                  <c:v>45224</c:v>
                </c:pt>
                <c:pt idx="298">
                  <c:v>45225</c:v>
                </c:pt>
                <c:pt idx="299">
                  <c:v>45226</c:v>
                </c:pt>
                <c:pt idx="300">
                  <c:v>45227</c:v>
                </c:pt>
                <c:pt idx="301">
                  <c:v>45228</c:v>
                </c:pt>
                <c:pt idx="302">
                  <c:v>45229</c:v>
                </c:pt>
                <c:pt idx="303">
                  <c:v>45230</c:v>
                </c:pt>
                <c:pt idx="304">
                  <c:v>45231</c:v>
                </c:pt>
                <c:pt idx="305">
                  <c:v>45232</c:v>
                </c:pt>
                <c:pt idx="306">
                  <c:v>45233</c:v>
                </c:pt>
                <c:pt idx="307">
                  <c:v>45234</c:v>
                </c:pt>
                <c:pt idx="308">
                  <c:v>45235</c:v>
                </c:pt>
                <c:pt idx="309">
                  <c:v>45236</c:v>
                </c:pt>
                <c:pt idx="310">
                  <c:v>45237</c:v>
                </c:pt>
                <c:pt idx="311">
                  <c:v>45238</c:v>
                </c:pt>
                <c:pt idx="312">
                  <c:v>45239</c:v>
                </c:pt>
                <c:pt idx="313">
                  <c:v>45240</c:v>
                </c:pt>
                <c:pt idx="314">
                  <c:v>45241</c:v>
                </c:pt>
                <c:pt idx="315">
                  <c:v>45242</c:v>
                </c:pt>
                <c:pt idx="316">
                  <c:v>45243</c:v>
                </c:pt>
                <c:pt idx="317">
                  <c:v>45244</c:v>
                </c:pt>
                <c:pt idx="318">
                  <c:v>45245</c:v>
                </c:pt>
                <c:pt idx="319">
                  <c:v>45246</c:v>
                </c:pt>
                <c:pt idx="320">
                  <c:v>45247</c:v>
                </c:pt>
                <c:pt idx="321">
                  <c:v>45248</c:v>
                </c:pt>
                <c:pt idx="322">
                  <c:v>45249</c:v>
                </c:pt>
                <c:pt idx="323">
                  <c:v>45250</c:v>
                </c:pt>
                <c:pt idx="324">
                  <c:v>45251</c:v>
                </c:pt>
                <c:pt idx="325">
                  <c:v>45252</c:v>
                </c:pt>
                <c:pt idx="326">
                  <c:v>45253</c:v>
                </c:pt>
                <c:pt idx="327">
                  <c:v>45254</c:v>
                </c:pt>
                <c:pt idx="328">
                  <c:v>45255</c:v>
                </c:pt>
                <c:pt idx="329">
                  <c:v>45256</c:v>
                </c:pt>
                <c:pt idx="330">
                  <c:v>45257</c:v>
                </c:pt>
                <c:pt idx="331">
                  <c:v>45258</c:v>
                </c:pt>
                <c:pt idx="332">
                  <c:v>45259</c:v>
                </c:pt>
                <c:pt idx="333">
                  <c:v>45260</c:v>
                </c:pt>
                <c:pt idx="334">
                  <c:v>45261</c:v>
                </c:pt>
                <c:pt idx="335">
                  <c:v>45262</c:v>
                </c:pt>
                <c:pt idx="336">
                  <c:v>45263</c:v>
                </c:pt>
                <c:pt idx="337">
                  <c:v>45264</c:v>
                </c:pt>
                <c:pt idx="338">
                  <c:v>45265</c:v>
                </c:pt>
                <c:pt idx="339">
                  <c:v>45266</c:v>
                </c:pt>
                <c:pt idx="340">
                  <c:v>45267</c:v>
                </c:pt>
                <c:pt idx="341">
                  <c:v>45268</c:v>
                </c:pt>
                <c:pt idx="342">
                  <c:v>45269</c:v>
                </c:pt>
                <c:pt idx="343">
                  <c:v>45270</c:v>
                </c:pt>
                <c:pt idx="344">
                  <c:v>45271</c:v>
                </c:pt>
                <c:pt idx="345">
                  <c:v>45272</c:v>
                </c:pt>
                <c:pt idx="346">
                  <c:v>45273</c:v>
                </c:pt>
                <c:pt idx="347">
                  <c:v>45274</c:v>
                </c:pt>
                <c:pt idx="348">
                  <c:v>45275</c:v>
                </c:pt>
                <c:pt idx="349">
                  <c:v>45276</c:v>
                </c:pt>
                <c:pt idx="350">
                  <c:v>45277</c:v>
                </c:pt>
                <c:pt idx="351">
                  <c:v>45278</c:v>
                </c:pt>
                <c:pt idx="352">
                  <c:v>45279</c:v>
                </c:pt>
                <c:pt idx="353">
                  <c:v>45280</c:v>
                </c:pt>
                <c:pt idx="354">
                  <c:v>45281</c:v>
                </c:pt>
                <c:pt idx="355">
                  <c:v>45282</c:v>
                </c:pt>
                <c:pt idx="356">
                  <c:v>45283</c:v>
                </c:pt>
                <c:pt idx="357">
                  <c:v>45284</c:v>
                </c:pt>
                <c:pt idx="358">
                  <c:v>45285</c:v>
                </c:pt>
                <c:pt idx="359">
                  <c:v>45286</c:v>
                </c:pt>
                <c:pt idx="360">
                  <c:v>45287</c:v>
                </c:pt>
                <c:pt idx="361">
                  <c:v>45288</c:v>
                </c:pt>
                <c:pt idx="362">
                  <c:v>45289</c:v>
                </c:pt>
                <c:pt idx="363">
                  <c:v>45290</c:v>
                </c:pt>
                <c:pt idx="364">
                  <c:v>45291</c:v>
                </c:pt>
                <c:pt idx="365">
                  <c:v>45292</c:v>
                </c:pt>
                <c:pt idx="366">
                  <c:v>45293</c:v>
                </c:pt>
                <c:pt idx="367">
                  <c:v>45294</c:v>
                </c:pt>
                <c:pt idx="368">
                  <c:v>45295</c:v>
                </c:pt>
                <c:pt idx="369">
                  <c:v>45296</c:v>
                </c:pt>
                <c:pt idx="370">
                  <c:v>45297</c:v>
                </c:pt>
                <c:pt idx="371">
                  <c:v>45298</c:v>
                </c:pt>
                <c:pt idx="372">
                  <c:v>45299</c:v>
                </c:pt>
                <c:pt idx="373">
                  <c:v>45300</c:v>
                </c:pt>
                <c:pt idx="374">
                  <c:v>45301</c:v>
                </c:pt>
                <c:pt idx="375">
                  <c:v>45302</c:v>
                </c:pt>
                <c:pt idx="376">
                  <c:v>45303</c:v>
                </c:pt>
                <c:pt idx="377">
                  <c:v>45304</c:v>
                </c:pt>
                <c:pt idx="378">
                  <c:v>45305</c:v>
                </c:pt>
                <c:pt idx="379">
                  <c:v>45306</c:v>
                </c:pt>
                <c:pt idx="380">
                  <c:v>45307</c:v>
                </c:pt>
                <c:pt idx="381">
                  <c:v>45308</c:v>
                </c:pt>
                <c:pt idx="382">
                  <c:v>45309</c:v>
                </c:pt>
                <c:pt idx="383">
                  <c:v>45310</c:v>
                </c:pt>
                <c:pt idx="384">
                  <c:v>45311</c:v>
                </c:pt>
                <c:pt idx="385">
                  <c:v>45312</c:v>
                </c:pt>
                <c:pt idx="386">
                  <c:v>45313</c:v>
                </c:pt>
                <c:pt idx="387">
                  <c:v>45314</c:v>
                </c:pt>
                <c:pt idx="388">
                  <c:v>45315</c:v>
                </c:pt>
                <c:pt idx="389">
                  <c:v>45316</c:v>
                </c:pt>
                <c:pt idx="390">
                  <c:v>45317</c:v>
                </c:pt>
                <c:pt idx="391">
                  <c:v>45318</c:v>
                </c:pt>
                <c:pt idx="392">
                  <c:v>45319</c:v>
                </c:pt>
                <c:pt idx="393">
                  <c:v>45320</c:v>
                </c:pt>
                <c:pt idx="394">
                  <c:v>45321</c:v>
                </c:pt>
                <c:pt idx="395">
                  <c:v>45322</c:v>
                </c:pt>
                <c:pt idx="396">
                  <c:v>45323</c:v>
                </c:pt>
                <c:pt idx="397">
                  <c:v>45324</c:v>
                </c:pt>
                <c:pt idx="398">
                  <c:v>45325</c:v>
                </c:pt>
                <c:pt idx="399">
                  <c:v>45326</c:v>
                </c:pt>
                <c:pt idx="400">
                  <c:v>45327</c:v>
                </c:pt>
                <c:pt idx="401">
                  <c:v>45328</c:v>
                </c:pt>
                <c:pt idx="402">
                  <c:v>45329</c:v>
                </c:pt>
                <c:pt idx="403">
                  <c:v>45330</c:v>
                </c:pt>
                <c:pt idx="404">
                  <c:v>45331</c:v>
                </c:pt>
                <c:pt idx="405">
                  <c:v>45332</c:v>
                </c:pt>
                <c:pt idx="406">
                  <c:v>45333</c:v>
                </c:pt>
                <c:pt idx="407">
                  <c:v>45334</c:v>
                </c:pt>
                <c:pt idx="408">
                  <c:v>45335</c:v>
                </c:pt>
                <c:pt idx="409">
                  <c:v>45336</c:v>
                </c:pt>
                <c:pt idx="410">
                  <c:v>45337</c:v>
                </c:pt>
                <c:pt idx="411">
                  <c:v>45338</c:v>
                </c:pt>
                <c:pt idx="412">
                  <c:v>45339</c:v>
                </c:pt>
                <c:pt idx="413">
                  <c:v>45340</c:v>
                </c:pt>
                <c:pt idx="414">
                  <c:v>45341</c:v>
                </c:pt>
                <c:pt idx="415">
                  <c:v>45342</c:v>
                </c:pt>
                <c:pt idx="416">
                  <c:v>45343</c:v>
                </c:pt>
                <c:pt idx="417">
                  <c:v>45344</c:v>
                </c:pt>
                <c:pt idx="418">
                  <c:v>45345</c:v>
                </c:pt>
                <c:pt idx="419">
                  <c:v>45346</c:v>
                </c:pt>
                <c:pt idx="420">
                  <c:v>45347</c:v>
                </c:pt>
                <c:pt idx="421">
                  <c:v>45348</c:v>
                </c:pt>
                <c:pt idx="422">
                  <c:v>45349</c:v>
                </c:pt>
                <c:pt idx="423">
                  <c:v>45350</c:v>
                </c:pt>
                <c:pt idx="424">
                  <c:v>45351</c:v>
                </c:pt>
                <c:pt idx="425">
                  <c:v>45352</c:v>
                </c:pt>
                <c:pt idx="426">
                  <c:v>45353</c:v>
                </c:pt>
                <c:pt idx="427">
                  <c:v>45354</c:v>
                </c:pt>
                <c:pt idx="428">
                  <c:v>45355</c:v>
                </c:pt>
                <c:pt idx="429">
                  <c:v>45356</c:v>
                </c:pt>
                <c:pt idx="430">
                  <c:v>45357</c:v>
                </c:pt>
                <c:pt idx="431">
                  <c:v>45358</c:v>
                </c:pt>
                <c:pt idx="432">
                  <c:v>45359</c:v>
                </c:pt>
                <c:pt idx="433">
                  <c:v>45360</c:v>
                </c:pt>
                <c:pt idx="434">
                  <c:v>45361</c:v>
                </c:pt>
                <c:pt idx="435">
                  <c:v>45362</c:v>
                </c:pt>
                <c:pt idx="436">
                  <c:v>45363</c:v>
                </c:pt>
                <c:pt idx="437">
                  <c:v>45364</c:v>
                </c:pt>
                <c:pt idx="438">
                  <c:v>45365</c:v>
                </c:pt>
                <c:pt idx="439">
                  <c:v>45366</c:v>
                </c:pt>
                <c:pt idx="440">
                  <c:v>45367</c:v>
                </c:pt>
                <c:pt idx="441">
                  <c:v>45368</c:v>
                </c:pt>
                <c:pt idx="442">
                  <c:v>45369</c:v>
                </c:pt>
                <c:pt idx="443">
                  <c:v>45370</c:v>
                </c:pt>
                <c:pt idx="444">
                  <c:v>45371</c:v>
                </c:pt>
                <c:pt idx="445">
                  <c:v>45372</c:v>
                </c:pt>
                <c:pt idx="446">
                  <c:v>45373</c:v>
                </c:pt>
                <c:pt idx="447">
                  <c:v>45374</c:v>
                </c:pt>
                <c:pt idx="448">
                  <c:v>45375</c:v>
                </c:pt>
                <c:pt idx="449">
                  <c:v>45376</c:v>
                </c:pt>
                <c:pt idx="450">
                  <c:v>45377</c:v>
                </c:pt>
                <c:pt idx="451">
                  <c:v>45378</c:v>
                </c:pt>
                <c:pt idx="452">
                  <c:v>45379</c:v>
                </c:pt>
                <c:pt idx="453">
                  <c:v>45380</c:v>
                </c:pt>
                <c:pt idx="454">
                  <c:v>45381</c:v>
                </c:pt>
                <c:pt idx="455">
                  <c:v>45382</c:v>
                </c:pt>
                <c:pt idx="456">
                  <c:v>45383</c:v>
                </c:pt>
                <c:pt idx="457">
                  <c:v>45384</c:v>
                </c:pt>
                <c:pt idx="458">
                  <c:v>45385</c:v>
                </c:pt>
                <c:pt idx="459">
                  <c:v>45386</c:v>
                </c:pt>
                <c:pt idx="460">
                  <c:v>45387</c:v>
                </c:pt>
                <c:pt idx="461">
                  <c:v>45388</c:v>
                </c:pt>
                <c:pt idx="462">
                  <c:v>45389</c:v>
                </c:pt>
                <c:pt idx="463">
                  <c:v>45390</c:v>
                </c:pt>
                <c:pt idx="464">
                  <c:v>45391</c:v>
                </c:pt>
                <c:pt idx="465">
                  <c:v>45392</c:v>
                </c:pt>
                <c:pt idx="466">
                  <c:v>45393</c:v>
                </c:pt>
                <c:pt idx="467">
                  <c:v>45394</c:v>
                </c:pt>
                <c:pt idx="468">
                  <c:v>45395</c:v>
                </c:pt>
                <c:pt idx="469">
                  <c:v>45396</c:v>
                </c:pt>
                <c:pt idx="470">
                  <c:v>45397</c:v>
                </c:pt>
                <c:pt idx="471">
                  <c:v>45398</c:v>
                </c:pt>
                <c:pt idx="472">
                  <c:v>45399</c:v>
                </c:pt>
                <c:pt idx="473">
                  <c:v>45400</c:v>
                </c:pt>
                <c:pt idx="474">
                  <c:v>45401</c:v>
                </c:pt>
                <c:pt idx="475">
                  <c:v>45402</c:v>
                </c:pt>
                <c:pt idx="476">
                  <c:v>45403</c:v>
                </c:pt>
                <c:pt idx="477">
                  <c:v>45404</c:v>
                </c:pt>
                <c:pt idx="478">
                  <c:v>45405</c:v>
                </c:pt>
                <c:pt idx="479">
                  <c:v>45406</c:v>
                </c:pt>
                <c:pt idx="480">
                  <c:v>45407</c:v>
                </c:pt>
                <c:pt idx="481">
                  <c:v>45408</c:v>
                </c:pt>
                <c:pt idx="482">
                  <c:v>45409</c:v>
                </c:pt>
                <c:pt idx="483">
                  <c:v>45410</c:v>
                </c:pt>
                <c:pt idx="484">
                  <c:v>45411</c:v>
                </c:pt>
                <c:pt idx="485">
                  <c:v>45412</c:v>
                </c:pt>
                <c:pt idx="486">
                  <c:v>45413</c:v>
                </c:pt>
                <c:pt idx="487">
                  <c:v>45414</c:v>
                </c:pt>
                <c:pt idx="488">
                  <c:v>45415</c:v>
                </c:pt>
                <c:pt idx="489">
                  <c:v>45416</c:v>
                </c:pt>
                <c:pt idx="490">
                  <c:v>45417</c:v>
                </c:pt>
                <c:pt idx="491">
                  <c:v>45418</c:v>
                </c:pt>
                <c:pt idx="492">
                  <c:v>45419</c:v>
                </c:pt>
                <c:pt idx="493">
                  <c:v>45420</c:v>
                </c:pt>
                <c:pt idx="494">
                  <c:v>45421</c:v>
                </c:pt>
                <c:pt idx="495">
                  <c:v>45422</c:v>
                </c:pt>
                <c:pt idx="496">
                  <c:v>45423</c:v>
                </c:pt>
                <c:pt idx="497">
                  <c:v>45424</c:v>
                </c:pt>
                <c:pt idx="498">
                  <c:v>45425</c:v>
                </c:pt>
                <c:pt idx="499">
                  <c:v>45426</c:v>
                </c:pt>
                <c:pt idx="500">
                  <c:v>45427</c:v>
                </c:pt>
                <c:pt idx="501">
                  <c:v>45428</c:v>
                </c:pt>
                <c:pt idx="502">
                  <c:v>45429</c:v>
                </c:pt>
                <c:pt idx="503">
                  <c:v>45430</c:v>
                </c:pt>
                <c:pt idx="504">
                  <c:v>45431</c:v>
                </c:pt>
                <c:pt idx="505">
                  <c:v>45432</c:v>
                </c:pt>
                <c:pt idx="506">
                  <c:v>45433</c:v>
                </c:pt>
                <c:pt idx="507">
                  <c:v>45434</c:v>
                </c:pt>
                <c:pt idx="508">
                  <c:v>45435</c:v>
                </c:pt>
                <c:pt idx="509">
                  <c:v>45436</c:v>
                </c:pt>
                <c:pt idx="510">
                  <c:v>45437</c:v>
                </c:pt>
                <c:pt idx="511">
                  <c:v>45438</c:v>
                </c:pt>
                <c:pt idx="512">
                  <c:v>45439</c:v>
                </c:pt>
                <c:pt idx="513">
                  <c:v>45440</c:v>
                </c:pt>
                <c:pt idx="514">
                  <c:v>45441</c:v>
                </c:pt>
                <c:pt idx="515">
                  <c:v>45442</c:v>
                </c:pt>
                <c:pt idx="516">
                  <c:v>45443</c:v>
                </c:pt>
                <c:pt idx="517">
                  <c:v>45444</c:v>
                </c:pt>
                <c:pt idx="518">
                  <c:v>45445</c:v>
                </c:pt>
                <c:pt idx="519">
                  <c:v>45446</c:v>
                </c:pt>
                <c:pt idx="520">
                  <c:v>45447</c:v>
                </c:pt>
                <c:pt idx="521">
                  <c:v>45448</c:v>
                </c:pt>
                <c:pt idx="522">
                  <c:v>45449</c:v>
                </c:pt>
                <c:pt idx="523">
                  <c:v>45450</c:v>
                </c:pt>
                <c:pt idx="524">
                  <c:v>45451</c:v>
                </c:pt>
                <c:pt idx="525">
                  <c:v>45452</c:v>
                </c:pt>
                <c:pt idx="526">
                  <c:v>45453</c:v>
                </c:pt>
                <c:pt idx="527">
                  <c:v>45454</c:v>
                </c:pt>
                <c:pt idx="528">
                  <c:v>45455</c:v>
                </c:pt>
                <c:pt idx="529">
                  <c:v>45456</c:v>
                </c:pt>
                <c:pt idx="530">
                  <c:v>45457</c:v>
                </c:pt>
                <c:pt idx="531">
                  <c:v>45458</c:v>
                </c:pt>
                <c:pt idx="532">
                  <c:v>45459</c:v>
                </c:pt>
                <c:pt idx="533">
                  <c:v>45460</c:v>
                </c:pt>
                <c:pt idx="534">
                  <c:v>45461</c:v>
                </c:pt>
                <c:pt idx="535">
                  <c:v>45462</c:v>
                </c:pt>
                <c:pt idx="536">
                  <c:v>45463</c:v>
                </c:pt>
                <c:pt idx="537">
                  <c:v>45464</c:v>
                </c:pt>
                <c:pt idx="538">
                  <c:v>45465</c:v>
                </c:pt>
                <c:pt idx="539">
                  <c:v>45466</c:v>
                </c:pt>
                <c:pt idx="540">
                  <c:v>45467</c:v>
                </c:pt>
                <c:pt idx="541">
                  <c:v>45468</c:v>
                </c:pt>
                <c:pt idx="542">
                  <c:v>45469</c:v>
                </c:pt>
                <c:pt idx="543">
                  <c:v>45470</c:v>
                </c:pt>
                <c:pt idx="544">
                  <c:v>45471</c:v>
                </c:pt>
                <c:pt idx="545">
                  <c:v>45472</c:v>
                </c:pt>
                <c:pt idx="546">
                  <c:v>45473</c:v>
                </c:pt>
                <c:pt idx="547">
                  <c:v>45474</c:v>
                </c:pt>
                <c:pt idx="548">
                  <c:v>45475</c:v>
                </c:pt>
                <c:pt idx="549">
                  <c:v>45476</c:v>
                </c:pt>
                <c:pt idx="550">
                  <c:v>45477</c:v>
                </c:pt>
                <c:pt idx="551">
                  <c:v>45478</c:v>
                </c:pt>
                <c:pt idx="552">
                  <c:v>45479</c:v>
                </c:pt>
                <c:pt idx="553">
                  <c:v>45480</c:v>
                </c:pt>
                <c:pt idx="554">
                  <c:v>45481</c:v>
                </c:pt>
                <c:pt idx="555">
                  <c:v>45482</c:v>
                </c:pt>
                <c:pt idx="556">
                  <c:v>45483</c:v>
                </c:pt>
                <c:pt idx="557">
                  <c:v>45484</c:v>
                </c:pt>
                <c:pt idx="558">
                  <c:v>45485</c:v>
                </c:pt>
                <c:pt idx="559">
                  <c:v>45486</c:v>
                </c:pt>
                <c:pt idx="560">
                  <c:v>45487</c:v>
                </c:pt>
                <c:pt idx="561">
                  <c:v>45488</c:v>
                </c:pt>
                <c:pt idx="562">
                  <c:v>45489</c:v>
                </c:pt>
                <c:pt idx="563">
                  <c:v>45490</c:v>
                </c:pt>
                <c:pt idx="564">
                  <c:v>45491</c:v>
                </c:pt>
                <c:pt idx="565">
                  <c:v>45492</c:v>
                </c:pt>
                <c:pt idx="566">
                  <c:v>45493</c:v>
                </c:pt>
                <c:pt idx="567">
                  <c:v>45494</c:v>
                </c:pt>
                <c:pt idx="568">
                  <c:v>45495</c:v>
                </c:pt>
                <c:pt idx="569">
                  <c:v>45496</c:v>
                </c:pt>
                <c:pt idx="570">
                  <c:v>45497</c:v>
                </c:pt>
                <c:pt idx="571">
                  <c:v>45498</c:v>
                </c:pt>
                <c:pt idx="572">
                  <c:v>45499</c:v>
                </c:pt>
                <c:pt idx="573">
                  <c:v>45500</c:v>
                </c:pt>
                <c:pt idx="574">
                  <c:v>45501</c:v>
                </c:pt>
                <c:pt idx="575">
                  <c:v>45502</c:v>
                </c:pt>
                <c:pt idx="576">
                  <c:v>45503</c:v>
                </c:pt>
                <c:pt idx="577">
                  <c:v>45504</c:v>
                </c:pt>
                <c:pt idx="578">
                  <c:v>45505</c:v>
                </c:pt>
                <c:pt idx="579">
                  <c:v>45506</c:v>
                </c:pt>
                <c:pt idx="580">
                  <c:v>45507</c:v>
                </c:pt>
                <c:pt idx="581">
                  <c:v>45508</c:v>
                </c:pt>
                <c:pt idx="582">
                  <c:v>45509</c:v>
                </c:pt>
                <c:pt idx="583">
                  <c:v>45510</c:v>
                </c:pt>
                <c:pt idx="584">
                  <c:v>45511</c:v>
                </c:pt>
                <c:pt idx="585">
                  <c:v>45512</c:v>
                </c:pt>
                <c:pt idx="586">
                  <c:v>45513</c:v>
                </c:pt>
                <c:pt idx="587">
                  <c:v>45514</c:v>
                </c:pt>
                <c:pt idx="588">
                  <c:v>45515</c:v>
                </c:pt>
                <c:pt idx="589">
                  <c:v>45516</c:v>
                </c:pt>
                <c:pt idx="590">
                  <c:v>45517</c:v>
                </c:pt>
                <c:pt idx="591">
                  <c:v>45518</c:v>
                </c:pt>
                <c:pt idx="592">
                  <c:v>45519</c:v>
                </c:pt>
                <c:pt idx="593">
                  <c:v>45520</c:v>
                </c:pt>
                <c:pt idx="594">
                  <c:v>45521</c:v>
                </c:pt>
                <c:pt idx="595">
                  <c:v>45522</c:v>
                </c:pt>
                <c:pt idx="596">
                  <c:v>45523</c:v>
                </c:pt>
                <c:pt idx="597">
                  <c:v>45524</c:v>
                </c:pt>
                <c:pt idx="598">
                  <c:v>45525</c:v>
                </c:pt>
                <c:pt idx="599">
                  <c:v>45526</c:v>
                </c:pt>
                <c:pt idx="600">
                  <c:v>45527</c:v>
                </c:pt>
                <c:pt idx="601">
                  <c:v>45528</c:v>
                </c:pt>
                <c:pt idx="602">
                  <c:v>45529</c:v>
                </c:pt>
                <c:pt idx="603">
                  <c:v>45530</c:v>
                </c:pt>
                <c:pt idx="604">
                  <c:v>45531</c:v>
                </c:pt>
                <c:pt idx="605">
                  <c:v>45532</c:v>
                </c:pt>
                <c:pt idx="606">
                  <c:v>45533</c:v>
                </c:pt>
                <c:pt idx="607">
                  <c:v>45534</c:v>
                </c:pt>
                <c:pt idx="608">
                  <c:v>45535</c:v>
                </c:pt>
                <c:pt idx="609">
                  <c:v>45536</c:v>
                </c:pt>
                <c:pt idx="610">
                  <c:v>45537</c:v>
                </c:pt>
                <c:pt idx="611">
                  <c:v>45538</c:v>
                </c:pt>
                <c:pt idx="612">
                  <c:v>45539</c:v>
                </c:pt>
                <c:pt idx="613">
                  <c:v>45540</c:v>
                </c:pt>
                <c:pt idx="614">
                  <c:v>45541</c:v>
                </c:pt>
                <c:pt idx="615">
                  <c:v>45542</c:v>
                </c:pt>
                <c:pt idx="616">
                  <c:v>45543</c:v>
                </c:pt>
                <c:pt idx="617">
                  <c:v>45544</c:v>
                </c:pt>
                <c:pt idx="618">
                  <c:v>45545</c:v>
                </c:pt>
                <c:pt idx="619">
                  <c:v>45546</c:v>
                </c:pt>
                <c:pt idx="620">
                  <c:v>45547</c:v>
                </c:pt>
                <c:pt idx="621">
                  <c:v>45548</c:v>
                </c:pt>
                <c:pt idx="622">
                  <c:v>45549</c:v>
                </c:pt>
                <c:pt idx="623">
                  <c:v>45550</c:v>
                </c:pt>
                <c:pt idx="624">
                  <c:v>45551</c:v>
                </c:pt>
                <c:pt idx="625">
                  <c:v>45552</c:v>
                </c:pt>
                <c:pt idx="626">
                  <c:v>45553</c:v>
                </c:pt>
                <c:pt idx="627">
                  <c:v>45554</c:v>
                </c:pt>
                <c:pt idx="628">
                  <c:v>45555</c:v>
                </c:pt>
                <c:pt idx="629">
                  <c:v>45556</c:v>
                </c:pt>
                <c:pt idx="630">
                  <c:v>45557</c:v>
                </c:pt>
                <c:pt idx="631">
                  <c:v>45558</c:v>
                </c:pt>
                <c:pt idx="632">
                  <c:v>45559</c:v>
                </c:pt>
                <c:pt idx="633">
                  <c:v>45560</c:v>
                </c:pt>
                <c:pt idx="634">
                  <c:v>45561</c:v>
                </c:pt>
                <c:pt idx="635">
                  <c:v>45562</c:v>
                </c:pt>
                <c:pt idx="636">
                  <c:v>45563</c:v>
                </c:pt>
                <c:pt idx="637">
                  <c:v>45564</c:v>
                </c:pt>
                <c:pt idx="638">
                  <c:v>45565</c:v>
                </c:pt>
                <c:pt idx="639">
                  <c:v>45566</c:v>
                </c:pt>
                <c:pt idx="640">
                  <c:v>45567</c:v>
                </c:pt>
                <c:pt idx="641">
                  <c:v>45568</c:v>
                </c:pt>
                <c:pt idx="642">
                  <c:v>45569</c:v>
                </c:pt>
                <c:pt idx="643">
                  <c:v>45570</c:v>
                </c:pt>
                <c:pt idx="644">
                  <c:v>45571</c:v>
                </c:pt>
                <c:pt idx="645">
                  <c:v>45572</c:v>
                </c:pt>
                <c:pt idx="646">
                  <c:v>45573</c:v>
                </c:pt>
                <c:pt idx="647">
                  <c:v>45574</c:v>
                </c:pt>
                <c:pt idx="648">
                  <c:v>45575</c:v>
                </c:pt>
                <c:pt idx="649">
                  <c:v>45576</c:v>
                </c:pt>
                <c:pt idx="650">
                  <c:v>45577</c:v>
                </c:pt>
                <c:pt idx="651">
                  <c:v>45578</c:v>
                </c:pt>
                <c:pt idx="652">
                  <c:v>45579</c:v>
                </c:pt>
                <c:pt idx="653">
                  <c:v>45580</c:v>
                </c:pt>
                <c:pt idx="654">
                  <c:v>45581</c:v>
                </c:pt>
                <c:pt idx="655">
                  <c:v>45582</c:v>
                </c:pt>
                <c:pt idx="656">
                  <c:v>45583</c:v>
                </c:pt>
                <c:pt idx="657">
                  <c:v>45584</c:v>
                </c:pt>
                <c:pt idx="658">
                  <c:v>45585</c:v>
                </c:pt>
                <c:pt idx="659">
                  <c:v>45586</c:v>
                </c:pt>
                <c:pt idx="660">
                  <c:v>45587</c:v>
                </c:pt>
                <c:pt idx="661">
                  <c:v>45588</c:v>
                </c:pt>
                <c:pt idx="662">
                  <c:v>45589</c:v>
                </c:pt>
                <c:pt idx="663">
                  <c:v>45590</c:v>
                </c:pt>
                <c:pt idx="664">
                  <c:v>45591</c:v>
                </c:pt>
                <c:pt idx="665">
                  <c:v>45592</c:v>
                </c:pt>
                <c:pt idx="666">
                  <c:v>45593</c:v>
                </c:pt>
                <c:pt idx="667">
                  <c:v>45594</c:v>
                </c:pt>
                <c:pt idx="668">
                  <c:v>45595</c:v>
                </c:pt>
                <c:pt idx="669">
                  <c:v>45596</c:v>
                </c:pt>
                <c:pt idx="670">
                  <c:v>45597</c:v>
                </c:pt>
                <c:pt idx="671">
                  <c:v>45598</c:v>
                </c:pt>
                <c:pt idx="672">
                  <c:v>45599</c:v>
                </c:pt>
                <c:pt idx="673">
                  <c:v>45600</c:v>
                </c:pt>
                <c:pt idx="674">
                  <c:v>45601</c:v>
                </c:pt>
                <c:pt idx="675">
                  <c:v>45602</c:v>
                </c:pt>
                <c:pt idx="676">
                  <c:v>45603</c:v>
                </c:pt>
                <c:pt idx="677">
                  <c:v>45604</c:v>
                </c:pt>
                <c:pt idx="678">
                  <c:v>45605</c:v>
                </c:pt>
                <c:pt idx="679">
                  <c:v>45606</c:v>
                </c:pt>
                <c:pt idx="680">
                  <c:v>45607</c:v>
                </c:pt>
                <c:pt idx="681">
                  <c:v>45608</c:v>
                </c:pt>
                <c:pt idx="682">
                  <c:v>45609</c:v>
                </c:pt>
                <c:pt idx="683">
                  <c:v>45610</c:v>
                </c:pt>
                <c:pt idx="684">
                  <c:v>45611</c:v>
                </c:pt>
                <c:pt idx="685">
                  <c:v>45612</c:v>
                </c:pt>
                <c:pt idx="686">
                  <c:v>45613</c:v>
                </c:pt>
                <c:pt idx="687">
                  <c:v>45614</c:v>
                </c:pt>
                <c:pt idx="688">
                  <c:v>45615</c:v>
                </c:pt>
                <c:pt idx="689">
                  <c:v>45616</c:v>
                </c:pt>
                <c:pt idx="690">
                  <c:v>45617</c:v>
                </c:pt>
                <c:pt idx="691">
                  <c:v>45618</c:v>
                </c:pt>
                <c:pt idx="692">
                  <c:v>45619</c:v>
                </c:pt>
                <c:pt idx="693">
                  <c:v>45620</c:v>
                </c:pt>
                <c:pt idx="694">
                  <c:v>45621</c:v>
                </c:pt>
                <c:pt idx="695">
                  <c:v>45622</c:v>
                </c:pt>
                <c:pt idx="696">
                  <c:v>45623</c:v>
                </c:pt>
                <c:pt idx="697">
                  <c:v>45624</c:v>
                </c:pt>
                <c:pt idx="698">
                  <c:v>45625</c:v>
                </c:pt>
                <c:pt idx="699">
                  <c:v>45626</c:v>
                </c:pt>
                <c:pt idx="700">
                  <c:v>45627</c:v>
                </c:pt>
                <c:pt idx="701">
                  <c:v>45628</c:v>
                </c:pt>
                <c:pt idx="702">
                  <c:v>45629</c:v>
                </c:pt>
                <c:pt idx="703">
                  <c:v>45630</c:v>
                </c:pt>
                <c:pt idx="704">
                  <c:v>45631</c:v>
                </c:pt>
                <c:pt idx="705">
                  <c:v>45632</c:v>
                </c:pt>
                <c:pt idx="706">
                  <c:v>45633</c:v>
                </c:pt>
                <c:pt idx="707">
                  <c:v>45634</c:v>
                </c:pt>
                <c:pt idx="708">
                  <c:v>45635</c:v>
                </c:pt>
                <c:pt idx="709">
                  <c:v>45636</c:v>
                </c:pt>
                <c:pt idx="710">
                  <c:v>45637</c:v>
                </c:pt>
                <c:pt idx="711">
                  <c:v>45638</c:v>
                </c:pt>
                <c:pt idx="712">
                  <c:v>45639</c:v>
                </c:pt>
                <c:pt idx="713">
                  <c:v>45640</c:v>
                </c:pt>
                <c:pt idx="714">
                  <c:v>45641</c:v>
                </c:pt>
                <c:pt idx="715">
                  <c:v>45642</c:v>
                </c:pt>
                <c:pt idx="716">
                  <c:v>45643</c:v>
                </c:pt>
                <c:pt idx="717">
                  <c:v>45644</c:v>
                </c:pt>
                <c:pt idx="718">
                  <c:v>45645</c:v>
                </c:pt>
                <c:pt idx="719">
                  <c:v>45646</c:v>
                </c:pt>
                <c:pt idx="720">
                  <c:v>45647</c:v>
                </c:pt>
                <c:pt idx="721">
                  <c:v>45648</c:v>
                </c:pt>
                <c:pt idx="722">
                  <c:v>45649</c:v>
                </c:pt>
                <c:pt idx="723">
                  <c:v>45650</c:v>
                </c:pt>
                <c:pt idx="724">
                  <c:v>45651</c:v>
                </c:pt>
                <c:pt idx="725">
                  <c:v>45652</c:v>
                </c:pt>
                <c:pt idx="726">
                  <c:v>45653</c:v>
                </c:pt>
                <c:pt idx="727">
                  <c:v>45654</c:v>
                </c:pt>
                <c:pt idx="728">
                  <c:v>45655</c:v>
                </c:pt>
                <c:pt idx="729">
                  <c:v>45656</c:v>
                </c:pt>
                <c:pt idx="730">
                  <c:v>45657</c:v>
                </c:pt>
                <c:pt idx="731">
                  <c:v>45658</c:v>
                </c:pt>
                <c:pt idx="732">
                  <c:v>45659</c:v>
                </c:pt>
                <c:pt idx="733">
                  <c:v>45660</c:v>
                </c:pt>
                <c:pt idx="734">
                  <c:v>45661</c:v>
                </c:pt>
                <c:pt idx="735">
                  <c:v>45662</c:v>
                </c:pt>
                <c:pt idx="736">
                  <c:v>45663</c:v>
                </c:pt>
                <c:pt idx="737">
                  <c:v>45664</c:v>
                </c:pt>
                <c:pt idx="738">
                  <c:v>45665</c:v>
                </c:pt>
                <c:pt idx="739">
                  <c:v>45666</c:v>
                </c:pt>
                <c:pt idx="740">
                  <c:v>45667</c:v>
                </c:pt>
                <c:pt idx="741">
                  <c:v>45668</c:v>
                </c:pt>
                <c:pt idx="742">
                  <c:v>45669</c:v>
                </c:pt>
                <c:pt idx="743">
                  <c:v>45670</c:v>
                </c:pt>
                <c:pt idx="744">
                  <c:v>45671</c:v>
                </c:pt>
                <c:pt idx="745">
                  <c:v>45672</c:v>
                </c:pt>
                <c:pt idx="746">
                  <c:v>45673</c:v>
                </c:pt>
                <c:pt idx="747">
                  <c:v>45674</c:v>
                </c:pt>
                <c:pt idx="748">
                  <c:v>45675</c:v>
                </c:pt>
                <c:pt idx="749">
                  <c:v>45676</c:v>
                </c:pt>
                <c:pt idx="750">
                  <c:v>45677</c:v>
                </c:pt>
                <c:pt idx="751">
                  <c:v>45678</c:v>
                </c:pt>
                <c:pt idx="752">
                  <c:v>45679</c:v>
                </c:pt>
                <c:pt idx="753">
                  <c:v>45680</c:v>
                </c:pt>
                <c:pt idx="754">
                  <c:v>45681</c:v>
                </c:pt>
                <c:pt idx="755">
                  <c:v>45682</c:v>
                </c:pt>
                <c:pt idx="756">
                  <c:v>45683</c:v>
                </c:pt>
                <c:pt idx="757">
                  <c:v>45684</c:v>
                </c:pt>
                <c:pt idx="758">
                  <c:v>45685</c:v>
                </c:pt>
                <c:pt idx="759">
                  <c:v>45686</c:v>
                </c:pt>
                <c:pt idx="760">
                  <c:v>45687</c:v>
                </c:pt>
                <c:pt idx="761">
                  <c:v>45688</c:v>
                </c:pt>
                <c:pt idx="762">
                  <c:v>45689</c:v>
                </c:pt>
                <c:pt idx="763">
                  <c:v>45690</c:v>
                </c:pt>
                <c:pt idx="764">
                  <c:v>45691</c:v>
                </c:pt>
                <c:pt idx="765">
                  <c:v>45692</c:v>
                </c:pt>
                <c:pt idx="766">
                  <c:v>45693</c:v>
                </c:pt>
                <c:pt idx="767">
                  <c:v>45694</c:v>
                </c:pt>
                <c:pt idx="768">
                  <c:v>45695</c:v>
                </c:pt>
                <c:pt idx="769">
                  <c:v>45696</c:v>
                </c:pt>
                <c:pt idx="770">
                  <c:v>45697</c:v>
                </c:pt>
                <c:pt idx="771">
                  <c:v>45698</c:v>
                </c:pt>
                <c:pt idx="772">
                  <c:v>45699</c:v>
                </c:pt>
                <c:pt idx="773">
                  <c:v>45700</c:v>
                </c:pt>
                <c:pt idx="774">
                  <c:v>45701</c:v>
                </c:pt>
                <c:pt idx="775">
                  <c:v>45702</c:v>
                </c:pt>
                <c:pt idx="776">
                  <c:v>45703</c:v>
                </c:pt>
                <c:pt idx="777">
                  <c:v>45704</c:v>
                </c:pt>
                <c:pt idx="778">
                  <c:v>45705</c:v>
                </c:pt>
                <c:pt idx="779">
                  <c:v>45706</c:v>
                </c:pt>
                <c:pt idx="780">
                  <c:v>45707</c:v>
                </c:pt>
                <c:pt idx="781">
                  <c:v>45708</c:v>
                </c:pt>
                <c:pt idx="782">
                  <c:v>45709</c:v>
                </c:pt>
                <c:pt idx="783">
                  <c:v>45710</c:v>
                </c:pt>
                <c:pt idx="784">
                  <c:v>45711</c:v>
                </c:pt>
                <c:pt idx="785">
                  <c:v>45712</c:v>
                </c:pt>
                <c:pt idx="786">
                  <c:v>45713</c:v>
                </c:pt>
                <c:pt idx="787">
                  <c:v>45714</c:v>
                </c:pt>
                <c:pt idx="788">
                  <c:v>45715</c:v>
                </c:pt>
                <c:pt idx="789">
                  <c:v>45716</c:v>
                </c:pt>
                <c:pt idx="790">
                  <c:v>45717</c:v>
                </c:pt>
                <c:pt idx="791">
                  <c:v>45718</c:v>
                </c:pt>
                <c:pt idx="792">
                  <c:v>45719</c:v>
                </c:pt>
                <c:pt idx="793">
                  <c:v>45720</c:v>
                </c:pt>
                <c:pt idx="794">
                  <c:v>45721</c:v>
                </c:pt>
                <c:pt idx="795">
                  <c:v>45722</c:v>
                </c:pt>
                <c:pt idx="796">
                  <c:v>45723</c:v>
                </c:pt>
                <c:pt idx="797">
                  <c:v>45724</c:v>
                </c:pt>
                <c:pt idx="798">
                  <c:v>45725</c:v>
                </c:pt>
                <c:pt idx="799">
                  <c:v>45726</c:v>
                </c:pt>
                <c:pt idx="800">
                  <c:v>45727</c:v>
                </c:pt>
                <c:pt idx="801">
                  <c:v>45728</c:v>
                </c:pt>
                <c:pt idx="802">
                  <c:v>45729</c:v>
                </c:pt>
                <c:pt idx="803">
                  <c:v>45730</c:v>
                </c:pt>
                <c:pt idx="804">
                  <c:v>45731</c:v>
                </c:pt>
                <c:pt idx="805">
                  <c:v>45732</c:v>
                </c:pt>
                <c:pt idx="806">
                  <c:v>45733</c:v>
                </c:pt>
                <c:pt idx="807">
                  <c:v>45734</c:v>
                </c:pt>
                <c:pt idx="808">
                  <c:v>45735</c:v>
                </c:pt>
                <c:pt idx="809">
                  <c:v>45736</c:v>
                </c:pt>
                <c:pt idx="810">
                  <c:v>45737</c:v>
                </c:pt>
                <c:pt idx="811">
                  <c:v>45738</c:v>
                </c:pt>
                <c:pt idx="812">
                  <c:v>45739</c:v>
                </c:pt>
                <c:pt idx="813">
                  <c:v>45740</c:v>
                </c:pt>
                <c:pt idx="814">
                  <c:v>45741</c:v>
                </c:pt>
                <c:pt idx="815">
                  <c:v>45742</c:v>
                </c:pt>
                <c:pt idx="816">
                  <c:v>45743</c:v>
                </c:pt>
                <c:pt idx="817">
                  <c:v>45744</c:v>
                </c:pt>
                <c:pt idx="818">
                  <c:v>45745</c:v>
                </c:pt>
                <c:pt idx="819">
                  <c:v>45746</c:v>
                </c:pt>
                <c:pt idx="820">
                  <c:v>45747</c:v>
                </c:pt>
                <c:pt idx="821">
                  <c:v>45748</c:v>
                </c:pt>
                <c:pt idx="822">
                  <c:v>45749</c:v>
                </c:pt>
                <c:pt idx="823">
                  <c:v>45750</c:v>
                </c:pt>
                <c:pt idx="824">
                  <c:v>45751</c:v>
                </c:pt>
                <c:pt idx="825">
                  <c:v>45752</c:v>
                </c:pt>
                <c:pt idx="826">
                  <c:v>45753</c:v>
                </c:pt>
                <c:pt idx="827">
                  <c:v>45754</c:v>
                </c:pt>
                <c:pt idx="828">
                  <c:v>45755</c:v>
                </c:pt>
                <c:pt idx="829">
                  <c:v>45756</c:v>
                </c:pt>
                <c:pt idx="830">
                  <c:v>45757</c:v>
                </c:pt>
                <c:pt idx="831">
                  <c:v>45758</c:v>
                </c:pt>
                <c:pt idx="832">
                  <c:v>45759</c:v>
                </c:pt>
                <c:pt idx="833">
                  <c:v>45760</c:v>
                </c:pt>
                <c:pt idx="834">
                  <c:v>45761</c:v>
                </c:pt>
                <c:pt idx="835">
                  <c:v>45762</c:v>
                </c:pt>
                <c:pt idx="836">
                  <c:v>45763</c:v>
                </c:pt>
                <c:pt idx="837">
                  <c:v>45764</c:v>
                </c:pt>
                <c:pt idx="838">
                  <c:v>45765</c:v>
                </c:pt>
                <c:pt idx="839">
                  <c:v>45766</c:v>
                </c:pt>
                <c:pt idx="840">
                  <c:v>45767</c:v>
                </c:pt>
              </c:numCache>
            </c:numRef>
          </c:cat>
          <c:val>
            <c:numRef>
              <c:f>'tx+partitions'!$B$3:$B$843</c:f>
              <c:numCache>
                <c:formatCode>_(* #,##0_);_(* \(#,##0\);_(* "-"??_);_(@_)</c:formatCode>
                <c:ptCount val="841"/>
                <c:pt idx="0">
                  <c:v>9424</c:v>
                </c:pt>
                <c:pt idx="1">
                  <c:v>53309</c:v>
                </c:pt>
                <c:pt idx="2">
                  <c:v>43282</c:v>
                </c:pt>
                <c:pt idx="3">
                  <c:v>26551</c:v>
                </c:pt>
                <c:pt idx="4">
                  <c:v>41438</c:v>
                </c:pt>
                <c:pt idx="5">
                  <c:v>58776</c:v>
                </c:pt>
                <c:pt idx="6">
                  <c:v>65722</c:v>
                </c:pt>
                <c:pt idx="7">
                  <c:v>22586</c:v>
                </c:pt>
                <c:pt idx="8">
                  <c:v>3099417</c:v>
                </c:pt>
                <c:pt idx="9">
                  <c:v>25725333</c:v>
                </c:pt>
                <c:pt idx="10">
                  <c:v>149344302</c:v>
                </c:pt>
                <c:pt idx="11">
                  <c:v>163149002</c:v>
                </c:pt>
                <c:pt idx="12">
                  <c:v>187245449</c:v>
                </c:pt>
                <c:pt idx="13">
                  <c:v>230566124</c:v>
                </c:pt>
                <c:pt idx="14">
                  <c:v>174393966</c:v>
                </c:pt>
                <c:pt idx="15">
                  <c:v>203589941</c:v>
                </c:pt>
                <c:pt idx="16">
                  <c:v>197117237</c:v>
                </c:pt>
                <c:pt idx="17">
                  <c:v>224909568</c:v>
                </c:pt>
                <c:pt idx="18">
                  <c:v>315878558</c:v>
                </c:pt>
                <c:pt idx="19">
                  <c:v>330177123</c:v>
                </c:pt>
                <c:pt idx="20">
                  <c:v>257379104</c:v>
                </c:pt>
                <c:pt idx="21">
                  <c:v>266768659</c:v>
                </c:pt>
                <c:pt idx="22">
                  <c:v>315141731</c:v>
                </c:pt>
                <c:pt idx="23">
                  <c:v>371494674</c:v>
                </c:pt>
                <c:pt idx="24">
                  <c:v>334469732</c:v>
                </c:pt>
                <c:pt idx="25">
                  <c:v>382881036</c:v>
                </c:pt>
                <c:pt idx="26">
                  <c:v>370986389</c:v>
                </c:pt>
                <c:pt idx="27">
                  <c:v>315873844</c:v>
                </c:pt>
                <c:pt idx="28">
                  <c:v>357291110</c:v>
                </c:pt>
                <c:pt idx="29">
                  <c:v>448587855</c:v>
                </c:pt>
                <c:pt idx="30">
                  <c:v>434070865</c:v>
                </c:pt>
                <c:pt idx="31">
                  <c:v>472641878</c:v>
                </c:pt>
                <c:pt idx="32">
                  <c:v>473938850</c:v>
                </c:pt>
                <c:pt idx="33">
                  <c:v>432387984</c:v>
                </c:pt>
                <c:pt idx="34">
                  <c:v>366020079</c:v>
                </c:pt>
                <c:pt idx="35">
                  <c:v>407615936</c:v>
                </c:pt>
                <c:pt idx="36">
                  <c:v>469208226</c:v>
                </c:pt>
                <c:pt idx="37">
                  <c:v>474136626</c:v>
                </c:pt>
                <c:pt idx="38">
                  <c:v>531926310</c:v>
                </c:pt>
                <c:pt idx="39">
                  <c:v>494623070</c:v>
                </c:pt>
                <c:pt idx="40">
                  <c:v>730256997</c:v>
                </c:pt>
                <c:pt idx="41">
                  <c:v>646763192</c:v>
                </c:pt>
                <c:pt idx="42">
                  <c:v>701875822</c:v>
                </c:pt>
                <c:pt idx="43">
                  <c:v>864270893</c:v>
                </c:pt>
                <c:pt idx="44">
                  <c:v>853183484</c:v>
                </c:pt>
                <c:pt idx="45">
                  <c:v>785408138</c:v>
                </c:pt>
                <c:pt idx="46">
                  <c:v>820926537</c:v>
                </c:pt>
                <c:pt idx="47">
                  <c:v>841190950</c:v>
                </c:pt>
                <c:pt idx="48">
                  <c:v>765626114</c:v>
                </c:pt>
                <c:pt idx="49">
                  <c:v>818535974</c:v>
                </c:pt>
                <c:pt idx="50">
                  <c:v>1036074384</c:v>
                </c:pt>
                <c:pt idx="51">
                  <c:v>903275096</c:v>
                </c:pt>
                <c:pt idx="52">
                  <c:v>1049315893</c:v>
                </c:pt>
                <c:pt idx="53">
                  <c:v>1097939884</c:v>
                </c:pt>
                <c:pt idx="54">
                  <c:v>1060136453</c:v>
                </c:pt>
                <c:pt idx="55">
                  <c:v>845520123</c:v>
                </c:pt>
                <c:pt idx="56">
                  <c:v>907590341</c:v>
                </c:pt>
                <c:pt idx="57">
                  <c:v>1032630434</c:v>
                </c:pt>
                <c:pt idx="58">
                  <c:v>1169219592</c:v>
                </c:pt>
                <c:pt idx="59">
                  <c:v>1154724901</c:v>
                </c:pt>
                <c:pt idx="60">
                  <c:v>1187585724</c:v>
                </c:pt>
                <c:pt idx="61">
                  <c:v>1105531033</c:v>
                </c:pt>
                <c:pt idx="62">
                  <c:v>882383679</c:v>
                </c:pt>
                <c:pt idx="63">
                  <c:v>960947281</c:v>
                </c:pt>
                <c:pt idx="64">
                  <c:v>1262057514</c:v>
                </c:pt>
                <c:pt idx="65">
                  <c:v>1278285649</c:v>
                </c:pt>
                <c:pt idx="66">
                  <c:v>1052083700</c:v>
                </c:pt>
                <c:pt idx="67">
                  <c:v>1152191720</c:v>
                </c:pt>
                <c:pt idx="68">
                  <c:v>1108155113</c:v>
                </c:pt>
                <c:pt idx="69">
                  <c:v>885111511</c:v>
                </c:pt>
                <c:pt idx="70">
                  <c:v>975843168</c:v>
                </c:pt>
                <c:pt idx="71">
                  <c:v>1209857529</c:v>
                </c:pt>
                <c:pt idx="72">
                  <c:v>1334095619</c:v>
                </c:pt>
                <c:pt idx="73">
                  <c:v>1316647673</c:v>
                </c:pt>
                <c:pt idx="74">
                  <c:v>1406257229</c:v>
                </c:pt>
                <c:pt idx="75">
                  <c:v>1331847055</c:v>
                </c:pt>
                <c:pt idx="76">
                  <c:v>1085910914</c:v>
                </c:pt>
                <c:pt idx="77">
                  <c:v>1181716402</c:v>
                </c:pt>
                <c:pt idx="78">
                  <c:v>1119274137</c:v>
                </c:pt>
                <c:pt idx="79">
                  <c:v>1156204260</c:v>
                </c:pt>
                <c:pt idx="80">
                  <c:v>2261367524</c:v>
                </c:pt>
                <c:pt idx="81">
                  <c:v>2734958216</c:v>
                </c:pt>
                <c:pt idx="82">
                  <c:v>2553025110</c:v>
                </c:pt>
                <c:pt idx="83">
                  <c:v>1805280333</c:v>
                </c:pt>
                <c:pt idx="84">
                  <c:v>1927777745</c:v>
                </c:pt>
                <c:pt idx="85">
                  <c:v>2572830940</c:v>
                </c:pt>
                <c:pt idx="86">
                  <c:v>2530629496</c:v>
                </c:pt>
                <c:pt idx="87">
                  <c:v>2368618318</c:v>
                </c:pt>
                <c:pt idx="88">
                  <c:v>2379292407</c:v>
                </c:pt>
                <c:pt idx="89">
                  <c:v>2173670070</c:v>
                </c:pt>
                <c:pt idx="90">
                  <c:v>1633138280</c:v>
                </c:pt>
                <c:pt idx="91">
                  <c:v>1745722901</c:v>
                </c:pt>
                <c:pt idx="92">
                  <c:v>2322817347</c:v>
                </c:pt>
                <c:pt idx="93">
                  <c:v>2273605826</c:v>
                </c:pt>
                <c:pt idx="94">
                  <c:v>2190181770</c:v>
                </c:pt>
                <c:pt idx="95">
                  <c:v>2097633564</c:v>
                </c:pt>
                <c:pt idx="96">
                  <c:v>1809368250</c:v>
                </c:pt>
                <c:pt idx="97">
                  <c:v>1506824900</c:v>
                </c:pt>
                <c:pt idx="98">
                  <c:v>1591643118</c:v>
                </c:pt>
                <c:pt idx="99">
                  <c:v>2141701460</c:v>
                </c:pt>
                <c:pt idx="100">
                  <c:v>2311399689</c:v>
                </c:pt>
                <c:pt idx="101">
                  <c:v>2270994396</c:v>
                </c:pt>
                <c:pt idx="102">
                  <c:v>2275738969</c:v>
                </c:pt>
                <c:pt idx="103">
                  <c:v>1987252025</c:v>
                </c:pt>
                <c:pt idx="104">
                  <c:v>1467759590</c:v>
                </c:pt>
                <c:pt idx="105">
                  <c:v>1584364085</c:v>
                </c:pt>
                <c:pt idx="106">
                  <c:v>2210416782</c:v>
                </c:pt>
                <c:pt idx="107">
                  <c:v>2231899367</c:v>
                </c:pt>
                <c:pt idx="108">
                  <c:v>2222553505</c:v>
                </c:pt>
                <c:pt idx="109">
                  <c:v>2105309559</c:v>
                </c:pt>
                <c:pt idx="110">
                  <c:v>1850413864</c:v>
                </c:pt>
                <c:pt idx="111">
                  <c:v>1385924490</c:v>
                </c:pt>
                <c:pt idx="112">
                  <c:v>1609897087</c:v>
                </c:pt>
                <c:pt idx="113">
                  <c:v>2228368757</c:v>
                </c:pt>
                <c:pt idx="114">
                  <c:v>2341861245</c:v>
                </c:pt>
                <c:pt idx="115">
                  <c:v>2960341578</c:v>
                </c:pt>
                <c:pt idx="116">
                  <c:v>2974000787</c:v>
                </c:pt>
                <c:pt idx="117">
                  <c:v>2614597758</c:v>
                </c:pt>
                <c:pt idx="118">
                  <c:v>1869470898</c:v>
                </c:pt>
                <c:pt idx="119">
                  <c:v>1939854221</c:v>
                </c:pt>
                <c:pt idx="120">
                  <c:v>2516593590</c:v>
                </c:pt>
                <c:pt idx="121">
                  <c:v>2875861981</c:v>
                </c:pt>
                <c:pt idx="122">
                  <c:v>2886876772</c:v>
                </c:pt>
                <c:pt idx="123">
                  <c:v>2837283714</c:v>
                </c:pt>
                <c:pt idx="124">
                  <c:v>1995024796</c:v>
                </c:pt>
                <c:pt idx="125">
                  <c:v>1466939877</c:v>
                </c:pt>
                <c:pt idx="126">
                  <c:v>1590410331</c:v>
                </c:pt>
                <c:pt idx="127">
                  <c:v>2239785359</c:v>
                </c:pt>
                <c:pt idx="128">
                  <c:v>2319280023</c:v>
                </c:pt>
                <c:pt idx="129">
                  <c:v>2662744110</c:v>
                </c:pt>
                <c:pt idx="130">
                  <c:v>2529562507</c:v>
                </c:pt>
                <c:pt idx="131">
                  <c:v>2170818646</c:v>
                </c:pt>
                <c:pt idx="132">
                  <c:v>1733442874</c:v>
                </c:pt>
                <c:pt idx="133">
                  <c:v>1586124007</c:v>
                </c:pt>
                <c:pt idx="134">
                  <c:v>2337744396</c:v>
                </c:pt>
                <c:pt idx="135">
                  <c:v>2766776293</c:v>
                </c:pt>
                <c:pt idx="136">
                  <c:v>3024299537</c:v>
                </c:pt>
                <c:pt idx="137">
                  <c:v>2979620094</c:v>
                </c:pt>
                <c:pt idx="138">
                  <c:v>2681690069</c:v>
                </c:pt>
                <c:pt idx="139">
                  <c:v>1949403370</c:v>
                </c:pt>
                <c:pt idx="140">
                  <c:v>2079231650</c:v>
                </c:pt>
                <c:pt idx="141">
                  <c:v>2877813823</c:v>
                </c:pt>
                <c:pt idx="142">
                  <c:v>2983784403</c:v>
                </c:pt>
                <c:pt idx="143">
                  <c:v>2976208498</c:v>
                </c:pt>
                <c:pt idx="144">
                  <c:v>2753578347</c:v>
                </c:pt>
                <c:pt idx="145">
                  <c:v>2509544319</c:v>
                </c:pt>
                <c:pt idx="146">
                  <c:v>1815418372</c:v>
                </c:pt>
                <c:pt idx="147">
                  <c:v>1918397657</c:v>
                </c:pt>
                <c:pt idx="148">
                  <c:v>2561281407</c:v>
                </c:pt>
                <c:pt idx="149">
                  <c:v>2856530667</c:v>
                </c:pt>
                <c:pt idx="150">
                  <c:v>3189807898</c:v>
                </c:pt>
                <c:pt idx="151">
                  <c:v>3145933412</c:v>
                </c:pt>
                <c:pt idx="152">
                  <c:v>2914148112</c:v>
                </c:pt>
                <c:pt idx="153">
                  <c:v>2107440063</c:v>
                </c:pt>
                <c:pt idx="154">
                  <c:v>2308591937</c:v>
                </c:pt>
                <c:pt idx="155">
                  <c:v>3299413780</c:v>
                </c:pt>
                <c:pt idx="156">
                  <c:v>3384915577</c:v>
                </c:pt>
                <c:pt idx="157">
                  <c:v>3338610008</c:v>
                </c:pt>
                <c:pt idx="158">
                  <c:v>3225067401</c:v>
                </c:pt>
                <c:pt idx="159">
                  <c:v>2902862414</c:v>
                </c:pt>
                <c:pt idx="160">
                  <c:v>2092103616</c:v>
                </c:pt>
                <c:pt idx="161">
                  <c:v>2278599597</c:v>
                </c:pt>
                <c:pt idx="162">
                  <c:v>3323965162</c:v>
                </c:pt>
                <c:pt idx="163">
                  <c:v>3416301209</c:v>
                </c:pt>
                <c:pt idx="164">
                  <c:v>3416933673</c:v>
                </c:pt>
                <c:pt idx="165">
                  <c:v>3301976549</c:v>
                </c:pt>
                <c:pt idx="166">
                  <c:v>2877881006</c:v>
                </c:pt>
                <c:pt idx="167">
                  <c:v>2042089911</c:v>
                </c:pt>
                <c:pt idx="168">
                  <c:v>2183869810</c:v>
                </c:pt>
                <c:pt idx="169">
                  <c:v>3170882415</c:v>
                </c:pt>
                <c:pt idx="170">
                  <c:v>3259985724</c:v>
                </c:pt>
                <c:pt idx="171">
                  <c:v>3163637172</c:v>
                </c:pt>
                <c:pt idx="172">
                  <c:v>3012312635</c:v>
                </c:pt>
                <c:pt idx="173">
                  <c:v>2675182631</c:v>
                </c:pt>
                <c:pt idx="174">
                  <c:v>1863177914</c:v>
                </c:pt>
                <c:pt idx="175">
                  <c:v>2070764562</c:v>
                </c:pt>
                <c:pt idx="176">
                  <c:v>2969850427</c:v>
                </c:pt>
                <c:pt idx="177">
                  <c:v>2980053473</c:v>
                </c:pt>
                <c:pt idx="178">
                  <c:v>2920802418</c:v>
                </c:pt>
                <c:pt idx="179">
                  <c:v>2803071912</c:v>
                </c:pt>
                <c:pt idx="180">
                  <c:v>2551731190</c:v>
                </c:pt>
                <c:pt idx="181">
                  <c:v>1792852740</c:v>
                </c:pt>
                <c:pt idx="182">
                  <c:v>1900067235</c:v>
                </c:pt>
                <c:pt idx="183">
                  <c:v>2758512861</c:v>
                </c:pt>
                <c:pt idx="184">
                  <c:v>2861681322</c:v>
                </c:pt>
                <c:pt idx="185">
                  <c:v>2965057513</c:v>
                </c:pt>
                <c:pt idx="186">
                  <c:v>2949717819</c:v>
                </c:pt>
                <c:pt idx="187">
                  <c:v>2646869936</c:v>
                </c:pt>
                <c:pt idx="188">
                  <c:v>1848383248</c:v>
                </c:pt>
                <c:pt idx="189">
                  <c:v>1966378918</c:v>
                </c:pt>
                <c:pt idx="190">
                  <c:v>2829158725</c:v>
                </c:pt>
                <c:pt idx="191">
                  <c:v>2705292994</c:v>
                </c:pt>
                <c:pt idx="192">
                  <c:v>2740588704</c:v>
                </c:pt>
                <c:pt idx="193">
                  <c:v>2860709200</c:v>
                </c:pt>
                <c:pt idx="194">
                  <c:v>2625527059</c:v>
                </c:pt>
                <c:pt idx="195">
                  <c:v>1806722942</c:v>
                </c:pt>
                <c:pt idx="196">
                  <c:v>1884514745</c:v>
                </c:pt>
                <c:pt idx="197">
                  <c:v>2831909345</c:v>
                </c:pt>
                <c:pt idx="198">
                  <c:v>2891418353</c:v>
                </c:pt>
                <c:pt idx="199">
                  <c:v>2814386180</c:v>
                </c:pt>
                <c:pt idx="200">
                  <c:v>2820435736</c:v>
                </c:pt>
                <c:pt idx="201">
                  <c:v>3321388182</c:v>
                </c:pt>
                <c:pt idx="202">
                  <c:v>2342184963</c:v>
                </c:pt>
                <c:pt idx="203">
                  <c:v>2481517825</c:v>
                </c:pt>
                <c:pt idx="204">
                  <c:v>3786128900</c:v>
                </c:pt>
                <c:pt idx="205">
                  <c:v>3850335657</c:v>
                </c:pt>
                <c:pt idx="206">
                  <c:v>3891064423</c:v>
                </c:pt>
                <c:pt idx="207">
                  <c:v>3787473635</c:v>
                </c:pt>
                <c:pt idx="208">
                  <c:v>3488863596</c:v>
                </c:pt>
                <c:pt idx="209">
                  <c:v>2458294438</c:v>
                </c:pt>
                <c:pt idx="210">
                  <c:v>2561447972</c:v>
                </c:pt>
                <c:pt idx="211">
                  <c:v>3882776875</c:v>
                </c:pt>
                <c:pt idx="212">
                  <c:v>3915801106</c:v>
                </c:pt>
                <c:pt idx="213">
                  <c:v>3956821683</c:v>
                </c:pt>
                <c:pt idx="214">
                  <c:v>3931741079</c:v>
                </c:pt>
                <c:pt idx="215">
                  <c:v>3576814559</c:v>
                </c:pt>
                <c:pt idx="216">
                  <c:v>2602665355</c:v>
                </c:pt>
                <c:pt idx="217">
                  <c:v>2640040629</c:v>
                </c:pt>
                <c:pt idx="218">
                  <c:v>4054462374</c:v>
                </c:pt>
                <c:pt idx="219">
                  <c:v>4238977342</c:v>
                </c:pt>
                <c:pt idx="220">
                  <c:v>4250539112</c:v>
                </c:pt>
                <c:pt idx="221">
                  <c:v>4300487218</c:v>
                </c:pt>
                <c:pt idx="222">
                  <c:v>3900841325</c:v>
                </c:pt>
                <c:pt idx="223">
                  <c:v>2805547291</c:v>
                </c:pt>
                <c:pt idx="224">
                  <c:v>2957297225</c:v>
                </c:pt>
                <c:pt idx="225">
                  <c:v>4249665154</c:v>
                </c:pt>
                <c:pt idx="226">
                  <c:v>4212538961</c:v>
                </c:pt>
                <c:pt idx="227">
                  <c:v>4462396444</c:v>
                </c:pt>
                <c:pt idx="228">
                  <c:v>3634368688</c:v>
                </c:pt>
                <c:pt idx="229">
                  <c:v>3395952593</c:v>
                </c:pt>
                <c:pt idx="230">
                  <c:v>2308891456</c:v>
                </c:pt>
                <c:pt idx="231">
                  <c:v>2296356621</c:v>
                </c:pt>
                <c:pt idx="232">
                  <c:v>3515570184</c:v>
                </c:pt>
                <c:pt idx="233">
                  <c:v>3661700557</c:v>
                </c:pt>
                <c:pt idx="234">
                  <c:v>3685515633</c:v>
                </c:pt>
                <c:pt idx="235">
                  <c:v>3575711395</c:v>
                </c:pt>
                <c:pt idx="236">
                  <c:v>3225776493</c:v>
                </c:pt>
                <c:pt idx="237">
                  <c:v>2183267775</c:v>
                </c:pt>
                <c:pt idx="238">
                  <c:v>2396539055</c:v>
                </c:pt>
                <c:pt idx="239">
                  <c:v>3614409448</c:v>
                </c:pt>
                <c:pt idx="240">
                  <c:v>3600029414</c:v>
                </c:pt>
                <c:pt idx="241">
                  <c:v>3666069270</c:v>
                </c:pt>
                <c:pt idx="242">
                  <c:v>3450421420</c:v>
                </c:pt>
                <c:pt idx="243">
                  <c:v>3204351368</c:v>
                </c:pt>
                <c:pt idx="244">
                  <c:v>2228577825</c:v>
                </c:pt>
                <c:pt idx="245">
                  <c:v>2517467784</c:v>
                </c:pt>
                <c:pt idx="246">
                  <c:v>3618508898</c:v>
                </c:pt>
                <c:pt idx="247">
                  <c:v>3933469068</c:v>
                </c:pt>
                <c:pt idx="248">
                  <c:v>4445588048</c:v>
                </c:pt>
                <c:pt idx="249">
                  <c:v>5445200217</c:v>
                </c:pt>
                <c:pt idx="250">
                  <c:v>5019352278</c:v>
                </c:pt>
                <c:pt idx="251">
                  <c:v>3624466611</c:v>
                </c:pt>
                <c:pt idx="252">
                  <c:v>4032565768</c:v>
                </c:pt>
                <c:pt idx="253">
                  <c:v>5442524988</c:v>
                </c:pt>
                <c:pt idx="254">
                  <c:v>4251492242</c:v>
                </c:pt>
                <c:pt idx="255">
                  <c:v>4194347468</c:v>
                </c:pt>
                <c:pt idx="256">
                  <c:v>4369061019</c:v>
                </c:pt>
                <c:pt idx="257">
                  <c:v>4782369362</c:v>
                </c:pt>
                <c:pt idx="258">
                  <c:v>2845109793</c:v>
                </c:pt>
                <c:pt idx="259">
                  <c:v>3267247777</c:v>
                </c:pt>
                <c:pt idx="260">
                  <c:v>4712231275</c:v>
                </c:pt>
                <c:pt idx="261">
                  <c:v>4427340804</c:v>
                </c:pt>
                <c:pt idx="262">
                  <c:v>4368959915</c:v>
                </c:pt>
                <c:pt idx="263">
                  <c:v>3725805766</c:v>
                </c:pt>
                <c:pt idx="264">
                  <c:v>3297621948</c:v>
                </c:pt>
                <c:pt idx="265">
                  <c:v>2448399704</c:v>
                </c:pt>
                <c:pt idx="266">
                  <c:v>2676133837</c:v>
                </c:pt>
                <c:pt idx="267">
                  <c:v>3920863986</c:v>
                </c:pt>
                <c:pt idx="268">
                  <c:v>4125024512</c:v>
                </c:pt>
                <c:pt idx="269">
                  <c:v>4038509459</c:v>
                </c:pt>
                <c:pt idx="270">
                  <c:v>3952493535</c:v>
                </c:pt>
                <c:pt idx="271">
                  <c:v>3568631053</c:v>
                </c:pt>
                <c:pt idx="272">
                  <c:v>2592438822</c:v>
                </c:pt>
                <c:pt idx="273">
                  <c:v>2741437447</c:v>
                </c:pt>
                <c:pt idx="274">
                  <c:v>3931031428</c:v>
                </c:pt>
                <c:pt idx="275">
                  <c:v>4048676950</c:v>
                </c:pt>
                <c:pt idx="276">
                  <c:v>4146335187</c:v>
                </c:pt>
                <c:pt idx="277">
                  <c:v>4131683735</c:v>
                </c:pt>
                <c:pt idx="278">
                  <c:v>3699224337</c:v>
                </c:pt>
                <c:pt idx="279">
                  <c:v>2630916021</c:v>
                </c:pt>
                <c:pt idx="280">
                  <c:v>3013703007</c:v>
                </c:pt>
                <c:pt idx="281">
                  <c:v>4482643307</c:v>
                </c:pt>
                <c:pt idx="282">
                  <c:v>4730415475</c:v>
                </c:pt>
                <c:pt idx="283">
                  <c:v>4776957647</c:v>
                </c:pt>
                <c:pt idx="284">
                  <c:v>4522167581</c:v>
                </c:pt>
                <c:pt idx="285">
                  <c:v>4222034226</c:v>
                </c:pt>
                <c:pt idx="286">
                  <c:v>3089664093</c:v>
                </c:pt>
                <c:pt idx="287">
                  <c:v>3407099749</c:v>
                </c:pt>
                <c:pt idx="288">
                  <c:v>4889782892</c:v>
                </c:pt>
                <c:pt idx="289">
                  <c:v>4919713085</c:v>
                </c:pt>
                <c:pt idx="290">
                  <c:v>4760822545</c:v>
                </c:pt>
                <c:pt idx="291">
                  <c:v>4695177052</c:v>
                </c:pt>
                <c:pt idx="292">
                  <c:v>4134572690</c:v>
                </c:pt>
                <c:pt idx="293">
                  <c:v>2977226930</c:v>
                </c:pt>
                <c:pt idx="294">
                  <c:v>3267035168</c:v>
                </c:pt>
                <c:pt idx="295">
                  <c:v>4766990748</c:v>
                </c:pt>
                <c:pt idx="296">
                  <c:v>4764502367</c:v>
                </c:pt>
                <c:pt idx="297">
                  <c:v>4792959870</c:v>
                </c:pt>
                <c:pt idx="298">
                  <c:v>4684806792</c:v>
                </c:pt>
                <c:pt idx="299">
                  <c:v>4123626874</c:v>
                </c:pt>
                <c:pt idx="300">
                  <c:v>2929068244</c:v>
                </c:pt>
                <c:pt idx="301">
                  <c:v>3242923799</c:v>
                </c:pt>
                <c:pt idx="302">
                  <c:v>4770497237</c:v>
                </c:pt>
                <c:pt idx="303">
                  <c:v>4643310401</c:v>
                </c:pt>
                <c:pt idx="304">
                  <c:v>4378860776</c:v>
                </c:pt>
                <c:pt idx="305">
                  <c:v>4271758676</c:v>
                </c:pt>
                <c:pt idx="306">
                  <c:v>5183111215</c:v>
                </c:pt>
                <c:pt idx="307">
                  <c:v>3618539092</c:v>
                </c:pt>
                <c:pt idx="308">
                  <c:v>3728131748</c:v>
                </c:pt>
                <c:pt idx="309">
                  <c:v>9559101263</c:v>
                </c:pt>
                <c:pt idx="310">
                  <c:v>5029949514</c:v>
                </c:pt>
                <c:pt idx="311">
                  <c:v>5594286199</c:v>
                </c:pt>
                <c:pt idx="312">
                  <c:v>6649272761</c:v>
                </c:pt>
                <c:pt idx="313">
                  <c:v>7562453875</c:v>
                </c:pt>
                <c:pt idx="314">
                  <c:v>5786769398</c:v>
                </c:pt>
                <c:pt idx="315">
                  <c:v>6180066344</c:v>
                </c:pt>
                <c:pt idx="316">
                  <c:v>7751399099</c:v>
                </c:pt>
                <c:pt idx="317">
                  <c:v>7822850083</c:v>
                </c:pt>
                <c:pt idx="318">
                  <c:v>7098383332</c:v>
                </c:pt>
                <c:pt idx="319">
                  <c:v>6407257755</c:v>
                </c:pt>
                <c:pt idx="320">
                  <c:v>5455236025</c:v>
                </c:pt>
                <c:pt idx="321">
                  <c:v>5164038942</c:v>
                </c:pt>
                <c:pt idx="322">
                  <c:v>6408229386</c:v>
                </c:pt>
                <c:pt idx="323">
                  <c:v>8195344892</c:v>
                </c:pt>
                <c:pt idx="324">
                  <c:v>7835974639</c:v>
                </c:pt>
                <c:pt idx="325">
                  <c:v>7784888347</c:v>
                </c:pt>
                <c:pt idx="326">
                  <c:v>7559867832</c:v>
                </c:pt>
                <c:pt idx="327">
                  <c:v>6815179152</c:v>
                </c:pt>
                <c:pt idx="328">
                  <c:v>5761293400</c:v>
                </c:pt>
                <c:pt idx="329">
                  <c:v>6209006717</c:v>
                </c:pt>
                <c:pt idx="330">
                  <c:v>8329216849</c:v>
                </c:pt>
                <c:pt idx="331">
                  <c:v>10473774207</c:v>
                </c:pt>
                <c:pt idx="332">
                  <c:v>6882885789</c:v>
                </c:pt>
                <c:pt idx="333">
                  <c:v>11077684343</c:v>
                </c:pt>
                <c:pt idx="334">
                  <c:v>9995556668</c:v>
                </c:pt>
                <c:pt idx="335">
                  <c:v>8594773755</c:v>
                </c:pt>
                <c:pt idx="336">
                  <c:v>9199796560</c:v>
                </c:pt>
                <c:pt idx="337">
                  <c:v>10979043213</c:v>
                </c:pt>
                <c:pt idx="338">
                  <c:v>10652900864</c:v>
                </c:pt>
                <c:pt idx="339">
                  <c:v>10364100511</c:v>
                </c:pt>
                <c:pt idx="340">
                  <c:v>10094411406</c:v>
                </c:pt>
                <c:pt idx="341">
                  <c:v>9556448449</c:v>
                </c:pt>
                <c:pt idx="342">
                  <c:v>8186213318</c:v>
                </c:pt>
                <c:pt idx="343">
                  <c:v>8465822801</c:v>
                </c:pt>
                <c:pt idx="344">
                  <c:v>10349214179</c:v>
                </c:pt>
                <c:pt idx="345">
                  <c:v>11067681072</c:v>
                </c:pt>
                <c:pt idx="346">
                  <c:v>10651541098</c:v>
                </c:pt>
                <c:pt idx="347">
                  <c:v>10406830388</c:v>
                </c:pt>
                <c:pt idx="348">
                  <c:v>8201785023</c:v>
                </c:pt>
                <c:pt idx="349">
                  <c:v>4067107803</c:v>
                </c:pt>
                <c:pt idx="350">
                  <c:v>4089080880</c:v>
                </c:pt>
                <c:pt idx="351">
                  <c:v>5303778737</c:v>
                </c:pt>
                <c:pt idx="352">
                  <c:v>5551805064</c:v>
                </c:pt>
                <c:pt idx="353">
                  <c:v>5387327252</c:v>
                </c:pt>
                <c:pt idx="354">
                  <c:v>5066572023</c:v>
                </c:pt>
                <c:pt idx="355">
                  <c:v>4460923673</c:v>
                </c:pt>
                <c:pt idx="356">
                  <c:v>3516144814</c:v>
                </c:pt>
                <c:pt idx="357">
                  <c:v>3404197125</c:v>
                </c:pt>
                <c:pt idx="358">
                  <c:v>3607146659</c:v>
                </c:pt>
                <c:pt idx="359">
                  <c:v>4220654910</c:v>
                </c:pt>
                <c:pt idx="360">
                  <c:v>4433541949</c:v>
                </c:pt>
                <c:pt idx="361">
                  <c:v>4395700488</c:v>
                </c:pt>
                <c:pt idx="362">
                  <c:v>4050519631</c:v>
                </c:pt>
                <c:pt idx="363">
                  <c:v>3437092347</c:v>
                </c:pt>
                <c:pt idx="364">
                  <c:v>3243540841</c:v>
                </c:pt>
                <c:pt idx="365">
                  <c:v>3298521954</c:v>
                </c:pt>
                <c:pt idx="366">
                  <c:v>4690793219</c:v>
                </c:pt>
                <c:pt idx="367">
                  <c:v>5089843891</c:v>
                </c:pt>
                <c:pt idx="368">
                  <c:v>5260364351</c:v>
                </c:pt>
                <c:pt idx="369">
                  <c:v>5062551023</c:v>
                </c:pt>
                <c:pt idx="370">
                  <c:v>4117898315</c:v>
                </c:pt>
                <c:pt idx="371">
                  <c:v>4387636630</c:v>
                </c:pt>
                <c:pt idx="372">
                  <c:v>5710785089</c:v>
                </c:pt>
                <c:pt idx="373">
                  <c:v>5926504510</c:v>
                </c:pt>
                <c:pt idx="374">
                  <c:v>6411322922</c:v>
                </c:pt>
                <c:pt idx="375">
                  <c:v>7337627639</c:v>
                </c:pt>
                <c:pt idx="376">
                  <c:v>6458734373</c:v>
                </c:pt>
                <c:pt idx="377">
                  <c:v>4903191603</c:v>
                </c:pt>
                <c:pt idx="378">
                  <c:v>4434248748</c:v>
                </c:pt>
                <c:pt idx="379">
                  <c:v>5689051867</c:v>
                </c:pt>
                <c:pt idx="380">
                  <c:v>5762552463</c:v>
                </c:pt>
                <c:pt idx="381">
                  <c:v>5981059950</c:v>
                </c:pt>
                <c:pt idx="382">
                  <c:v>5923862111</c:v>
                </c:pt>
                <c:pt idx="383">
                  <c:v>5389481990</c:v>
                </c:pt>
                <c:pt idx="384">
                  <c:v>4456688831</c:v>
                </c:pt>
                <c:pt idx="385">
                  <c:v>4611496354</c:v>
                </c:pt>
                <c:pt idx="386">
                  <c:v>6167475797</c:v>
                </c:pt>
                <c:pt idx="387">
                  <c:v>6429760272</c:v>
                </c:pt>
                <c:pt idx="388">
                  <c:v>6400641013</c:v>
                </c:pt>
                <c:pt idx="389">
                  <c:v>6326343819</c:v>
                </c:pt>
                <c:pt idx="390">
                  <c:v>5762064697</c:v>
                </c:pt>
                <c:pt idx="391">
                  <c:v>4606358210</c:v>
                </c:pt>
                <c:pt idx="392">
                  <c:v>4934035791</c:v>
                </c:pt>
                <c:pt idx="393">
                  <c:v>6756225658</c:v>
                </c:pt>
                <c:pt idx="394">
                  <c:v>7214453162</c:v>
                </c:pt>
                <c:pt idx="395">
                  <c:v>6915951719</c:v>
                </c:pt>
                <c:pt idx="396">
                  <c:v>6580857674</c:v>
                </c:pt>
                <c:pt idx="397">
                  <c:v>5600325008</c:v>
                </c:pt>
                <c:pt idx="398">
                  <c:v>4069409259</c:v>
                </c:pt>
                <c:pt idx="399">
                  <c:v>4469925106</c:v>
                </c:pt>
                <c:pt idx="400">
                  <c:v>6279758037</c:v>
                </c:pt>
                <c:pt idx="401">
                  <c:v>6636019211</c:v>
                </c:pt>
                <c:pt idx="402">
                  <c:v>6515028005</c:v>
                </c:pt>
                <c:pt idx="403">
                  <c:v>6559670760</c:v>
                </c:pt>
                <c:pt idx="404">
                  <c:v>5502401699</c:v>
                </c:pt>
                <c:pt idx="405">
                  <c:v>4251308675</c:v>
                </c:pt>
                <c:pt idx="406">
                  <c:v>4541836690</c:v>
                </c:pt>
                <c:pt idx="407">
                  <c:v>6093581903</c:v>
                </c:pt>
                <c:pt idx="408">
                  <c:v>6435892179</c:v>
                </c:pt>
                <c:pt idx="409">
                  <c:v>6689101451</c:v>
                </c:pt>
                <c:pt idx="410">
                  <c:v>6772435130</c:v>
                </c:pt>
                <c:pt idx="411">
                  <c:v>6610862079</c:v>
                </c:pt>
                <c:pt idx="412">
                  <c:v>4707305731</c:v>
                </c:pt>
                <c:pt idx="413">
                  <c:v>4874518021</c:v>
                </c:pt>
                <c:pt idx="414">
                  <c:v>6470781955</c:v>
                </c:pt>
                <c:pt idx="415">
                  <c:v>7065264425</c:v>
                </c:pt>
                <c:pt idx="416">
                  <c:v>7163464405</c:v>
                </c:pt>
                <c:pt idx="417">
                  <c:v>7107858067</c:v>
                </c:pt>
                <c:pt idx="418">
                  <c:v>6392004165</c:v>
                </c:pt>
                <c:pt idx="419">
                  <c:v>4449920057</c:v>
                </c:pt>
                <c:pt idx="420">
                  <c:v>4851475437</c:v>
                </c:pt>
                <c:pt idx="421">
                  <c:v>6953464126</c:v>
                </c:pt>
                <c:pt idx="422">
                  <c:v>6997896029</c:v>
                </c:pt>
                <c:pt idx="423">
                  <c:v>7122150938</c:v>
                </c:pt>
                <c:pt idx="424">
                  <c:v>6586189500</c:v>
                </c:pt>
                <c:pt idx="425">
                  <c:v>5850900870</c:v>
                </c:pt>
                <c:pt idx="426">
                  <c:v>4508268257</c:v>
                </c:pt>
                <c:pt idx="427">
                  <c:v>4773925901</c:v>
                </c:pt>
                <c:pt idx="428">
                  <c:v>6830376055</c:v>
                </c:pt>
                <c:pt idx="429">
                  <c:v>7526745624</c:v>
                </c:pt>
                <c:pt idx="430">
                  <c:v>7593009203</c:v>
                </c:pt>
                <c:pt idx="431">
                  <c:v>10032570696</c:v>
                </c:pt>
                <c:pt idx="432">
                  <c:v>9773838538</c:v>
                </c:pt>
                <c:pt idx="433">
                  <c:v>4939226831</c:v>
                </c:pt>
                <c:pt idx="434">
                  <c:v>5391836251</c:v>
                </c:pt>
                <c:pt idx="435">
                  <c:v>7323913402</c:v>
                </c:pt>
                <c:pt idx="436">
                  <c:v>7613574899</c:v>
                </c:pt>
                <c:pt idx="437">
                  <c:v>7524025106</c:v>
                </c:pt>
                <c:pt idx="438">
                  <c:v>7268904534</c:v>
                </c:pt>
                <c:pt idx="439">
                  <c:v>6477713828</c:v>
                </c:pt>
                <c:pt idx="440">
                  <c:v>4204019134</c:v>
                </c:pt>
                <c:pt idx="441">
                  <c:v>4764600457</c:v>
                </c:pt>
                <c:pt idx="442">
                  <c:v>6835908821</c:v>
                </c:pt>
                <c:pt idx="443">
                  <c:v>7096671847</c:v>
                </c:pt>
                <c:pt idx="444">
                  <c:v>7042987775</c:v>
                </c:pt>
                <c:pt idx="445">
                  <c:v>6964488256</c:v>
                </c:pt>
                <c:pt idx="446">
                  <c:v>6100978231</c:v>
                </c:pt>
                <c:pt idx="447">
                  <c:v>4580721677</c:v>
                </c:pt>
                <c:pt idx="448">
                  <c:v>4801775159</c:v>
                </c:pt>
                <c:pt idx="449">
                  <c:v>6439584742</c:v>
                </c:pt>
                <c:pt idx="450">
                  <c:v>6511252186</c:v>
                </c:pt>
                <c:pt idx="451">
                  <c:v>6387229218</c:v>
                </c:pt>
                <c:pt idx="452">
                  <c:v>5913265521</c:v>
                </c:pt>
                <c:pt idx="453">
                  <c:v>5079464261</c:v>
                </c:pt>
                <c:pt idx="454">
                  <c:v>4275139740</c:v>
                </c:pt>
                <c:pt idx="455">
                  <c:v>4460984543</c:v>
                </c:pt>
                <c:pt idx="456">
                  <c:v>6134131942</c:v>
                </c:pt>
                <c:pt idx="457">
                  <c:v>6926717147</c:v>
                </c:pt>
                <c:pt idx="458">
                  <c:v>7497078677</c:v>
                </c:pt>
                <c:pt idx="459">
                  <c:v>7357972723</c:v>
                </c:pt>
                <c:pt idx="460">
                  <c:v>6929768265</c:v>
                </c:pt>
                <c:pt idx="461">
                  <c:v>4713589829</c:v>
                </c:pt>
                <c:pt idx="462">
                  <c:v>5258779475</c:v>
                </c:pt>
                <c:pt idx="463">
                  <c:v>7408270850</c:v>
                </c:pt>
                <c:pt idx="464">
                  <c:v>7413133005</c:v>
                </c:pt>
                <c:pt idx="465">
                  <c:v>7136664204</c:v>
                </c:pt>
                <c:pt idx="466">
                  <c:v>7402643241</c:v>
                </c:pt>
                <c:pt idx="467">
                  <c:v>6867174527</c:v>
                </c:pt>
                <c:pt idx="468">
                  <c:v>4782374200</c:v>
                </c:pt>
                <c:pt idx="469">
                  <c:v>5439728087</c:v>
                </c:pt>
                <c:pt idx="470">
                  <c:v>8089379733</c:v>
                </c:pt>
                <c:pt idx="471">
                  <c:v>8270679720</c:v>
                </c:pt>
                <c:pt idx="472">
                  <c:v>8368012042</c:v>
                </c:pt>
                <c:pt idx="473">
                  <c:v>8616316875</c:v>
                </c:pt>
                <c:pt idx="474">
                  <c:v>7851535971</c:v>
                </c:pt>
                <c:pt idx="475">
                  <c:v>5422855005</c:v>
                </c:pt>
                <c:pt idx="476">
                  <c:v>6079612453</c:v>
                </c:pt>
                <c:pt idx="477">
                  <c:v>8822440405</c:v>
                </c:pt>
                <c:pt idx="478">
                  <c:v>8935360523</c:v>
                </c:pt>
                <c:pt idx="479">
                  <c:v>8787538241</c:v>
                </c:pt>
                <c:pt idx="480">
                  <c:v>8377107475</c:v>
                </c:pt>
                <c:pt idx="481">
                  <c:v>7597851850</c:v>
                </c:pt>
                <c:pt idx="482">
                  <c:v>5834519014</c:v>
                </c:pt>
                <c:pt idx="483">
                  <c:v>6199953268</c:v>
                </c:pt>
                <c:pt idx="484">
                  <c:v>8783530568</c:v>
                </c:pt>
                <c:pt idx="485">
                  <c:v>8553868789</c:v>
                </c:pt>
                <c:pt idx="486">
                  <c:v>7731270255</c:v>
                </c:pt>
                <c:pt idx="487">
                  <c:v>8731588386</c:v>
                </c:pt>
                <c:pt idx="488">
                  <c:v>7386997367</c:v>
                </c:pt>
                <c:pt idx="489">
                  <c:v>5839619750</c:v>
                </c:pt>
                <c:pt idx="490">
                  <c:v>6201334700</c:v>
                </c:pt>
                <c:pt idx="491">
                  <c:v>8447658761</c:v>
                </c:pt>
                <c:pt idx="492">
                  <c:v>8933597809</c:v>
                </c:pt>
                <c:pt idx="493">
                  <c:v>8586574473</c:v>
                </c:pt>
                <c:pt idx="494">
                  <c:v>8118703436</c:v>
                </c:pt>
                <c:pt idx="495">
                  <c:v>7558648231</c:v>
                </c:pt>
                <c:pt idx="496">
                  <c:v>5628862549</c:v>
                </c:pt>
                <c:pt idx="497">
                  <c:v>5995827334</c:v>
                </c:pt>
                <c:pt idx="498">
                  <c:v>9142470210</c:v>
                </c:pt>
                <c:pt idx="499">
                  <c:v>11951988444</c:v>
                </c:pt>
                <c:pt idx="500">
                  <c:v>14058208771</c:v>
                </c:pt>
                <c:pt idx="501">
                  <c:v>14403739147</c:v>
                </c:pt>
                <c:pt idx="502">
                  <c:v>13584405100</c:v>
                </c:pt>
                <c:pt idx="503">
                  <c:v>10158090475</c:v>
                </c:pt>
                <c:pt idx="504">
                  <c:v>10378118192</c:v>
                </c:pt>
                <c:pt idx="505">
                  <c:v>14292682530</c:v>
                </c:pt>
                <c:pt idx="506">
                  <c:v>16396087588</c:v>
                </c:pt>
                <c:pt idx="507">
                  <c:v>14879628724</c:v>
                </c:pt>
                <c:pt idx="508">
                  <c:v>15100367810</c:v>
                </c:pt>
                <c:pt idx="509">
                  <c:v>14705206174</c:v>
                </c:pt>
                <c:pt idx="510">
                  <c:v>10856007274</c:v>
                </c:pt>
                <c:pt idx="511">
                  <c:v>11693847175</c:v>
                </c:pt>
                <c:pt idx="512">
                  <c:v>15715668285</c:v>
                </c:pt>
                <c:pt idx="513">
                  <c:v>16657401865</c:v>
                </c:pt>
                <c:pt idx="514">
                  <c:v>18157190755</c:v>
                </c:pt>
                <c:pt idx="515">
                  <c:v>17519784478</c:v>
                </c:pt>
                <c:pt idx="516">
                  <c:v>16168731146</c:v>
                </c:pt>
                <c:pt idx="517">
                  <c:v>11713043257</c:v>
                </c:pt>
                <c:pt idx="518">
                  <c:v>12631312877</c:v>
                </c:pt>
                <c:pt idx="519">
                  <c:v>17587905608</c:v>
                </c:pt>
                <c:pt idx="520">
                  <c:v>14238391994</c:v>
                </c:pt>
                <c:pt idx="521">
                  <c:v>17668053163</c:v>
                </c:pt>
                <c:pt idx="522">
                  <c:v>17411877609</c:v>
                </c:pt>
                <c:pt idx="523">
                  <c:v>15336285910</c:v>
                </c:pt>
                <c:pt idx="524">
                  <c:v>11446872096</c:v>
                </c:pt>
                <c:pt idx="525">
                  <c:v>12599893613</c:v>
                </c:pt>
                <c:pt idx="526">
                  <c:v>17981346425</c:v>
                </c:pt>
                <c:pt idx="527">
                  <c:v>18783110186</c:v>
                </c:pt>
                <c:pt idx="528">
                  <c:v>18442453221</c:v>
                </c:pt>
                <c:pt idx="529">
                  <c:v>18725671386</c:v>
                </c:pt>
                <c:pt idx="530">
                  <c:v>15836035033</c:v>
                </c:pt>
                <c:pt idx="531">
                  <c:v>12056473281</c:v>
                </c:pt>
                <c:pt idx="532">
                  <c:v>12179641055</c:v>
                </c:pt>
                <c:pt idx="533">
                  <c:v>16514422362</c:v>
                </c:pt>
                <c:pt idx="534">
                  <c:v>16415395293</c:v>
                </c:pt>
                <c:pt idx="535">
                  <c:v>17358732377</c:v>
                </c:pt>
                <c:pt idx="536">
                  <c:v>17242267166</c:v>
                </c:pt>
                <c:pt idx="537">
                  <c:v>14237812471</c:v>
                </c:pt>
                <c:pt idx="538">
                  <c:v>10313139633</c:v>
                </c:pt>
                <c:pt idx="539">
                  <c:v>11216255157</c:v>
                </c:pt>
                <c:pt idx="540">
                  <c:v>15417556345</c:v>
                </c:pt>
                <c:pt idx="541">
                  <c:v>16880496556</c:v>
                </c:pt>
                <c:pt idx="542">
                  <c:v>16375730666</c:v>
                </c:pt>
                <c:pt idx="543">
                  <c:v>16362022961</c:v>
                </c:pt>
                <c:pt idx="544">
                  <c:v>15116029670</c:v>
                </c:pt>
                <c:pt idx="545">
                  <c:v>11179238399</c:v>
                </c:pt>
                <c:pt idx="546">
                  <c:v>11537098750</c:v>
                </c:pt>
                <c:pt idx="547">
                  <c:v>15999796413</c:v>
                </c:pt>
                <c:pt idx="548">
                  <c:v>16487196123</c:v>
                </c:pt>
                <c:pt idx="549">
                  <c:v>16375038008</c:v>
                </c:pt>
                <c:pt idx="550">
                  <c:v>15529374013</c:v>
                </c:pt>
                <c:pt idx="551">
                  <c:v>13910444498</c:v>
                </c:pt>
                <c:pt idx="552">
                  <c:v>10654727956</c:v>
                </c:pt>
                <c:pt idx="553">
                  <c:v>11205226107</c:v>
                </c:pt>
                <c:pt idx="554">
                  <c:v>16058962568</c:v>
                </c:pt>
                <c:pt idx="555">
                  <c:v>17488202810</c:v>
                </c:pt>
                <c:pt idx="556">
                  <c:v>17546383151</c:v>
                </c:pt>
                <c:pt idx="557">
                  <c:v>18116960955</c:v>
                </c:pt>
                <c:pt idx="558">
                  <c:v>15669648615</c:v>
                </c:pt>
                <c:pt idx="559">
                  <c:v>11738394269</c:v>
                </c:pt>
                <c:pt idx="560">
                  <c:v>11769788909</c:v>
                </c:pt>
                <c:pt idx="561">
                  <c:v>16864378732</c:v>
                </c:pt>
                <c:pt idx="562">
                  <c:v>17708179618</c:v>
                </c:pt>
                <c:pt idx="563">
                  <c:v>18333416100</c:v>
                </c:pt>
                <c:pt idx="564">
                  <c:v>18314753558</c:v>
                </c:pt>
                <c:pt idx="565">
                  <c:v>18139038057</c:v>
                </c:pt>
                <c:pt idx="566">
                  <c:v>13331729239</c:v>
                </c:pt>
                <c:pt idx="567">
                  <c:v>14125810322</c:v>
                </c:pt>
                <c:pt idx="568">
                  <c:v>21045304902</c:v>
                </c:pt>
                <c:pt idx="569">
                  <c:v>26192184895</c:v>
                </c:pt>
                <c:pt idx="570">
                  <c:v>23516215494</c:v>
                </c:pt>
                <c:pt idx="571">
                  <c:v>27383903884</c:v>
                </c:pt>
                <c:pt idx="572">
                  <c:v>20071586106</c:v>
                </c:pt>
                <c:pt idx="573">
                  <c:v>15561740444</c:v>
                </c:pt>
                <c:pt idx="574">
                  <c:v>15641410049</c:v>
                </c:pt>
                <c:pt idx="575">
                  <c:v>21869053708</c:v>
                </c:pt>
                <c:pt idx="576">
                  <c:v>27594761919</c:v>
                </c:pt>
                <c:pt idx="577">
                  <c:v>28657838643</c:v>
                </c:pt>
                <c:pt idx="578">
                  <c:v>25671686808</c:v>
                </c:pt>
                <c:pt idx="579">
                  <c:v>24336660511</c:v>
                </c:pt>
                <c:pt idx="580">
                  <c:v>15987486779</c:v>
                </c:pt>
                <c:pt idx="581">
                  <c:v>16892877361</c:v>
                </c:pt>
                <c:pt idx="582">
                  <c:v>23997037664</c:v>
                </c:pt>
                <c:pt idx="583">
                  <c:v>28741364656</c:v>
                </c:pt>
                <c:pt idx="584">
                  <c:v>29178131944</c:v>
                </c:pt>
                <c:pt idx="585">
                  <c:v>30575952414</c:v>
                </c:pt>
                <c:pt idx="586">
                  <c:v>30797380783</c:v>
                </c:pt>
                <c:pt idx="587">
                  <c:v>20963989635</c:v>
                </c:pt>
                <c:pt idx="588">
                  <c:v>17852331384</c:v>
                </c:pt>
                <c:pt idx="589">
                  <c:v>25879510119</c:v>
                </c:pt>
                <c:pt idx="590">
                  <c:v>27162024799</c:v>
                </c:pt>
                <c:pt idx="591">
                  <c:v>28921080274</c:v>
                </c:pt>
                <c:pt idx="592">
                  <c:v>26668249905</c:v>
                </c:pt>
                <c:pt idx="593">
                  <c:v>25584712703</c:v>
                </c:pt>
                <c:pt idx="594">
                  <c:v>24594157740</c:v>
                </c:pt>
                <c:pt idx="595">
                  <c:v>24867987417</c:v>
                </c:pt>
                <c:pt idx="596">
                  <c:v>33244986647</c:v>
                </c:pt>
                <c:pt idx="597">
                  <c:v>33609751714</c:v>
                </c:pt>
                <c:pt idx="598">
                  <c:v>25368866979</c:v>
                </c:pt>
                <c:pt idx="599">
                  <c:v>17804448511</c:v>
                </c:pt>
                <c:pt idx="600">
                  <c:v>18153583223</c:v>
                </c:pt>
                <c:pt idx="601">
                  <c:v>18059680870</c:v>
                </c:pt>
                <c:pt idx="602">
                  <c:v>18422835081</c:v>
                </c:pt>
                <c:pt idx="603">
                  <c:v>26926446338</c:v>
                </c:pt>
                <c:pt idx="604">
                  <c:v>30265552025</c:v>
                </c:pt>
                <c:pt idx="605">
                  <c:v>31012430387</c:v>
                </c:pt>
                <c:pt idx="606">
                  <c:v>33985439015</c:v>
                </c:pt>
                <c:pt idx="607">
                  <c:v>34027061231</c:v>
                </c:pt>
                <c:pt idx="608">
                  <c:v>26467771086</c:v>
                </c:pt>
                <c:pt idx="609">
                  <c:v>24711859765</c:v>
                </c:pt>
                <c:pt idx="610">
                  <c:v>29028828771</c:v>
                </c:pt>
                <c:pt idx="611">
                  <c:v>29254899401</c:v>
                </c:pt>
                <c:pt idx="612">
                  <c:v>30728744464</c:v>
                </c:pt>
                <c:pt idx="613">
                  <c:v>33565678557</c:v>
                </c:pt>
                <c:pt idx="614">
                  <c:v>35369236098</c:v>
                </c:pt>
                <c:pt idx="615">
                  <c:v>28784752974</c:v>
                </c:pt>
                <c:pt idx="616">
                  <c:v>30793020467</c:v>
                </c:pt>
                <c:pt idx="617">
                  <c:v>38796626602</c:v>
                </c:pt>
                <c:pt idx="618">
                  <c:v>35026129761</c:v>
                </c:pt>
                <c:pt idx="619">
                  <c:v>33045557995</c:v>
                </c:pt>
                <c:pt idx="620">
                  <c:v>33092639609</c:v>
                </c:pt>
                <c:pt idx="621">
                  <c:v>30751258113</c:v>
                </c:pt>
                <c:pt idx="622">
                  <c:v>23902296410</c:v>
                </c:pt>
                <c:pt idx="623">
                  <c:v>24980306728</c:v>
                </c:pt>
                <c:pt idx="624">
                  <c:v>36745751357</c:v>
                </c:pt>
                <c:pt idx="625">
                  <c:v>44108915264</c:v>
                </c:pt>
                <c:pt idx="626">
                  <c:v>38400478731</c:v>
                </c:pt>
                <c:pt idx="627">
                  <c:v>38760732999</c:v>
                </c:pt>
                <c:pt idx="628">
                  <c:v>34825966200</c:v>
                </c:pt>
                <c:pt idx="629">
                  <c:v>25608690050</c:v>
                </c:pt>
                <c:pt idx="630">
                  <c:v>27897628828</c:v>
                </c:pt>
                <c:pt idx="631">
                  <c:v>39443757070</c:v>
                </c:pt>
                <c:pt idx="632">
                  <c:v>40876270627</c:v>
                </c:pt>
                <c:pt idx="633">
                  <c:v>41761654602</c:v>
                </c:pt>
                <c:pt idx="634">
                  <c:v>44858750667</c:v>
                </c:pt>
                <c:pt idx="635">
                  <c:v>39793780846</c:v>
                </c:pt>
                <c:pt idx="636">
                  <c:v>32666269422</c:v>
                </c:pt>
                <c:pt idx="637">
                  <c:v>34791699202</c:v>
                </c:pt>
                <c:pt idx="638">
                  <c:v>46532050745</c:v>
                </c:pt>
                <c:pt idx="639">
                  <c:v>45448801028</c:v>
                </c:pt>
                <c:pt idx="640">
                  <c:v>45479913739</c:v>
                </c:pt>
                <c:pt idx="641">
                  <c:v>45143789182</c:v>
                </c:pt>
                <c:pt idx="642">
                  <c:v>40514735638</c:v>
                </c:pt>
                <c:pt idx="643">
                  <c:v>29499503673</c:v>
                </c:pt>
                <c:pt idx="644">
                  <c:v>34940630261</c:v>
                </c:pt>
                <c:pt idx="645">
                  <c:v>46805021184</c:v>
                </c:pt>
                <c:pt idx="646">
                  <c:v>47745184606</c:v>
                </c:pt>
                <c:pt idx="647">
                  <c:v>36368785648</c:v>
                </c:pt>
                <c:pt idx="648">
                  <c:v>34694196411</c:v>
                </c:pt>
                <c:pt idx="649">
                  <c:v>32404397295</c:v>
                </c:pt>
                <c:pt idx="650">
                  <c:v>27131454751</c:v>
                </c:pt>
                <c:pt idx="651">
                  <c:v>27645768653</c:v>
                </c:pt>
                <c:pt idx="652">
                  <c:v>34447598195</c:v>
                </c:pt>
                <c:pt idx="653">
                  <c:v>34261747028</c:v>
                </c:pt>
                <c:pt idx="654">
                  <c:v>39131105922</c:v>
                </c:pt>
                <c:pt idx="655">
                  <c:v>49723689379</c:v>
                </c:pt>
                <c:pt idx="656">
                  <c:v>46331245131</c:v>
                </c:pt>
                <c:pt idx="657">
                  <c:v>37219870711</c:v>
                </c:pt>
                <c:pt idx="658">
                  <c:v>38779696672</c:v>
                </c:pt>
                <c:pt idx="659">
                  <c:v>52797417462</c:v>
                </c:pt>
                <c:pt idx="660">
                  <c:v>55756095192</c:v>
                </c:pt>
                <c:pt idx="661">
                  <c:v>54509452904</c:v>
                </c:pt>
                <c:pt idx="662">
                  <c:v>52419262261</c:v>
                </c:pt>
                <c:pt idx="663">
                  <c:v>48256658663</c:v>
                </c:pt>
                <c:pt idx="664">
                  <c:v>37020502147</c:v>
                </c:pt>
                <c:pt idx="665">
                  <c:v>40875285224</c:v>
                </c:pt>
                <c:pt idx="666">
                  <c:v>54194017417</c:v>
                </c:pt>
                <c:pt idx="667">
                  <c:v>54935033241</c:v>
                </c:pt>
                <c:pt idx="668">
                  <c:v>52313298316</c:v>
                </c:pt>
                <c:pt idx="669">
                  <c:v>49466419917</c:v>
                </c:pt>
                <c:pt idx="670">
                  <c:v>48995951568</c:v>
                </c:pt>
                <c:pt idx="671">
                  <c:v>38251133765</c:v>
                </c:pt>
                <c:pt idx="672">
                  <c:v>41073897957</c:v>
                </c:pt>
                <c:pt idx="673">
                  <c:v>57028799347</c:v>
                </c:pt>
                <c:pt idx="674">
                  <c:v>57535254351</c:v>
                </c:pt>
                <c:pt idx="675">
                  <c:v>56836904958</c:v>
                </c:pt>
                <c:pt idx="676">
                  <c:v>56616351117</c:v>
                </c:pt>
                <c:pt idx="677">
                  <c:v>54259157798</c:v>
                </c:pt>
                <c:pt idx="678">
                  <c:v>46619315652</c:v>
                </c:pt>
                <c:pt idx="679">
                  <c:v>50051326593</c:v>
                </c:pt>
                <c:pt idx="680">
                  <c:v>64080320912</c:v>
                </c:pt>
                <c:pt idx="681">
                  <c:v>66372575296</c:v>
                </c:pt>
                <c:pt idx="682">
                  <c:v>67933228122</c:v>
                </c:pt>
                <c:pt idx="683">
                  <c:v>76474220853</c:v>
                </c:pt>
                <c:pt idx="684">
                  <c:v>71532956891</c:v>
                </c:pt>
                <c:pt idx="685">
                  <c:v>59656799904</c:v>
                </c:pt>
                <c:pt idx="686">
                  <c:v>63564666135</c:v>
                </c:pt>
                <c:pt idx="687">
                  <c:v>82113264261</c:v>
                </c:pt>
                <c:pt idx="688">
                  <c:v>80766144412</c:v>
                </c:pt>
                <c:pt idx="689">
                  <c:v>81324649701</c:v>
                </c:pt>
                <c:pt idx="690">
                  <c:v>81299100715</c:v>
                </c:pt>
                <c:pt idx="691">
                  <c:v>75573662681</c:v>
                </c:pt>
                <c:pt idx="692">
                  <c:v>56960774983</c:v>
                </c:pt>
                <c:pt idx="693">
                  <c:v>59597622874</c:v>
                </c:pt>
                <c:pt idx="694">
                  <c:v>85306845150</c:v>
                </c:pt>
                <c:pt idx="695">
                  <c:v>84911544678</c:v>
                </c:pt>
                <c:pt idx="696">
                  <c:v>81447627792</c:v>
                </c:pt>
                <c:pt idx="697">
                  <c:v>78463117453</c:v>
                </c:pt>
                <c:pt idx="698">
                  <c:v>73345947837</c:v>
                </c:pt>
                <c:pt idx="699">
                  <c:v>59746205106</c:v>
                </c:pt>
                <c:pt idx="700">
                  <c:v>65112303372</c:v>
                </c:pt>
                <c:pt idx="701">
                  <c:v>91466567475</c:v>
                </c:pt>
                <c:pt idx="702">
                  <c:v>94220919058</c:v>
                </c:pt>
                <c:pt idx="703">
                  <c:v>96206793229</c:v>
                </c:pt>
                <c:pt idx="704">
                  <c:v>103885721715</c:v>
                </c:pt>
                <c:pt idx="705">
                  <c:v>144775023638</c:v>
                </c:pt>
                <c:pt idx="706">
                  <c:v>115212035154</c:v>
                </c:pt>
                <c:pt idx="707">
                  <c:v>143110679561</c:v>
                </c:pt>
                <c:pt idx="708">
                  <c:v>150251061666</c:v>
                </c:pt>
                <c:pt idx="709">
                  <c:v>131016001800</c:v>
                </c:pt>
                <c:pt idx="710">
                  <c:v>126522276587</c:v>
                </c:pt>
                <c:pt idx="711">
                  <c:v>116963905484</c:v>
                </c:pt>
                <c:pt idx="712">
                  <c:v>101861774688</c:v>
                </c:pt>
                <c:pt idx="713">
                  <c:v>63336570029</c:v>
                </c:pt>
                <c:pt idx="714">
                  <c:v>67447698615</c:v>
                </c:pt>
                <c:pt idx="715">
                  <c:v>88699330438</c:v>
                </c:pt>
                <c:pt idx="716">
                  <c:v>91592282583</c:v>
                </c:pt>
                <c:pt idx="717">
                  <c:v>88495122184</c:v>
                </c:pt>
                <c:pt idx="718">
                  <c:v>85893252474</c:v>
                </c:pt>
                <c:pt idx="719">
                  <c:v>81494878131</c:v>
                </c:pt>
                <c:pt idx="720">
                  <c:v>70128666350</c:v>
                </c:pt>
                <c:pt idx="721">
                  <c:v>68993576880</c:v>
                </c:pt>
                <c:pt idx="722">
                  <c:v>80799149675</c:v>
                </c:pt>
                <c:pt idx="723">
                  <c:v>75199171046</c:v>
                </c:pt>
                <c:pt idx="724">
                  <c:v>67869502077</c:v>
                </c:pt>
                <c:pt idx="725">
                  <c:v>66441469655</c:v>
                </c:pt>
                <c:pt idx="726">
                  <c:v>70635088136</c:v>
                </c:pt>
                <c:pt idx="727">
                  <c:v>72400119055</c:v>
                </c:pt>
                <c:pt idx="728">
                  <c:v>69419330805</c:v>
                </c:pt>
                <c:pt idx="729">
                  <c:v>83505634251</c:v>
                </c:pt>
                <c:pt idx="730">
                  <c:v>75097439942</c:v>
                </c:pt>
                <c:pt idx="731">
                  <c:v>69497886621</c:v>
                </c:pt>
                <c:pt idx="732">
                  <c:v>83860847083</c:v>
                </c:pt>
                <c:pt idx="733">
                  <c:v>82413522094</c:v>
                </c:pt>
                <c:pt idx="734">
                  <c:v>76159206312</c:v>
                </c:pt>
                <c:pt idx="735">
                  <c:v>78523619496</c:v>
                </c:pt>
                <c:pt idx="736">
                  <c:v>96234884211</c:v>
                </c:pt>
                <c:pt idx="737">
                  <c:v>102007145531</c:v>
                </c:pt>
                <c:pt idx="738">
                  <c:v>107810719943</c:v>
                </c:pt>
                <c:pt idx="739">
                  <c:v>103972484058</c:v>
                </c:pt>
                <c:pt idx="740">
                  <c:v>95682824979</c:v>
                </c:pt>
                <c:pt idx="741">
                  <c:v>80958225294</c:v>
                </c:pt>
                <c:pt idx="742">
                  <c:v>80172072835</c:v>
                </c:pt>
                <c:pt idx="743">
                  <c:v>100314394523</c:v>
                </c:pt>
                <c:pt idx="744">
                  <c:v>105591645274</c:v>
                </c:pt>
                <c:pt idx="745">
                  <c:v>105949033129</c:v>
                </c:pt>
                <c:pt idx="746">
                  <c:v>106510567935</c:v>
                </c:pt>
                <c:pt idx="747">
                  <c:v>104238251834</c:v>
                </c:pt>
                <c:pt idx="748">
                  <c:v>81132828735</c:v>
                </c:pt>
                <c:pt idx="749">
                  <c:v>88031295429</c:v>
                </c:pt>
                <c:pt idx="750">
                  <c:v>112086207931</c:v>
                </c:pt>
                <c:pt idx="751">
                  <c:v>119846519439</c:v>
                </c:pt>
                <c:pt idx="752">
                  <c:v>113859257465</c:v>
                </c:pt>
                <c:pt idx="753">
                  <c:v>117829954217</c:v>
                </c:pt>
                <c:pt idx="754">
                  <c:v>114692536932</c:v>
                </c:pt>
                <c:pt idx="755">
                  <c:v>90528188280</c:v>
                </c:pt>
                <c:pt idx="756">
                  <c:v>94172075837</c:v>
                </c:pt>
                <c:pt idx="757">
                  <c:v>117826218684</c:v>
                </c:pt>
                <c:pt idx="758">
                  <c:v>120128052126</c:v>
                </c:pt>
                <c:pt idx="759">
                  <c:v>124886634497</c:v>
                </c:pt>
                <c:pt idx="760">
                  <c:v>115989607404</c:v>
                </c:pt>
                <c:pt idx="761">
                  <c:v>108206294311</c:v>
                </c:pt>
                <c:pt idx="762">
                  <c:v>90829409610</c:v>
                </c:pt>
                <c:pt idx="763">
                  <c:v>95616610521</c:v>
                </c:pt>
                <c:pt idx="764">
                  <c:v>124858531684</c:v>
                </c:pt>
                <c:pt idx="765">
                  <c:v>137153164758</c:v>
                </c:pt>
                <c:pt idx="766">
                  <c:v>140996311311</c:v>
                </c:pt>
                <c:pt idx="767">
                  <c:v>160833925947</c:v>
                </c:pt>
                <c:pt idx="768">
                  <c:v>156599766712</c:v>
                </c:pt>
                <c:pt idx="769">
                  <c:v>124058864441</c:v>
                </c:pt>
                <c:pt idx="770">
                  <c:v>126202010418</c:v>
                </c:pt>
                <c:pt idx="771">
                  <c:v>145020676071</c:v>
                </c:pt>
                <c:pt idx="772">
                  <c:v>147891857286</c:v>
                </c:pt>
                <c:pt idx="773">
                  <c:v>152855114422</c:v>
                </c:pt>
                <c:pt idx="774">
                  <c:v>157446491687</c:v>
                </c:pt>
                <c:pt idx="775">
                  <c:v>149287368713</c:v>
                </c:pt>
                <c:pt idx="776">
                  <c:v>120312249253</c:v>
                </c:pt>
                <c:pt idx="777">
                  <c:v>120494611272</c:v>
                </c:pt>
                <c:pt idx="778">
                  <c:v>145504700787</c:v>
                </c:pt>
                <c:pt idx="779">
                  <c:v>151699167811</c:v>
                </c:pt>
                <c:pt idx="780">
                  <c:v>154960414032</c:v>
                </c:pt>
                <c:pt idx="781">
                  <c:v>155610525732</c:v>
                </c:pt>
                <c:pt idx="782">
                  <c:v>148785766179</c:v>
                </c:pt>
                <c:pt idx="783">
                  <c:v>123084467745</c:v>
                </c:pt>
                <c:pt idx="784">
                  <c:v>125629868116</c:v>
                </c:pt>
                <c:pt idx="785">
                  <c:v>162366361238</c:v>
                </c:pt>
                <c:pt idx="786">
                  <c:v>153983586779</c:v>
                </c:pt>
                <c:pt idx="787">
                  <c:v>158596748453</c:v>
                </c:pt>
                <c:pt idx="788">
                  <c:v>132713946305</c:v>
                </c:pt>
                <c:pt idx="789">
                  <c:v>124720521966</c:v>
                </c:pt>
                <c:pt idx="790">
                  <c:v>102651861645</c:v>
                </c:pt>
                <c:pt idx="791">
                  <c:v>109541938395</c:v>
                </c:pt>
                <c:pt idx="792">
                  <c:v>130312294122</c:v>
                </c:pt>
                <c:pt idx="793">
                  <c:v>126897105075</c:v>
                </c:pt>
                <c:pt idx="794">
                  <c:v>128652510805</c:v>
                </c:pt>
                <c:pt idx="795">
                  <c:v>131793988641</c:v>
                </c:pt>
                <c:pt idx="796">
                  <c:v>119460110899</c:v>
                </c:pt>
                <c:pt idx="797">
                  <c:v>100734489386</c:v>
                </c:pt>
                <c:pt idx="798">
                  <c:v>109450109315</c:v>
                </c:pt>
                <c:pt idx="799">
                  <c:v>136984765625</c:v>
                </c:pt>
                <c:pt idx="800">
                  <c:v>141141314563</c:v>
                </c:pt>
                <c:pt idx="801">
                  <c:v>140196720727</c:v>
                </c:pt>
                <c:pt idx="802">
                  <c:v>141053540340</c:v>
                </c:pt>
                <c:pt idx="803">
                  <c:v>123921650119</c:v>
                </c:pt>
                <c:pt idx="804">
                  <c:v>99947877441</c:v>
                </c:pt>
                <c:pt idx="805">
                  <c:v>109163930289</c:v>
                </c:pt>
                <c:pt idx="806">
                  <c:v>135900684741</c:v>
                </c:pt>
                <c:pt idx="807">
                  <c:v>157267502175</c:v>
                </c:pt>
                <c:pt idx="808">
                  <c:v>160641513092</c:v>
                </c:pt>
                <c:pt idx="809">
                  <c:v>148154985742</c:v>
                </c:pt>
                <c:pt idx="810">
                  <c:v>158938293413</c:v>
                </c:pt>
                <c:pt idx="811">
                  <c:v>121638575850</c:v>
                </c:pt>
                <c:pt idx="812">
                  <c:v>117810088177</c:v>
                </c:pt>
                <c:pt idx="813">
                  <c:v>143413667103</c:v>
                </c:pt>
                <c:pt idx="814">
                  <c:v>148635094062</c:v>
                </c:pt>
                <c:pt idx="815">
                  <c:v>160925891529</c:v>
                </c:pt>
                <c:pt idx="816">
                  <c:v>147469134430</c:v>
                </c:pt>
                <c:pt idx="817">
                  <c:v>145811731190</c:v>
                </c:pt>
                <c:pt idx="818">
                  <c:v>134674562362</c:v>
                </c:pt>
                <c:pt idx="819">
                  <c:v>140621598418</c:v>
                </c:pt>
                <c:pt idx="820">
                  <c:v>173958262339</c:v>
                </c:pt>
                <c:pt idx="821">
                  <c:v>177014996209</c:v>
                </c:pt>
                <c:pt idx="822">
                  <c:v>206631864039</c:v>
                </c:pt>
                <c:pt idx="823">
                  <c:v>186278637441</c:v>
                </c:pt>
                <c:pt idx="824">
                  <c:v>159234124917</c:v>
                </c:pt>
                <c:pt idx="825">
                  <c:v>132355403411</c:v>
                </c:pt>
                <c:pt idx="826">
                  <c:v>137645430556</c:v>
                </c:pt>
                <c:pt idx="827">
                  <c:v>161337944871</c:v>
                </c:pt>
                <c:pt idx="828">
                  <c:v>167157471780</c:v>
                </c:pt>
                <c:pt idx="829">
                  <c:v>173373130031</c:v>
                </c:pt>
                <c:pt idx="830">
                  <c:v>172776764862</c:v>
                </c:pt>
                <c:pt idx="831">
                  <c:v>160221207101</c:v>
                </c:pt>
                <c:pt idx="832">
                  <c:v>136552362747</c:v>
                </c:pt>
                <c:pt idx="833">
                  <c:v>145425809640</c:v>
                </c:pt>
                <c:pt idx="834">
                  <c:v>175692897419</c:v>
                </c:pt>
                <c:pt idx="835">
                  <c:v>182926585980</c:v>
                </c:pt>
                <c:pt idx="836">
                  <c:v>189334579056</c:v>
                </c:pt>
                <c:pt idx="837">
                  <c:v>193747197998</c:v>
                </c:pt>
                <c:pt idx="838">
                  <c:v>174979506011</c:v>
                </c:pt>
                <c:pt idx="839">
                  <c:v>157810773974</c:v>
                </c:pt>
                <c:pt idx="840">
                  <c:v>165458091158</c:v>
                </c:pt>
              </c:numCache>
            </c:numRef>
          </c:val>
          <c:extLst>
            <c:ext xmlns:c16="http://schemas.microsoft.com/office/drawing/2014/chart" uri="{C3380CC4-5D6E-409C-BE32-E72D297353CC}">
              <c16:uniqueId val="{00000000-BD1C-4736-A3D4-D1906DB31545}"/>
            </c:ext>
          </c:extLst>
        </c:ser>
        <c:dLbls>
          <c:showLegendKey val="0"/>
          <c:showVal val="0"/>
          <c:showCatName val="0"/>
          <c:showSerName val="0"/>
          <c:showPercent val="0"/>
          <c:showBubbleSize val="0"/>
        </c:dLbls>
        <c:gapWidth val="219"/>
        <c:overlap val="-27"/>
        <c:axId val="122879008"/>
        <c:axId val="122874208"/>
      </c:barChart>
      <c:lineChart>
        <c:grouping val="standard"/>
        <c:varyColors val="0"/>
        <c:ser>
          <c:idx val="1"/>
          <c:order val="1"/>
          <c:tx>
            <c:strRef>
              <c:f>'tx+partitions'!$C$2</c:f>
              <c:strCache>
                <c:ptCount val="1"/>
                <c:pt idx="0">
                  <c:v>PartitionCount</c:v>
                </c:pt>
              </c:strCache>
            </c:strRef>
          </c:tx>
          <c:spPr>
            <a:ln w="28575" cap="rnd">
              <a:solidFill>
                <a:srgbClr val="8DC8E8"/>
              </a:solidFill>
              <a:round/>
            </a:ln>
            <a:effectLst/>
          </c:spPr>
          <c:marker>
            <c:symbol val="none"/>
          </c:marker>
          <c:cat>
            <c:numRef>
              <c:f>'tx+partitions'!$A$3:$A$843</c:f>
              <c:numCache>
                <c:formatCode>m/d/yyyy</c:formatCode>
                <c:ptCount val="841"/>
                <c:pt idx="0">
                  <c:v>44927</c:v>
                </c:pt>
                <c:pt idx="1">
                  <c:v>44928</c:v>
                </c:pt>
                <c:pt idx="2">
                  <c:v>44929</c:v>
                </c:pt>
                <c:pt idx="3">
                  <c:v>44930</c:v>
                </c:pt>
                <c:pt idx="4">
                  <c:v>44931</c:v>
                </c:pt>
                <c:pt idx="5">
                  <c:v>44932</c:v>
                </c:pt>
                <c:pt idx="6">
                  <c:v>44933</c:v>
                </c:pt>
                <c:pt idx="7">
                  <c:v>44934</c:v>
                </c:pt>
                <c:pt idx="8">
                  <c:v>44935</c:v>
                </c:pt>
                <c:pt idx="9">
                  <c:v>44936</c:v>
                </c:pt>
                <c:pt idx="10">
                  <c:v>44937</c:v>
                </c:pt>
                <c:pt idx="11">
                  <c:v>44938</c:v>
                </c:pt>
                <c:pt idx="12">
                  <c:v>44939</c:v>
                </c:pt>
                <c:pt idx="13">
                  <c:v>44940</c:v>
                </c:pt>
                <c:pt idx="14">
                  <c:v>44941</c:v>
                </c:pt>
                <c:pt idx="15">
                  <c:v>44942</c:v>
                </c:pt>
                <c:pt idx="16">
                  <c:v>44943</c:v>
                </c:pt>
                <c:pt idx="17">
                  <c:v>44944</c:v>
                </c:pt>
                <c:pt idx="18">
                  <c:v>44945</c:v>
                </c:pt>
                <c:pt idx="19">
                  <c:v>44946</c:v>
                </c:pt>
                <c:pt idx="20">
                  <c:v>44947</c:v>
                </c:pt>
                <c:pt idx="21">
                  <c:v>44948</c:v>
                </c:pt>
                <c:pt idx="22">
                  <c:v>44949</c:v>
                </c:pt>
                <c:pt idx="23">
                  <c:v>44950</c:v>
                </c:pt>
                <c:pt idx="24">
                  <c:v>44951</c:v>
                </c:pt>
                <c:pt idx="25">
                  <c:v>44952</c:v>
                </c:pt>
                <c:pt idx="26">
                  <c:v>44953</c:v>
                </c:pt>
                <c:pt idx="27">
                  <c:v>44954</c:v>
                </c:pt>
                <c:pt idx="28">
                  <c:v>44955</c:v>
                </c:pt>
                <c:pt idx="29">
                  <c:v>44956</c:v>
                </c:pt>
                <c:pt idx="30">
                  <c:v>44957</c:v>
                </c:pt>
                <c:pt idx="31">
                  <c:v>44958</c:v>
                </c:pt>
                <c:pt idx="32">
                  <c:v>44959</c:v>
                </c:pt>
                <c:pt idx="33">
                  <c:v>44960</c:v>
                </c:pt>
                <c:pt idx="34">
                  <c:v>44961</c:v>
                </c:pt>
                <c:pt idx="35">
                  <c:v>44962</c:v>
                </c:pt>
                <c:pt idx="36">
                  <c:v>44963</c:v>
                </c:pt>
                <c:pt idx="37">
                  <c:v>44964</c:v>
                </c:pt>
                <c:pt idx="38">
                  <c:v>44965</c:v>
                </c:pt>
                <c:pt idx="39">
                  <c:v>44966</c:v>
                </c:pt>
                <c:pt idx="40">
                  <c:v>44967</c:v>
                </c:pt>
                <c:pt idx="41">
                  <c:v>44968</c:v>
                </c:pt>
                <c:pt idx="42">
                  <c:v>44969</c:v>
                </c:pt>
                <c:pt idx="43">
                  <c:v>44970</c:v>
                </c:pt>
                <c:pt idx="44">
                  <c:v>44971</c:v>
                </c:pt>
                <c:pt idx="45">
                  <c:v>44972</c:v>
                </c:pt>
                <c:pt idx="46">
                  <c:v>44973</c:v>
                </c:pt>
                <c:pt idx="47">
                  <c:v>44974</c:v>
                </c:pt>
                <c:pt idx="48">
                  <c:v>44975</c:v>
                </c:pt>
                <c:pt idx="49">
                  <c:v>44976</c:v>
                </c:pt>
                <c:pt idx="50">
                  <c:v>44977</c:v>
                </c:pt>
                <c:pt idx="51">
                  <c:v>44978</c:v>
                </c:pt>
                <c:pt idx="52">
                  <c:v>44979</c:v>
                </c:pt>
                <c:pt idx="53">
                  <c:v>44980</c:v>
                </c:pt>
                <c:pt idx="54">
                  <c:v>44981</c:v>
                </c:pt>
                <c:pt idx="55">
                  <c:v>44982</c:v>
                </c:pt>
                <c:pt idx="56">
                  <c:v>44983</c:v>
                </c:pt>
                <c:pt idx="57">
                  <c:v>44984</c:v>
                </c:pt>
                <c:pt idx="58">
                  <c:v>44985</c:v>
                </c:pt>
                <c:pt idx="59">
                  <c:v>44986</c:v>
                </c:pt>
                <c:pt idx="60">
                  <c:v>44987</c:v>
                </c:pt>
                <c:pt idx="61">
                  <c:v>44988</c:v>
                </c:pt>
                <c:pt idx="62">
                  <c:v>44989</c:v>
                </c:pt>
                <c:pt idx="63">
                  <c:v>44990</c:v>
                </c:pt>
                <c:pt idx="64">
                  <c:v>44991</c:v>
                </c:pt>
                <c:pt idx="65">
                  <c:v>44992</c:v>
                </c:pt>
                <c:pt idx="66">
                  <c:v>44993</c:v>
                </c:pt>
                <c:pt idx="67">
                  <c:v>44994</c:v>
                </c:pt>
                <c:pt idx="68">
                  <c:v>44995</c:v>
                </c:pt>
                <c:pt idx="69">
                  <c:v>44996</c:v>
                </c:pt>
                <c:pt idx="70">
                  <c:v>44997</c:v>
                </c:pt>
                <c:pt idx="71">
                  <c:v>44998</c:v>
                </c:pt>
                <c:pt idx="72">
                  <c:v>44999</c:v>
                </c:pt>
                <c:pt idx="73">
                  <c:v>45000</c:v>
                </c:pt>
                <c:pt idx="74">
                  <c:v>45001</c:v>
                </c:pt>
                <c:pt idx="75">
                  <c:v>45002</c:v>
                </c:pt>
                <c:pt idx="76">
                  <c:v>45003</c:v>
                </c:pt>
                <c:pt idx="77">
                  <c:v>45004</c:v>
                </c:pt>
                <c:pt idx="78">
                  <c:v>45005</c:v>
                </c:pt>
                <c:pt idx="79">
                  <c:v>45006</c:v>
                </c:pt>
                <c:pt idx="80">
                  <c:v>45007</c:v>
                </c:pt>
                <c:pt idx="81">
                  <c:v>45008</c:v>
                </c:pt>
                <c:pt idx="82">
                  <c:v>45009</c:v>
                </c:pt>
                <c:pt idx="83">
                  <c:v>45010</c:v>
                </c:pt>
                <c:pt idx="84">
                  <c:v>45011</c:v>
                </c:pt>
                <c:pt idx="85">
                  <c:v>45012</c:v>
                </c:pt>
                <c:pt idx="86">
                  <c:v>45013</c:v>
                </c:pt>
                <c:pt idx="87">
                  <c:v>45014</c:v>
                </c:pt>
                <c:pt idx="88">
                  <c:v>45015</c:v>
                </c:pt>
                <c:pt idx="89">
                  <c:v>45016</c:v>
                </c:pt>
                <c:pt idx="90">
                  <c:v>45017</c:v>
                </c:pt>
                <c:pt idx="91">
                  <c:v>45018</c:v>
                </c:pt>
                <c:pt idx="92">
                  <c:v>45019</c:v>
                </c:pt>
                <c:pt idx="93">
                  <c:v>45020</c:v>
                </c:pt>
                <c:pt idx="94">
                  <c:v>45021</c:v>
                </c:pt>
                <c:pt idx="95">
                  <c:v>45022</c:v>
                </c:pt>
                <c:pt idx="96">
                  <c:v>45023</c:v>
                </c:pt>
                <c:pt idx="97">
                  <c:v>45024</c:v>
                </c:pt>
                <c:pt idx="98">
                  <c:v>45025</c:v>
                </c:pt>
                <c:pt idx="99">
                  <c:v>45026</c:v>
                </c:pt>
                <c:pt idx="100">
                  <c:v>45027</c:v>
                </c:pt>
                <c:pt idx="101">
                  <c:v>45028</c:v>
                </c:pt>
                <c:pt idx="102">
                  <c:v>45029</c:v>
                </c:pt>
                <c:pt idx="103">
                  <c:v>45030</c:v>
                </c:pt>
                <c:pt idx="104">
                  <c:v>45031</c:v>
                </c:pt>
                <c:pt idx="105">
                  <c:v>45032</c:v>
                </c:pt>
                <c:pt idx="106">
                  <c:v>45033</c:v>
                </c:pt>
                <c:pt idx="107">
                  <c:v>45034</c:v>
                </c:pt>
                <c:pt idx="108">
                  <c:v>45035</c:v>
                </c:pt>
                <c:pt idx="109">
                  <c:v>45036</c:v>
                </c:pt>
                <c:pt idx="110">
                  <c:v>45037</c:v>
                </c:pt>
                <c:pt idx="111">
                  <c:v>45038</c:v>
                </c:pt>
                <c:pt idx="112">
                  <c:v>45039</c:v>
                </c:pt>
                <c:pt idx="113">
                  <c:v>45040</c:v>
                </c:pt>
                <c:pt idx="114">
                  <c:v>45041</c:v>
                </c:pt>
                <c:pt idx="115">
                  <c:v>45042</c:v>
                </c:pt>
                <c:pt idx="116">
                  <c:v>45043</c:v>
                </c:pt>
                <c:pt idx="117">
                  <c:v>45044</c:v>
                </c:pt>
                <c:pt idx="118">
                  <c:v>45045</c:v>
                </c:pt>
                <c:pt idx="119">
                  <c:v>45046</c:v>
                </c:pt>
                <c:pt idx="120">
                  <c:v>45047</c:v>
                </c:pt>
                <c:pt idx="121">
                  <c:v>45048</c:v>
                </c:pt>
                <c:pt idx="122">
                  <c:v>45049</c:v>
                </c:pt>
                <c:pt idx="123">
                  <c:v>45050</c:v>
                </c:pt>
                <c:pt idx="124">
                  <c:v>45051</c:v>
                </c:pt>
                <c:pt idx="125">
                  <c:v>45052</c:v>
                </c:pt>
                <c:pt idx="126">
                  <c:v>45053</c:v>
                </c:pt>
                <c:pt idx="127">
                  <c:v>45054</c:v>
                </c:pt>
                <c:pt idx="128">
                  <c:v>45055</c:v>
                </c:pt>
                <c:pt idx="129">
                  <c:v>45056</c:v>
                </c:pt>
                <c:pt idx="130">
                  <c:v>45057</c:v>
                </c:pt>
                <c:pt idx="131">
                  <c:v>45058</c:v>
                </c:pt>
                <c:pt idx="132">
                  <c:v>45059</c:v>
                </c:pt>
                <c:pt idx="133">
                  <c:v>45060</c:v>
                </c:pt>
                <c:pt idx="134">
                  <c:v>45061</c:v>
                </c:pt>
                <c:pt idx="135">
                  <c:v>45062</c:v>
                </c:pt>
                <c:pt idx="136">
                  <c:v>45063</c:v>
                </c:pt>
                <c:pt idx="137">
                  <c:v>45064</c:v>
                </c:pt>
                <c:pt idx="138">
                  <c:v>45065</c:v>
                </c:pt>
                <c:pt idx="139">
                  <c:v>45066</c:v>
                </c:pt>
                <c:pt idx="140">
                  <c:v>45067</c:v>
                </c:pt>
                <c:pt idx="141">
                  <c:v>45068</c:v>
                </c:pt>
                <c:pt idx="142">
                  <c:v>45069</c:v>
                </c:pt>
                <c:pt idx="143">
                  <c:v>45070</c:v>
                </c:pt>
                <c:pt idx="144">
                  <c:v>45071</c:v>
                </c:pt>
                <c:pt idx="145">
                  <c:v>45072</c:v>
                </c:pt>
                <c:pt idx="146">
                  <c:v>45073</c:v>
                </c:pt>
                <c:pt idx="147">
                  <c:v>45074</c:v>
                </c:pt>
                <c:pt idx="148">
                  <c:v>45075</c:v>
                </c:pt>
                <c:pt idx="149">
                  <c:v>45076</c:v>
                </c:pt>
                <c:pt idx="150">
                  <c:v>45077</c:v>
                </c:pt>
                <c:pt idx="151">
                  <c:v>45078</c:v>
                </c:pt>
                <c:pt idx="152">
                  <c:v>45079</c:v>
                </c:pt>
                <c:pt idx="153">
                  <c:v>45080</c:v>
                </c:pt>
                <c:pt idx="154">
                  <c:v>45081</c:v>
                </c:pt>
                <c:pt idx="155">
                  <c:v>45082</c:v>
                </c:pt>
                <c:pt idx="156">
                  <c:v>45083</c:v>
                </c:pt>
                <c:pt idx="157">
                  <c:v>45084</c:v>
                </c:pt>
                <c:pt idx="158">
                  <c:v>45085</c:v>
                </c:pt>
                <c:pt idx="159">
                  <c:v>45086</c:v>
                </c:pt>
                <c:pt idx="160">
                  <c:v>45087</c:v>
                </c:pt>
                <c:pt idx="161">
                  <c:v>45088</c:v>
                </c:pt>
                <c:pt idx="162">
                  <c:v>45089</c:v>
                </c:pt>
                <c:pt idx="163">
                  <c:v>45090</c:v>
                </c:pt>
                <c:pt idx="164">
                  <c:v>45091</c:v>
                </c:pt>
                <c:pt idx="165">
                  <c:v>45092</c:v>
                </c:pt>
                <c:pt idx="166">
                  <c:v>45093</c:v>
                </c:pt>
                <c:pt idx="167">
                  <c:v>45094</c:v>
                </c:pt>
                <c:pt idx="168">
                  <c:v>45095</c:v>
                </c:pt>
                <c:pt idx="169">
                  <c:v>45096</c:v>
                </c:pt>
                <c:pt idx="170">
                  <c:v>45097</c:v>
                </c:pt>
                <c:pt idx="171">
                  <c:v>45098</c:v>
                </c:pt>
                <c:pt idx="172">
                  <c:v>45099</c:v>
                </c:pt>
                <c:pt idx="173">
                  <c:v>45100</c:v>
                </c:pt>
                <c:pt idx="174">
                  <c:v>45101</c:v>
                </c:pt>
                <c:pt idx="175">
                  <c:v>45102</c:v>
                </c:pt>
                <c:pt idx="176">
                  <c:v>45103</c:v>
                </c:pt>
                <c:pt idx="177">
                  <c:v>45104</c:v>
                </c:pt>
                <c:pt idx="178">
                  <c:v>45105</c:v>
                </c:pt>
                <c:pt idx="179">
                  <c:v>45106</c:v>
                </c:pt>
                <c:pt idx="180">
                  <c:v>45107</c:v>
                </c:pt>
                <c:pt idx="181">
                  <c:v>45108</c:v>
                </c:pt>
                <c:pt idx="182">
                  <c:v>45109</c:v>
                </c:pt>
                <c:pt idx="183">
                  <c:v>45110</c:v>
                </c:pt>
                <c:pt idx="184">
                  <c:v>45111</c:v>
                </c:pt>
                <c:pt idx="185">
                  <c:v>45112</c:v>
                </c:pt>
                <c:pt idx="186">
                  <c:v>45113</c:v>
                </c:pt>
                <c:pt idx="187">
                  <c:v>45114</c:v>
                </c:pt>
                <c:pt idx="188">
                  <c:v>45115</c:v>
                </c:pt>
                <c:pt idx="189">
                  <c:v>45116</c:v>
                </c:pt>
                <c:pt idx="190">
                  <c:v>45117</c:v>
                </c:pt>
                <c:pt idx="191">
                  <c:v>45118</c:v>
                </c:pt>
                <c:pt idx="192">
                  <c:v>45119</c:v>
                </c:pt>
                <c:pt idx="193">
                  <c:v>45120</c:v>
                </c:pt>
                <c:pt idx="194">
                  <c:v>45121</c:v>
                </c:pt>
                <c:pt idx="195">
                  <c:v>45122</c:v>
                </c:pt>
                <c:pt idx="196">
                  <c:v>45123</c:v>
                </c:pt>
                <c:pt idx="197">
                  <c:v>45124</c:v>
                </c:pt>
                <c:pt idx="198">
                  <c:v>45125</c:v>
                </c:pt>
                <c:pt idx="199">
                  <c:v>45126</c:v>
                </c:pt>
                <c:pt idx="200">
                  <c:v>45127</c:v>
                </c:pt>
                <c:pt idx="201">
                  <c:v>45128</c:v>
                </c:pt>
                <c:pt idx="202">
                  <c:v>45129</c:v>
                </c:pt>
                <c:pt idx="203">
                  <c:v>45130</c:v>
                </c:pt>
                <c:pt idx="204">
                  <c:v>45131</c:v>
                </c:pt>
                <c:pt idx="205">
                  <c:v>45132</c:v>
                </c:pt>
                <c:pt idx="206">
                  <c:v>45133</c:v>
                </c:pt>
                <c:pt idx="207">
                  <c:v>45134</c:v>
                </c:pt>
                <c:pt idx="208">
                  <c:v>45135</c:v>
                </c:pt>
                <c:pt idx="209">
                  <c:v>45136</c:v>
                </c:pt>
                <c:pt idx="210">
                  <c:v>45137</c:v>
                </c:pt>
                <c:pt idx="211">
                  <c:v>45138</c:v>
                </c:pt>
                <c:pt idx="212">
                  <c:v>45139</c:v>
                </c:pt>
                <c:pt idx="213">
                  <c:v>45140</c:v>
                </c:pt>
                <c:pt idx="214">
                  <c:v>45141</c:v>
                </c:pt>
                <c:pt idx="215">
                  <c:v>45142</c:v>
                </c:pt>
                <c:pt idx="216">
                  <c:v>45143</c:v>
                </c:pt>
                <c:pt idx="217">
                  <c:v>45144</c:v>
                </c:pt>
                <c:pt idx="218">
                  <c:v>45145</c:v>
                </c:pt>
                <c:pt idx="219">
                  <c:v>45146</c:v>
                </c:pt>
                <c:pt idx="220">
                  <c:v>45147</c:v>
                </c:pt>
                <c:pt idx="221">
                  <c:v>45148</c:v>
                </c:pt>
                <c:pt idx="222">
                  <c:v>45149</c:v>
                </c:pt>
                <c:pt idx="223">
                  <c:v>45150</c:v>
                </c:pt>
                <c:pt idx="224">
                  <c:v>45151</c:v>
                </c:pt>
                <c:pt idx="225">
                  <c:v>45152</c:v>
                </c:pt>
                <c:pt idx="226">
                  <c:v>45153</c:v>
                </c:pt>
                <c:pt idx="227">
                  <c:v>45154</c:v>
                </c:pt>
                <c:pt idx="228">
                  <c:v>45155</c:v>
                </c:pt>
                <c:pt idx="229">
                  <c:v>45156</c:v>
                </c:pt>
                <c:pt idx="230">
                  <c:v>45157</c:v>
                </c:pt>
                <c:pt idx="231">
                  <c:v>45158</c:v>
                </c:pt>
                <c:pt idx="232">
                  <c:v>45159</c:v>
                </c:pt>
                <c:pt idx="233">
                  <c:v>45160</c:v>
                </c:pt>
                <c:pt idx="234">
                  <c:v>45161</c:v>
                </c:pt>
                <c:pt idx="235">
                  <c:v>45162</c:v>
                </c:pt>
                <c:pt idx="236">
                  <c:v>45163</c:v>
                </c:pt>
                <c:pt idx="237">
                  <c:v>45164</c:v>
                </c:pt>
                <c:pt idx="238">
                  <c:v>45165</c:v>
                </c:pt>
                <c:pt idx="239">
                  <c:v>45166</c:v>
                </c:pt>
                <c:pt idx="240">
                  <c:v>45167</c:v>
                </c:pt>
                <c:pt idx="241">
                  <c:v>45168</c:v>
                </c:pt>
                <c:pt idx="242">
                  <c:v>45169</c:v>
                </c:pt>
                <c:pt idx="243">
                  <c:v>45170</c:v>
                </c:pt>
                <c:pt idx="244">
                  <c:v>45171</c:v>
                </c:pt>
                <c:pt idx="245">
                  <c:v>45172</c:v>
                </c:pt>
                <c:pt idx="246">
                  <c:v>45173</c:v>
                </c:pt>
                <c:pt idx="247">
                  <c:v>45174</c:v>
                </c:pt>
                <c:pt idx="248">
                  <c:v>45175</c:v>
                </c:pt>
                <c:pt idx="249">
                  <c:v>45176</c:v>
                </c:pt>
                <c:pt idx="250">
                  <c:v>45177</c:v>
                </c:pt>
                <c:pt idx="251">
                  <c:v>45178</c:v>
                </c:pt>
                <c:pt idx="252">
                  <c:v>45179</c:v>
                </c:pt>
                <c:pt idx="253">
                  <c:v>45180</c:v>
                </c:pt>
                <c:pt idx="254">
                  <c:v>45181</c:v>
                </c:pt>
                <c:pt idx="255">
                  <c:v>45182</c:v>
                </c:pt>
                <c:pt idx="256">
                  <c:v>45183</c:v>
                </c:pt>
                <c:pt idx="257">
                  <c:v>45184</c:v>
                </c:pt>
                <c:pt idx="258">
                  <c:v>45185</c:v>
                </c:pt>
                <c:pt idx="259">
                  <c:v>45186</c:v>
                </c:pt>
                <c:pt idx="260">
                  <c:v>45187</c:v>
                </c:pt>
                <c:pt idx="261">
                  <c:v>45188</c:v>
                </c:pt>
                <c:pt idx="262">
                  <c:v>45189</c:v>
                </c:pt>
                <c:pt idx="263">
                  <c:v>45190</c:v>
                </c:pt>
                <c:pt idx="264">
                  <c:v>45191</c:v>
                </c:pt>
                <c:pt idx="265">
                  <c:v>45192</c:v>
                </c:pt>
                <c:pt idx="266">
                  <c:v>45193</c:v>
                </c:pt>
                <c:pt idx="267">
                  <c:v>45194</c:v>
                </c:pt>
                <c:pt idx="268">
                  <c:v>45195</c:v>
                </c:pt>
                <c:pt idx="269">
                  <c:v>45196</c:v>
                </c:pt>
                <c:pt idx="270">
                  <c:v>45197</c:v>
                </c:pt>
                <c:pt idx="271">
                  <c:v>45198</c:v>
                </c:pt>
                <c:pt idx="272">
                  <c:v>45199</c:v>
                </c:pt>
                <c:pt idx="273">
                  <c:v>45200</c:v>
                </c:pt>
                <c:pt idx="274">
                  <c:v>45201</c:v>
                </c:pt>
                <c:pt idx="275">
                  <c:v>45202</c:v>
                </c:pt>
                <c:pt idx="276">
                  <c:v>45203</c:v>
                </c:pt>
                <c:pt idx="277">
                  <c:v>45204</c:v>
                </c:pt>
                <c:pt idx="278">
                  <c:v>45205</c:v>
                </c:pt>
                <c:pt idx="279">
                  <c:v>45206</c:v>
                </c:pt>
                <c:pt idx="280">
                  <c:v>45207</c:v>
                </c:pt>
                <c:pt idx="281">
                  <c:v>45208</c:v>
                </c:pt>
                <c:pt idx="282">
                  <c:v>45209</c:v>
                </c:pt>
                <c:pt idx="283">
                  <c:v>45210</c:v>
                </c:pt>
                <c:pt idx="284">
                  <c:v>45211</c:v>
                </c:pt>
                <c:pt idx="285">
                  <c:v>45212</c:v>
                </c:pt>
                <c:pt idx="286">
                  <c:v>45213</c:v>
                </c:pt>
                <c:pt idx="287">
                  <c:v>45214</c:v>
                </c:pt>
                <c:pt idx="288">
                  <c:v>45215</c:v>
                </c:pt>
                <c:pt idx="289">
                  <c:v>45216</c:v>
                </c:pt>
                <c:pt idx="290">
                  <c:v>45217</c:v>
                </c:pt>
                <c:pt idx="291">
                  <c:v>45218</c:v>
                </c:pt>
                <c:pt idx="292">
                  <c:v>45219</c:v>
                </c:pt>
                <c:pt idx="293">
                  <c:v>45220</c:v>
                </c:pt>
                <c:pt idx="294">
                  <c:v>45221</c:v>
                </c:pt>
                <c:pt idx="295">
                  <c:v>45222</c:v>
                </c:pt>
                <c:pt idx="296">
                  <c:v>45223</c:v>
                </c:pt>
                <c:pt idx="297">
                  <c:v>45224</c:v>
                </c:pt>
                <c:pt idx="298">
                  <c:v>45225</c:v>
                </c:pt>
                <c:pt idx="299">
                  <c:v>45226</c:v>
                </c:pt>
                <c:pt idx="300">
                  <c:v>45227</c:v>
                </c:pt>
                <c:pt idx="301">
                  <c:v>45228</c:v>
                </c:pt>
                <c:pt idx="302">
                  <c:v>45229</c:v>
                </c:pt>
                <c:pt idx="303">
                  <c:v>45230</c:v>
                </c:pt>
                <c:pt idx="304">
                  <c:v>45231</c:v>
                </c:pt>
                <c:pt idx="305">
                  <c:v>45232</c:v>
                </c:pt>
                <c:pt idx="306">
                  <c:v>45233</c:v>
                </c:pt>
                <c:pt idx="307">
                  <c:v>45234</c:v>
                </c:pt>
                <c:pt idx="308">
                  <c:v>45235</c:v>
                </c:pt>
                <c:pt idx="309">
                  <c:v>45236</c:v>
                </c:pt>
                <c:pt idx="310">
                  <c:v>45237</c:v>
                </c:pt>
                <c:pt idx="311">
                  <c:v>45238</c:v>
                </c:pt>
                <c:pt idx="312">
                  <c:v>45239</c:v>
                </c:pt>
                <c:pt idx="313">
                  <c:v>45240</c:v>
                </c:pt>
                <c:pt idx="314">
                  <c:v>45241</c:v>
                </c:pt>
                <c:pt idx="315">
                  <c:v>45242</c:v>
                </c:pt>
                <c:pt idx="316">
                  <c:v>45243</c:v>
                </c:pt>
                <c:pt idx="317">
                  <c:v>45244</c:v>
                </c:pt>
                <c:pt idx="318">
                  <c:v>45245</c:v>
                </c:pt>
                <c:pt idx="319">
                  <c:v>45246</c:v>
                </c:pt>
                <c:pt idx="320">
                  <c:v>45247</c:v>
                </c:pt>
                <c:pt idx="321">
                  <c:v>45248</c:v>
                </c:pt>
                <c:pt idx="322">
                  <c:v>45249</c:v>
                </c:pt>
                <c:pt idx="323">
                  <c:v>45250</c:v>
                </c:pt>
                <c:pt idx="324">
                  <c:v>45251</c:v>
                </c:pt>
                <c:pt idx="325">
                  <c:v>45252</c:v>
                </c:pt>
                <c:pt idx="326">
                  <c:v>45253</c:v>
                </c:pt>
                <c:pt idx="327">
                  <c:v>45254</c:v>
                </c:pt>
                <c:pt idx="328">
                  <c:v>45255</c:v>
                </c:pt>
                <c:pt idx="329">
                  <c:v>45256</c:v>
                </c:pt>
                <c:pt idx="330">
                  <c:v>45257</c:v>
                </c:pt>
                <c:pt idx="331">
                  <c:v>45258</c:v>
                </c:pt>
                <c:pt idx="332">
                  <c:v>45259</c:v>
                </c:pt>
                <c:pt idx="333">
                  <c:v>45260</c:v>
                </c:pt>
                <c:pt idx="334">
                  <c:v>45261</c:v>
                </c:pt>
                <c:pt idx="335">
                  <c:v>45262</c:v>
                </c:pt>
                <c:pt idx="336">
                  <c:v>45263</c:v>
                </c:pt>
                <c:pt idx="337">
                  <c:v>45264</c:v>
                </c:pt>
                <c:pt idx="338">
                  <c:v>45265</c:v>
                </c:pt>
                <c:pt idx="339">
                  <c:v>45266</c:v>
                </c:pt>
                <c:pt idx="340">
                  <c:v>45267</c:v>
                </c:pt>
                <c:pt idx="341">
                  <c:v>45268</c:v>
                </c:pt>
                <c:pt idx="342">
                  <c:v>45269</c:v>
                </c:pt>
                <c:pt idx="343">
                  <c:v>45270</c:v>
                </c:pt>
                <c:pt idx="344">
                  <c:v>45271</c:v>
                </c:pt>
                <c:pt idx="345">
                  <c:v>45272</c:v>
                </c:pt>
                <c:pt idx="346">
                  <c:v>45273</c:v>
                </c:pt>
                <c:pt idx="347">
                  <c:v>45274</c:v>
                </c:pt>
                <c:pt idx="348">
                  <c:v>45275</c:v>
                </c:pt>
                <c:pt idx="349">
                  <c:v>45276</c:v>
                </c:pt>
                <c:pt idx="350">
                  <c:v>45277</c:v>
                </c:pt>
                <c:pt idx="351">
                  <c:v>45278</c:v>
                </c:pt>
                <c:pt idx="352">
                  <c:v>45279</c:v>
                </c:pt>
                <c:pt idx="353">
                  <c:v>45280</c:v>
                </c:pt>
                <c:pt idx="354">
                  <c:v>45281</c:v>
                </c:pt>
                <c:pt idx="355">
                  <c:v>45282</c:v>
                </c:pt>
                <c:pt idx="356">
                  <c:v>45283</c:v>
                </c:pt>
                <c:pt idx="357">
                  <c:v>45284</c:v>
                </c:pt>
                <c:pt idx="358">
                  <c:v>45285</c:v>
                </c:pt>
                <c:pt idx="359">
                  <c:v>45286</c:v>
                </c:pt>
                <c:pt idx="360">
                  <c:v>45287</c:v>
                </c:pt>
                <c:pt idx="361">
                  <c:v>45288</c:v>
                </c:pt>
                <c:pt idx="362">
                  <c:v>45289</c:v>
                </c:pt>
                <c:pt idx="363">
                  <c:v>45290</c:v>
                </c:pt>
                <c:pt idx="364">
                  <c:v>45291</c:v>
                </c:pt>
                <c:pt idx="365">
                  <c:v>45292</c:v>
                </c:pt>
                <c:pt idx="366">
                  <c:v>45293</c:v>
                </c:pt>
                <c:pt idx="367">
                  <c:v>45294</c:v>
                </c:pt>
                <c:pt idx="368">
                  <c:v>45295</c:v>
                </c:pt>
                <c:pt idx="369">
                  <c:v>45296</c:v>
                </c:pt>
                <c:pt idx="370">
                  <c:v>45297</c:v>
                </c:pt>
                <c:pt idx="371">
                  <c:v>45298</c:v>
                </c:pt>
                <c:pt idx="372">
                  <c:v>45299</c:v>
                </c:pt>
                <c:pt idx="373">
                  <c:v>45300</c:v>
                </c:pt>
                <c:pt idx="374">
                  <c:v>45301</c:v>
                </c:pt>
                <c:pt idx="375">
                  <c:v>45302</c:v>
                </c:pt>
                <c:pt idx="376">
                  <c:v>45303</c:v>
                </c:pt>
                <c:pt idx="377">
                  <c:v>45304</c:v>
                </c:pt>
                <c:pt idx="378">
                  <c:v>45305</c:v>
                </c:pt>
                <c:pt idx="379">
                  <c:v>45306</c:v>
                </c:pt>
                <c:pt idx="380">
                  <c:v>45307</c:v>
                </c:pt>
                <c:pt idx="381">
                  <c:v>45308</c:v>
                </c:pt>
                <c:pt idx="382">
                  <c:v>45309</c:v>
                </c:pt>
                <c:pt idx="383">
                  <c:v>45310</c:v>
                </c:pt>
                <c:pt idx="384">
                  <c:v>45311</c:v>
                </c:pt>
                <c:pt idx="385">
                  <c:v>45312</c:v>
                </c:pt>
                <c:pt idx="386">
                  <c:v>45313</c:v>
                </c:pt>
                <c:pt idx="387">
                  <c:v>45314</c:v>
                </c:pt>
                <c:pt idx="388">
                  <c:v>45315</c:v>
                </c:pt>
                <c:pt idx="389">
                  <c:v>45316</c:v>
                </c:pt>
                <c:pt idx="390">
                  <c:v>45317</c:v>
                </c:pt>
                <c:pt idx="391">
                  <c:v>45318</c:v>
                </c:pt>
                <c:pt idx="392">
                  <c:v>45319</c:v>
                </c:pt>
                <c:pt idx="393">
                  <c:v>45320</c:v>
                </c:pt>
                <c:pt idx="394">
                  <c:v>45321</c:v>
                </c:pt>
                <c:pt idx="395">
                  <c:v>45322</c:v>
                </c:pt>
                <c:pt idx="396">
                  <c:v>45323</c:v>
                </c:pt>
                <c:pt idx="397">
                  <c:v>45324</c:v>
                </c:pt>
                <c:pt idx="398">
                  <c:v>45325</c:v>
                </c:pt>
                <c:pt idx="399">
                  <c:v>45326</c:v>
                </c:pt>
                <c:pt idx="400">
                  <c:v>45327</c:v>
                </c:pt>
                <c:pt idx="401">
                  <c:v>45328</c:v>
                </c:pt>
                <c:pt idx="402">
                  <c:v>45329</c:v>
                </c:pt>
                <c:pt idx="403">
                  <c:v>45330</c:v>
                </c:pt>
                <c:pt idx="404">
                  <c:v>45331</c:v>
                </c:pt>
                <c:pt idx="405">
                  <c:v>45332</c:v>
                </c:pt>
                <c:pt idx="406">
                  <c:v>45333</c:v>
                </c:pt>
                <c:pt idx="407">
                  <c:v>45334</c:v>
                </c:pt>
                <c:pt idx="408">
                  <c:v>45335</c:v>
                </c:pt>
                <c:pt idx="409">
                  <c:v>45336</c:v>
                </c:pt>
                <c:pt idx="410">
                  <c:v>45337</c:v>
                </c:pt>
                <c:pt idx="411">
                  <c:v>45338</c:v>
                </c:pt>
                <c:pt idx="412">
                  <c:v>45339</c:v>
                </c:pt>
                <c:pt idx="413">
                  <c:v>45340</c:v>
                </c:pt>
                <c:pt idx="414">
                  <c:v>45341</c:v>
                </c:pt>
                <c:pt idx="415">
                  <c:v>45342</c:v>
                </c:pt>
                <c:pt idx="416">
                  <c:v>45343</c:v>
                </c:pt>
                <c:pt idx="417">
                  <c:v>45344</c:v>
                </c:pt>
                <c:pt idx="418">
                  <c:v>45345</c:v>
                </c:pt>
                <c:pt idx="419">
                  <c:v>45346</c:v>
                </c:pt>
                <c:pt idx="420">
                  <c:v>45347</c:v>
                </c:pt>
                <c:pt idx="421">
                  <c:v>45348</c:v>
                </c:pt>
                <c:pt idx="422">
                  <c:v>45349</c:v>
                </c:pt>
                <c:pt idx="423">
                  <c:v>45350</c:v>
                </c:pt>
                <c:pt idx="424">
                  <c:v>45351</c:v>
                </c:pt>
                <c:pt idx="425">
                  <c:v>45352</c:v>
                </c:pt>
                <c:pt idx="426">
                  <c:v>45353</c:v>
                </c:pt>
                <c:pt idx="427">
                  <c:v>45354</c:v>
                </c:pt>
                <c:pt idx="428">
                  <c:v>45355</c:v>
                </c:pt>
                <c:pt idx="429">
                  <c:v>45356</c:v>
                </c:pt>
                <c:pt idx="430">
                  <c:v>45357</c:v>
                </c:pt>
                <c:pt idx="431">
                  <c:v>45358</c:v>
                </c:pt>
                <c:pt idx="432">
                  <c:v>45359</c:v>
                </c:pt>
                <c:pt idx="433">
                  <c:v>45360</c:v>
                </c:pt>
                <c:pt idx="434">
                  <c:v>45361</c:v>
                </c:pt>
                <c:pt idx="435">
                  <c:v>45362</c:v>
                </c:pt>
                <c:pt idx="436">
                  <c:v>45363</c:v>
                </c:pt>
                <c:pt idx="437">
                  <c:v>45364</c:v>
                </c:pt>
                <c:pt idx="438">
                  <c:v>45365</c:v>
                </c:pt>
                <c:pt idx="439">
                  <c:v>45366</c:v>
                </c:pt>
                <c:pt idx="440">
                  <c:v>45367</c:v>
                </c:pt>
                <c:pt idx="441">
                  <c:v>45368</c:v>
                </c:pt>
                <c:pt idx="442">
                  <c:v>45369</c:v>
                </c:pt>
                <c:pt idx="443">
                  <c:v>45370</c:v>
                </c:pt>
                <c:pt idx="444">
                  <c:v>45371</c:v>
                </c:pt>
                <c:pt idx="445">
                  <c:v>45372</c:v>
                </c:pt>
                <c:pt idx="446">
                  <c:v>45373</c:v>
                </c:pt>
                <c:pt idx="447">
                  <c:v>45374</c:v>
                </c:pt>
                <c:pt idx="448">
                  <c:v>45375</c:v>
                </c:pt>
                <c:pt idx="449">
                  <c:v>45376</c:v>
                </c:pt>
                <c:pt idx="450">
                  <c:v>45377</c:v>
                </c:pt>
                <c:pt idx="451">
                  <c:v>45378</c:v>
                </c:pt>
                <c:pt idx="452">
                  <c:v>45379</c:v>
                </c:pt>
                <c:pt idx="453">
                  <c:v>45380</c:v>
                </c:pt>
                <c:pt idx="454">
                  <c:v>45381</c:v>
                </c:pt>
                <c:pt idx="455">
                  <c:v>45382</c:v>
                </c:pt>
                <c:pt idx="456">
                  <c:v>45383</c:v>
                </c:pt>
                <c:pt idx="457">
                  <c:v>45384</c:v>
                </c:pt>
                <c:pt idx="458">
                  <c:v>45385</c:v>
                </c:pt>
                <c:pt idx="459">
                  <c:v>45386</c:v>
                </c:pt>
                <c:pt idx="460">
                  <c:v>45387</c:v>
                </c:pt>
                <c:pt idx="461">
                  <c:v>45388</c:v>
                </c:pt>
                <c:pt idx="462">
                  <c:v>45389</c:v>
                </c:pt>
                <c:pt idx="463">
                  <c:v>45390</c:v>
                </c:pt>
                <c:pt idx="464">
                  <c:v>45391</c:v>
                </c:pt>
                <c:pt idx="465">
                  <c:v>45392</c:v>
                </c:pt>
                <c:pt idx="466">
                  <c:v>45393</c:v>
                </c:pt>
                <c:pt idx="467">
                  <c:v>45394</c:v>
                </c:pt>
                <c:pt idx="468">
                  <c:v>45395</c:v>
                </c:pt>
                <c:pt idx="469">
                  <c:v>45396</c:v>
                </c:pt>
                <c:pt idx="470">
                  <c:v>45397</c:v>
                </c:pt>
                <c:pt idx="471">
                  <c:v>45398</c:v>
                </c:pt>
                <c:pt idx="472">
                  <c:v>45399</c:v>
                </c:pt>
                <c:pt idx="473">
                  <c:v>45400</c:v>
                </c:pt>
                <c:pt idx="474">
                  <c:v>45401</c:v>
                </c:pt>
                <c:pt idx="475">
                  <c:v>45402</c:v>
                </c:pt>
                <c:pt idx="476">
                  <c:v>45403</c:v>
                </c:pt>
                <c:pt idx="477">
                  <c:v>45404</c:v>
                </c:pt>
                <c:pt idx="478">
                  <c:v>45405</c:v>
                </c:pt>
                <c:pt idx="479">
                  <c:v>45406</c:v>
                </c:pt>
                <c:pt idx="480">
                  <c:v>45407</c:v>
                </c:pt>
                <c:pt idx="481">
                  <c:v>45408</c:v>
                </c:pt>
                <c:pt idx="482">
                  <c:v>45409</c:v>
                </c:pt>
                <c:pt idx="483">
                  <c:v>45410</c:v>
                </c:pt>
                <c:pt idx="484">
                  <c:v>45411</c:v>
                </c:pt>
                <c:pt idx="485">
                  <c:v>45412</c:v>
                </c:pt>
                <c:pt idx="486">
                  <c:v>45413</c:v>
                </c:pt>
                <c:pt idx="487">
                  <c:v>45414</c:v>
                </c:pt>
                <c:pt idx="488">
                  <c:v>45415</c:v>
                </c:pt>
                <c:pt idx="489">
                  <c:v>45416</c:v>
                </c:pt>
                <c:pt idx="490">
                  <c:v>45417</c:v>
                </c:pt>
                <c:pt idx="491">
                  <c:v>45418</c:v>
                </c:pt>
                <c:pt idx="492">
                  <c:v>45419</c:v>
                </c:pt>
                <c:pt idx="493">
                  <c:v>45420</c:v>
                </c:pt>
                <c:pt idx="494">
                  <c:v>45421</c:v>
                </c:pt>
                <c:pt idx="495">
                  <c:v>45422</c:v>
                </c:pt>
                <c:pt idx="496">
                  <c:v>45423</c:v>
                </c:pt>
                <c:pt idx="497">
                  <c:v>45424</c:v>
                </c:pt>
                <c:pt idx="498">
                  <c:v>45425</c:v>
                </c:pt>
                <c:pt idx="499">
                  <c:v>45426</c:v>
                </c:pt>
                <c:pt idx="500">
                  <c:v>45427</c:v>
                </c:pt>
                <c:pt idx="501">
                  <c:v>45428</c:v>
                </c:pt>
                <c:pt idx="502">
                  <c:v>45429</c:v>
                </c:pt>
                <c:pt idx="503">
                  <c:v>45430</c:v>
                </c:pt>
                <c:pt idx="504">
                  <c:v>45431</c:v>
                </c:pt>
                <c:pt idx="505">
                  <c:v>45432</c:v>
                </c:pt>
                <c:pt idx="506">
                  <c:v>45433</c:v>
                </c:pt>
                <c:pt idx="507">
                  <c:v>45434</c:v>
                </c:pt>
                <c:pt idx="508">
                  <c:v>45435</c:v>
                </c:pt>
                <c:pt idx="509">
                  <c:v>45436</c:v>
                </c:pt>
                <c:pt idx="510">
                  <c:v>45437</c:v>
                </c:pt>
                <c:pt idx="511">
                  <c:v>45438</c:v>
                </c:pt>
                <c:pt idx="512">
                  <c:v>45439</c:v>
                </c:pt>
                <c:pt idx="513">
                  <c:v>45440</c:v>
                </c:pt>
                <c:pt idx="514">
                  <c:v>45441</c:v>
                </c:pt>
                <c:pt idx="515">
                  <c:v>45442</c:v>
                </c:pt>
                <c:pt idx="516">
                  <c:v>45443</c:v>
                </c:pt>
                <c:pt idx="517">
                  <c:v>45444</c:v>
                </c:pt>
                <c:pt idx="518">
                  <c:v>45445</c:v>
                </c:pt>
                <c:pt idx="519">
                  <c:v>45446</c:v>
                </c:pt>
                <c:pt idx="520">
                  <c:v>45447</c:v>
                </c:pt>
                <c:pt idx="521">
                  <c:v>45448</c:v>
                </c:pt>
                <c:pt idx="522">
                  <c:v>45449</c:v>
                </c:pt>
                <c:pt idx="523">
                  <c:v>45450</c:v>
                </c:pt>
                <c:pt idx="524">
                  <c:v>45451</c:v>
                </c:pt>
                <c:pt idx="525">
                  <c:v>45452</c:v>
                </c:pt>
                <c:pt idx="526">
                  <c:v>45453</c:v>
                </c:pt>
                <c:pt idx="527">
                  <c:v>45454</c:v>
                </c:pt>
                <c:pt idx="528">
                  <c:v>45455</c:v>
                </c:pt>
                <c:pt idx="529">
                  <c:v>45456</c:v>
                </c:pt>
                <c:pt idx="530">
                  <c:v>45457</c:v>
                </c:pt>
                <c:pt idx="531">
                  <c:v>45458</c:v>
                </c:pt>
                <c:pt idx="532">
                  <c:v>45459</c:v>
                </c:pt>
                <c:pt idx="533">
                  <c:v>45460</c:v>
                </c:pt>
                <c:pt idx="534">
                  <c:v>45461</c:v>
                </c:pt>
                <c:pt idx="535">
                  <c:v>45462</c:v>
                </c:pt>
                <c:pt idx="536">
                  <c:v>45463</c:v>
                </c:pt>
                <c:pt idx="537">
                  <c:v>45464</c:v>
                </c:pt>
                <c:pt idx="538">
                  <c:v>45465</c:v>
                </c:pt>
                <c:pt idx="539">
                  <c:v>45466</c:v>
                </c:pt>
                <c:pt idx="540">
                  <c:v>45467</c:v>
                </c:pt>
                <c:pt idx="541">
                  <c:v>45468</c:v>
                </c:pt>
                <c:pt idx="542">
                  <c:v>45469</c:v>
                </c:pt>
                <c:pt idx="543">
                  <c:v>45470</c:v>
                </c:pt>
                <c:pt idx="544">
                  <c:v>45471</c:v>
                </c:pt>
                <c:pt idx="545">
                  <c:v>45472</c:v>
                </c:pt>
                <c:pt idx="546">
                  <c:v>45473</c:v>
                </c:pt>
                <c:pt idx="547">
                  <c:v>45474</c:v>
                </c:pt>
                <c:pt idx="548">
                  <c:v>45475</c:v>
                </c:pt>
                <c:pt idx="549">
                  <c:v>45476</c:v>
                </c:pt>
                <c:pt idx="550">
                  <c:v>45477</c:v>
                </c:pt>
                <c:pt idx="551">
                  <c:v>45478</c:v>
                </c:pt>
                <c:pt idx="552">
                  <c:v>45479</c:v>
                </c:pt>
                <c:pt idx="553">
                  <c:v>45480</c:v>
                </c:pt>
                <c:pt idx="554">
                  <c:v>45481</c:v>
                </c:pt>
                <c:pt idx="555">
                  <c:v>45482</c:v>
                </c:pt>
                <c:pt idx="556">
                  <c:v>45483</c:v>
                </c:pt>
                <c:pt idx="557">
                  <c:v>45484</c:v>
                </c:pt>
                <c:pt idx="558">
                  <c:v>45485</c:v>
                </c:pt>
                <c:pt idx="559">
                  <c:v>45486</c:v>
                </c:pt>
                <c:pt idx="560">
                  <c:v>45487</c:v>
                </c:pt>
                <c:pt idx="561">
                  <c:v>45488</c:v>
                </c:pt>
                <c:pt idx="562">
                  <c:v>45489</c:v>
                </c:pt>
                <c:pt idx="563">
                  <c:v>45490</c:v>
                </c:pt>
                <c:pt idx="564">
                  <c:v>45491</c:v>
                </c:pt>
                <c:pt idx="565">
                  <c:v>45492</c:v>
                </c:pt>
                <c:pt idx="566">
                  <c:v>45493</c:v>
                </c:pt>
                <c:pt idx="567">
                  <c:v>45494</c:v>
                </c:pt>
                <c:pt idx="568">
                  <c:v>45495</c:v>
                </c:pt>
                <c:pt idx="569">
                  <c:v>45496</c:v>
                </c:pt>
                <c:pt idx="570">
                  <c:v>45497</c:v>
                </c:pt>
                <c:pt idx="571">
                  <c:v>45498</c:v>
                </c:pt>
                <c:pt idx="572">
                  <c:v>45499</c:v>
                </c:pt>
                <c:pt idx="573">
                  <c:v>45500</c:v>
                </c:pt>
                <c:pt idx="574">
                  <c:v>45501</c:v>
                </c:pt>
                <c:pt idx="575">
                  <c:v>45502</c:v>
                </c:pt>
                <c:pt idx="576">
                  <c:v>45503</c:v>
                </c:pt>
                <c:pt idx="577">
                  <c:v>45504</c:v>
                </c:pt>
                <c:pt idx="578">
                  <c:v>45505</c:v>
                </c:pt>
                <c:pt idx="579">
                  <c:v>45506</c:v>
                </c:pt>
                <c:pt idx="580">
                  <c:v>45507</c:v>
                </c:pt>
                <c:pt idx="581">
                  <c:v>45508</c:v>
                </c:pt>
                <c:pt idx="582">
                  <c:v>45509</c:v>
                </c:pt>
                <c:pt idx="583">
                  <c:v>45510</c:v>
                </c:pt>
                <c:pt idx="584">
                  <c:v>45511</c:v>
                </c:pt>
                <c:pt idx="585">
                  <c:v>45512</c:v>
                </c:pt>
                <c:pt idx="586">
                  <c:v>45513</c:v>
                </c:pt>
                <c:pt idx="587">
                  <c:v>45514</c:v>
                </c:pt>
                <c:pt idx="588">
                  <c:v>45515</c:v>
                </c:pt>
                <c:pt idx="589">
                  <c:v>45516</c:v>
                </c:pt>
                <c:pt idx="590">
                  <c:v>45517</c:v>
                </c:pt>
                <c:pt idx="591">
                  <c:v>45518</c:v>
                </c:pt>
                <c:pt idx="592">
                  <c:v>45519</c:v>
                </c:pt>
                <c:pt idx="593">
                  <c:v>45520</c:v>
                </c:pt>
                <c:pt idx="594">
                  <c:v>45521</c:v>
                </c:pt>
                <c:pt idx="595">
                  <c:v>45522</c:v>
                </c:pt>
                <c:pt idx="596">
                  <c:v>45523</c:v>
                </c:pt>
                <c:pt idx="597">
                  <c:v>45524</c:v>
                </c:pt>
                <c:pt idx="598">
                  <c:v>45525</c:v>
                </c:pt>
                <c:pt idx="599">
                  <c:v>45526</c:v>
                </c:pt>
                <c:pt idx="600">
                  <c:v>45527</c:v>
                </c:pt>
                <c:pt idx="601">
                  <c:v>45528</c:v>
                </c:pt>
                <c:pt idx="602">
                  <c:v>45529</c:v>
                </c:pt>
                <c:pt idx="603">
                  <c:v>45530</c:v>
                </c:pt>
                <c:pt idx="604">
                  <c:v>45531</c:v>
                </c:pt>
                <c:pt idx="605">
                  <c:v>45532</c:v>
                </c:pt>
                <c:pt idx="606">
                  <c:v>45533</c:v>
                </c:pt>
                <c:pt idx="607">
                  <c:v>45534</c:v>
                </c:pt>
                <c:pt idx="608">
                  <c:v>45535</c:v>
                </c:pt>
                <c:pt idx="609">
                  <c:v>45536</c:v>
                </c:pt>
                <c:pt idx="610">
                  <c:v>45537</c:v>
                </c:pt>
                <c:pt idx="611">
                  <c:v>45538</c:v>
                </c:pt>
                <c:pt idx="612">
                  <c:v>45539</c:v>
                </c:pt>
                <c:pt idx="613">
                  <c:v>45540</c:v>
                </c:pt>
                <c:pt idx="614">
                  <c:v>45541</c:v>
                </c:pt>
                <c:pt idx="615">
                  <c:v>45542</c:v>
                </c:pt>
                <c:pt idx="616">
                  <c:v>45543</c:v>
                </c:pt>
                <c:pt idx="617">
                  <c:v>45544</c:v>
                </c:pt>
                <c:pt idx="618">
                  <c:v>45545</c:v>
                </c:pt>
                <c:pt idx="619">
                  <c:v>45546</c:v>
                </c:pt>
                <c:pt idx="620">
                  <c:v>45547</c:v>
                </c:pt>
                <c:pt idx="621">
                  <c:v>45548</c:v>
                </c:pt>
                <c:pt idx="622">
                  <c:v>45549</c:v>
                </c:pt>
                <c:pt idx="623">
                  <c:v>45550</c:v>
                </c:pt>
                <c:pt idx="624">
                  <c:v>45551</c:v>
                </c:pt>
                <c:pt idx="625">
                  <c:v>45552</c:v>
                </c:pt>
                <c:pt idx="626">
                  <c:v>45553</c:v>
                </c:pt>
                <c:pt idx="627">
                  <c:v>45554</c:v>
                </c:pt>
                <c:pt idx="628">
                  <c:v>45555</c:v>
                </c:pt>
                <c:pt idx="629">
                  <c:v>45556</c:v>
                </c:pt>
                <c:pt idx="630">
                  <c:v>45557</c:v>
                </c:pt>
                <c:pt idx="631">
                  <c:v>45558</c:v>
                </c:pt>
                <c:pt idx="632">
                  <c:v>45559</c:v>
                </c:pt>
                <c:pt idx="633">
                  <c:v>45560</c:v>
                </c:pt>
                <c:pt idx="634">
                  <c:v>45561</c:v>
                </c:pt>
                <c:pt idx="635">
                  <c:v>45562</c:v>
                </c:pt>
                <c:pt idx="636">
                  <c:v>45563</c:v>
                </c:pt>
                <c:pt idx="637">
                  <c:v>45564</c:v>
                </c:pt>
                <c:pt idx="638">
                  <c:v>45565</c:v>
                </c:pt>
                <c:pt idx="639">
                  <c:v>45566</c:v>
                </c:pt>
                <c:pt idx="640">
                  <c:v>45567</c:v>
                </c:pt>
                <c:pt idx="641">
                  <c:v>45568</c:v>
                </c:pt>
                <c:pt idx="642">
                  <c:v>45569</c:v>
                </c:pt>
                <c:pt idx="643">
                  <c:v>45570</c:v>
                </c:pt>
                <c:pt idx="644">
                  <c:v>45571</c:v>
                </c:pt>
                <c:pt idx="645">
                  <c:v>45572</c:v>
                </c:pt>
                <c:pt idx="646">
                  <c:v>45573</c:v>
                </c:pt>
                <c:pt idx="647">
                  <c:v>45574</c:v>
                </c:pt>
                <c:pt idx="648">
                  <c:v>45575</c:v>
                </c:pt>
                <c:pt idx="649">
                  <c:v>45576</c:v>
                </c:pt>
                <c:pt idx="650">
                  <c:v>45577</c:v>
                </c:pt>
                <c:pt idx="651">
                  <c:v>45578</c:v>
                </c:pt>
                <c:pt idx="652">
                  <c:v>45579</c:v>
                </c:pt>
                <c:pt idx="653">
                  <c:v>45580</c:v>
                </c:pt>
                <c:pt idx="654">
                  <c:v>45581</c:v>
                </c:pt>
                <c:pt idx="655">
                  <c:v>45582</c:v>
                </c:pt>
                <c:pt idx="656">
                  <c:v>45583</c:v>
                </c:pt>
                <c:pt idx="657">
                  <c:v>45584</c:v>
                </c:pt>
                <c:pt idx="658">
                  <c:v>45585</c:v>
                </c:pt>
                <c:pt idx="659">
                  <c:v>45586</c:v>
                </c:pt>
                <c:pt idx="660">
                  <c:v>45587</c:v>
                </c:pt>
                <c:pt idx="661">
                  <c:v>45588</c:v>
                </c:pt>
                <c:pt idx="662">
                  <c:v>45589</c:v>
                </c:pt>
                <c:pt idx="663">
                  <c:v>45590</c:v>
                </c:pt>
                <c:pt idx="664">
                  <c:v>45591</c:v>
                </c:pt>
                <c:pt idx="665">
                  <c:v>45592</c:v>
                </c:pt>
                <c:pt idx="666">
                  <c:v>45593</c:v>
                </c:pt>
                <c:pt idx="667">
                  <c:v>45594</c:v>
                </c:pt>
                <c:pt idx="668">
                  <c:v>45595</c:v>
                </c:pt>
                <c:pt idx="669">
                  <c:v>45596</c:v>
                </c:pt>
                <c:pt idx="670">
                  <c:v>45597</c:v>
                </c:pt>
                <c:pt idx="671">
                  <c:v>45598</c:v>
                </c:pt>
                <c:pt idx="672">
                  <c:v>45599</c:v>
                </c:pt>
                <c:pt idx="673">
                  <c:v>45600</c:v>
                </c:pt>
                <c:pt idx="674">
                  <c:v>45601</c:v>
                </c:pt>
                <c:pt idx="675">
                  <c:v>45602</c:v>
                </c:pt>
                <c:pt idx="676">
                  <c:v>45603</c:v>
                </c:pt>
                <c:pt idx="677">
                  <c:v>45604</c:v>
                </c:pt>
                <c:pt idx="678">
                  <c:v>45605</c:v>
                </c:pt>
                <c:pt idx="679">
                  <c:v>45606</c:v>
                </c:pt>
                <c:pt idx="680">
                  <c:v>45607</c:v>
                </c:pt>
                <c:pt idx="681">
                  <c:v>45608</c:v>
                </c:pt>
                <c:pt idx="682">
                  <c:v>45609</c:v>
                </c:pt>
                <c:pt idx="683">
                  <c:v>45610</c:v>
                </c:pt>
                <c:pt idx="684">
                  <c:v>45611</c:v>
                </c:pt>
                <c:pt idx="685">
                  <c:v>45612</c:v>
                </c:pt>
                <c:pt idx="686">
                  <c:v>45613</c:v>
                </c:pt>
                <c:pt idx="687">
                  <c:v>45614</c:v>
                </c:pt>
                <c:pt idx="688">
                  <c:v>45615</c:v>
                </c:pt>
                <c:pt idx="689">
                  <c:v>45616</c:v>
                </c:pt>
                <c:pt idx="690">
                  <c:v>45617</c:v>
                </c:pt>
                <c:pt idx="691">
                  <c:v>45618</c:v>
                </c:pt>
                <c:pt idx="692">
                  <c:v>45619</c:v>
                </c:pt>
                <c:pt idx="693">
                  <c:v>45620</c:v>
                </c:pt>
                <c:pt idx="694">
                  <c:v>45621</c:v>
                </c:pt>
                <c:pt idx="695">
                  <c:v>45622</c:v>
                </c:pt>
                <c:pt idx="696">
                  <c:v>45623</c:v>
                </c:pt>
                <c:pt idx="697">
                  <c:v>45624</c:v>
                </c:pt>
                <c:pt idx="698">
                  <c:v>45625</c:v>
                </c:pt>
                <c:pt idx="699">
                  <c:v>45626</c:v>
                </c:pt>
                <c:pt idx="700">
                  <c:v>45627</c:v>
                </c:pt>
                <c:pt idx="701">
                  <c:v>45628</c:v>
                </c:pt>
                <c:pt idx="702">
                  <c:v>45629</c:v>
                </c:pt>
                <c:pt idx="703">
                  <c:v>45630</c:v>
                </c:pt>
                <c:pt idx="704">
                  <c:v>45631</c:v>
                </c:pt>
                <c:pt idx="705">
                  <c:v>45632</c:v>
                </c:pt>
                <c:pt idx="706">
                  <c:v>45633</c:v>
                </c:pt>
                <c:pt idx="707">
                  <c:v>45634</c:v>
                </c:pt>
                <c:pt idx="708">
                  <c:v>45635</c:v>
                </c:pt>
                <c:pt idx="709">
                  <c:v>45636</c:v>
                </c:pt>
                <c:pt idx="710">
                  <c:v>45637</c:v>
                </c:pt>
                <c:pt idx="711">
                  <c:v>45638</c:v>
                </c:pt>
                <c:pt idx="712">
                  <c:v>45639</c:v>
                </c:pt>
                <c:pt idx="713">
                  <c:v>45640</c:v>
                </c:pt>
                <c:pt idx="714">
                  <c:v>45641</c:v>
                </c:pt>
                <c:pt idx="715">
                  <c:v>45642</c:v>
                </c:pt>
                <c:pt idx="716">
                  <c:v>45643</c:v>
                </c:pt>
                <c:pt idx="717">
                  <c:v>45644</c:v>
                </c:pt>
                <c:pt idx="718">
                  <c:v>45645</c:v>
                </c:pt>
                <c:pt idx="719">
                  <c:v>45646</c:v>
                </c:pt>
                <c:pt idx="720">
                  <c:v>45647</c:v>
                </c:pt>
                <c:pt idx="721">
                  <c:v>45648</c:v>
                </c:pt>
                <c:pt idx="722">
                  <c:v>45649</c:v>
                </c:pt>
                <c:pt idx="723">
                  <c:v>45650</c:v>
                </c:pt>
                <c:pt idx="724">
                  <c:v>45651</c:v>
                </c:pt>
                <c:pt idx="725">
                  <c:v>45652</c:v>
                </c:pt>
                <c:pt idx="726">
                  <c:v>45653</c:v>
                </c:pt>
                <c:pt idx="727">
                  <c:v>45654</c:v>
                </c:pt>
                <c:pt idx="728">
                  <c:v>45655</c:v>
                </c:pt>
                <c:pt idx="729">
                  <c:v>45656</c:v>
                </c:pt>
                <c:pt idx="730">
                  <c:v>45657</c:v>
                </c:pt>
                <c:pt idx="731">
                  <c:v>45658</c:v>
                </c:pt>
                <c:pt idx="732">
                  <c:v>45659</c:v>
                </c:pt>
                <c:pt idx="733">
                  <c:v>45660</c:v>
                </c:pt>
                <c:pt idx="734">
                  <c:v>45661</c:v>
                </c:pt>
                <c:pt idx="735">
                  <c:v>45662</c:v>
                </c:pt>
                <c:pt idx="736">
                  <c:v>45663</c:v>
                </c:pt>
                <c:pt idx="737">
                  <c:v>45664</c:v>
                </c:pt>
                <c:pt idx="738">
                  <c:v>45665</c:v>
                </c:pt>
                <c:pt idx="739">
                  <c:v>45666</c:v>
                </c:pt>
                <c:pt idx="740">
                  <c:v>45667</c:v>
                </c:pt>
                <c:pt idx="741">
                  <c:v>45668</c:v>
                </c:pt>
                <c:pt idx="742">
                  <c:v>45669</c:v>
                </c:pt>
                <c:pt idx="743">
                  <c:v>45670</c:v>
                </c:pt>
                <c:pt idx="744">
                  <c:v>45671</c:v>
                </c:pt>
                <c:pt idx="745">
                  <c:v>45672</c:v>
                </c:pt>
                <c:pt idx="746">
                  <c:v>45673</c:v>
                </c:pt>
                <c:pt idx="747">
                  <c:v>45674</c:v>
                </c:pt>
                <c:pt idx="748">
                  <c:v>45675</c:v>
                </c:pt>
                <c:pt idx="749">
                  <c:v>45676</c:v>
                </c:pt>
                <c:pt idx="750">
                  <c:v>45677</c:v>
                </c:pt>
                <c:pt idx="751">
                  <c:v>45678</c:v>
                </c:pt>
                <c:pt idx="752">
                  <c:v>45679</c:v>
                </c:pt>
                <c:pt idx="753">
                  <c:v>45680</c:v>
                </c:pt>
                <c:pt idx="754">
                  <c:v>45681</c:v>
                </c:pt>
                <c:pt idx="755">
                  <c:v>45682</c:v>
                </c:pt>
                <c:pt idx="756">
                  <c:v>45683</c:v>
                </c:pt>
                <c:pt idx="757">
                  <c:v>45684</c:v>
                </c:pt>
                <c:pt idx="758">
                  <c:v>45685</c:v>
                </c:pt>
                <c:pt idx="759">
                  <c:v>45686</c:v>
                </c:pt>
                <c:pt idx="760">
                  <c:v>45687</c:v>
                </c:pt>
                <c:pt idx="761">
                  <c:v>45688</c:v>
                </c:pt>
                <c:pt idx="762">
                  <c:v>45689</c:v>
                </c:pt>
                <c:pt idx="763">
                  <c:v>45690</c:v>
                </c:pt>
                <c:pt idx="764">
                  <c:v>45691</c:v>
                </c:pt>
                <c:pt idx="765">
                  <c:v>45692</c:v>
                </c:pt>
                <c:pt idx="766">
                  <c:v>45693</c:v>
                </c:pt>
                <c:pt idx="767">
                  <c:v>45694</c:v>
                </c:pt>
                <c:pt idx="768">
                  <c:v>45695</c:v>
                </c:pt>
                <c:pt idx="769">
                  <c:v>45696</c:v>
                </c:pt>
                <c:pt idx="770">
                  <c:v>45697</c:v>
                </c:pt>
                <c:pt idx="771">
                  <c:v>45698</c:v>
                </c:pt>
                <c:pt idx="772">
                  <c:v>45699</c:v>
                </c:pt>
                <c:pt idx="773">
                  <c:v>45700</c:v>
                </c:pt>
                <c:pt idx="774">
                  <c:v>45701</c:v>
                </c:pt>
                <c:pt idx="775">
                  <c:v>45702</c:v>
                </c:pt>
                <c:pt idx="776">
                  <c:v>45703</c:v>
                </c:pt>
                <c:pt idx="777">
                  <c:v>45704</c:v>
                </c:pt>
                <c:pt idx="778">
                  <c:v>45705</c:v>
                </c:pt>
                <c:pt idx="779">
                  <c:v>45706</c:v>
                </c:pt>
                <c:pt idx="780">
                  <c:v>45707</c:v>
                </c:pt>
                <c:pt idx="781">
                  <c:v>45708</c:v>
                </c:pt>
                <c:pt idx="782">
                  <c:v>45709</c:v>
                </c:pt>
                <c:pt idx="783">
                  <c:v>45710</c:v>
                </c:pt>
                <c:pt idx="784">
                  <c:v>45711</c:v>
                </c:pt>
                <c:pt idx="785">
                  <c:v>45712</c:v>
                </c:pt>
                <c:pt idx="786">
                  <c:v>45713</c:v>
                </c:pt>
                <c:pt idx="787">
                  <c:v>45714</c:v>
                </c:pt>
                <c:pt idx="788">
                  <c:v>45715</c:v>
                </c:pt>
                <c:pt idx="789">
                  <c:v>45716</c:v>
                </c:pt>
                <c:pt idx="790">
                  <c:v>45717</c:v>
                </c:pt>
                <c:pt idx="791">
                  <c:v>45718</c:v>
                </c:pt>
                <c:pt idx="792">
                  <c:v>45719</c:v>
                </c:pt>
                <c:pt idx="793">
                  <c:v>45720</c:v>
                </c:pt>
                <c:pt idx="794">
                  <c:v>45721</c:v>
                </c:pt>
                <c:pt idx="795">
                  <c:v>45722</c:v>
                </c:pt>
                <c:pt idx="796">
                  <c:v>45723</c:v>
                </c:pt>
                <c:pt idx="797">
                  <c:v>45724</c:v>
                </c:pt>
                <c:pt idx="798">
                  <c:v>45725</c:v>
                </c:pt>
                <c:pt idx="799">
                  <c:v>45726</c:v>
                </c:pt>
                <c:pt idx="800">
                  <c:v>45727</c:v>
                </c:pt>
                <c:pt idx="801">
                  <c:v>45728</c:v>
                </c:pt>
                <c:pt idx="802">
                  <c:v>45729</c:v>
                </c:pt>
                <c:pt idx="803">
                  <c:v>45730</c:v>
                </c:pt>
                <c:pt idx="804">
                  <c:v>45731</c:v>
                </c:pt>
                <c:pt idx="805">
                  <c:v>45732</c:v>
                </c:pt>
                <c:pt idx="806">
                  <c:v>45733</c:v>
                </c:pt>
                <c:pt idx="807">
                  <c:v>45734</c:v>
                </c:pt>
                <c:pt idx="808">
                  <c:v>45735</c:v>
                </c:pt>
                <c:pt idx="809">
                  <c:v>45736</c:v>
                </c:pt>
                <c:pt idx="810">
                  <c:v>45737</c:v>
                </c:pt>
                <c:pt idx="811">
                  <c:v>45738</c:v>
                </c:pt>
                <c:pt idx="812">
                  <c:v>45739</c:v>
                </c:pt>
                <c:pt idx="813">
                  <c:v>45740</c:v>
                </c:pt>
                <c:pt idx="814">
                  <c:v>45741</c:v>
                </c:pt>
                <c:pt idx="815">
                  <c:v>45742</c:v>
                </c:pt>
                <c:pt idx="816">
                  <c:v>45743</c:v>
                </c:pt>
                <c:pt idx="817">
                  <c:v>45744</c:v>
                </c:pt>
                <c:pt idx="818">
                  <c:v>45745</c:v>
                </c:pt>
                <c:pt idx="819">
                  <c:v>45746</c:v>
                </c:pt>
                <c:pt idx="820">
                  <c:v>45747</c:v>
                </c:pt>
                <c:pt idx="821">
                  <c:v>45748</c:v>
                </c:pt>
                <c:pt idx="822">
                  <c:v>45749</c:v>
                </c:pt>
                <c:pt idx="823">
                  <c:v>45750</c:v>
                </c:pt>
                <c:pt idx="824">
                  <c:v>45751</c:v>
                </c:pt>
                <c:pt idx="825">
                  <c:v>45752</c:v>
                </c:pt>
                <c:pt idx="826">
                  <c:v>45753</c:v>
                </c:pt>
                <c:pt idx="827">
                  <c:v>45754</c:v>
                </c:pt>
                <c:pt idx="828">
                  <c:v>45755</c:v>
                </c:pt>
                <c:pt idx="829">
                  <c:v>45756</c:v>
                </c:pt>
                <c:pt idx="830">
                  <c:v>45757</c:v>
                </c:pt>
                <c:pt idx="831">
                  <c:v>45758</c:v>
                </c:pt>
                <c:pt idx="832">
                  <c:v>45759</c:v>
                </c:pt>
                <c:pt idx="833">
                  <c:v>45760</c:v>
                </c:pt>
                <c:pt idx="834">
                  <c:v>45761</c:v>
                </c:pt>
                <c:pt idx="835">
                  <c:v>45762</c:v>
                </c:pt>
                <c:pt idx="836">
                  <c:v>45763</c:v>
                </c:pt>
                <c:pt idx="837">
                  <c:v>45764</c:v>
                </c:pt>
                <c:pt idx="838">
                  <c:v>45765</c:v>
                </c:pt>
                <c:pt idx="839">
                  <c:v>45766</c:v>
                </c:pt>
                <c:pt idx="840">
                  <c:v>45767</c:v>
                </c:pt>
              </c:numCache>
            </c:numRef>
          </c:cat>
          <c:val>
            <c:numRef>
              <c:f>'tx+partitions'!$C$3:$C$843</c:f>
              <c:numCache>
                <c:formatCode>General</c:formatCode>
                <c:ptCount val="841"/>
                <c:pt idx="0">
                  <c:v>118</c:v>
                </c:pt>
                <c:pt idx="1">
                  <c:v>118</c:v>
                </c:pt>
                <c:pt idx="2">
                  <c:v>119</c:v>
                </c:pt>
                <c:pt idx="3">
                  <c:v>119</c:v>
                </c:pt>
                <c:pt idx="4">
                  <c:v>131</c:v>
                </c:pt>
                <c:pt idx="5">
                  <c:v>135</c:v>
                </c:pt>
                <c:pt idx="6">
                  <c:v>135</c:v>
                </c:pt>
                <c:pt idx="7">
                  <c:v>142</c:v>
                </c:pt>
                <c:pt idx="8">
                  <c:v>176</c:v>
                </c:pt>
                <c:pt idx="9">
                  <c:v>153</c:v>
                </c:pt>
                <c:pt idx="10">
                  <c:v>153</c:v>
                </c:pt>
                <c:pt idx="11">
                  <c:v>153</c:v>
                </c:pt>
                <c:pt idx="12">
                  <c:v>217</c:v>
                </c:pt>
                <c:pt idx="13">
                  <c:v>282</c:v>
                </c:pt>
                <c:pt idx="14">
                  <c:v>282</c:v>
                </c:pt>
                <c:pt idx="15">
                  <c:v>354</c:v>
                </c:pt>
                <c:pt idx="16">
                  <c:v>410</c:v>
                </c:pt>
                <c:pt idx="17">
                  <c:v>410</c:v>
                </c:pt>
                <c:pt idx="18">
                  <c:v>410</c:v>
                </c:pt>
                <c:pt idx="19">
                  <c:v>410</c:v>
                </c:pt>
                <c:pt idx="20">
                  <c:v>410</c:v>
                </c:pt>
                <c:pt idx="21">
                  <c:v>410</c:v>
                </c:pt>
                <c:pt idx="22">
                  <c:v>410</c:v>
                </c:pt>
                <c:pt idx="23">
                  <c:v>411</c:v>
                </c:pt>
                <c:pt idx="24">
                  <c:v>411</c:v>
                </c:pt>
                <c:pt idx="25">
                  <c:v>413</c:v>
                </c:pt>
                <c:pt idx="26">
                  <c:v>419</c:v>
                </c:pt>
                <c:pt idx="27">
                  <c:v>441</c:v>
                </c:pt>
                <c:pt idx="28">
                  <c:v>551</c:v>
                </c:pt>
                <c:pt idx="29">
                  <c:v>645</c:v>
                </c:pt>
                <c:pt idx="30">
                  <c:v>667</c:v>
                </c:pt>
                <c:pt idx="31">
                  <c:v>667</c:v>
                </c:pt>
                <c:pt idx="32">
                  <c:v>667</c:v>
                </c:pt>
                <c:pt idx="33">
                  <c:v>667</c:v>
                </c:pt>
                <c:pt idx="34">
                  <c:v>667</c:v>
                </c:pt>
                <c:pt idx="35">
                  <c:v>669</c:v>
                </c:pt>
                <c:pt idx="36">
                  <c:v>671</c:v>
                </c:pt>
                <c:pt idx="37">
                  <c:v>671</c:v>
                </c:pt>
                <c:pt idx="38">
                  <c:v>672</c:v>
                </c:pt>
                <c:pt idx="39">
                  <c:v>671</c:v>
                </c:pt>
                <c:pt idx="40">
                  <c:v>674</c:v>
                </c:pt>
                <c:pt idx="41">
                  <c:v>674</c:v>
                </c:pt>
                <c:pt idx="42">
                  <c:v>681</c:v>
                </c:pt>
                <c:pt idx="43">
                  <c:v>686</c:v>
                </c:pt>
                <c:pt idx="44">
                  <c:v>714</c:v>
                </c:pt>
                <c:pt idx="45">
                  <c:v>810</c:v>
                </c:pt>
                <c:pt idx="46">
                  <c:v>959</c:v>
                </c:pt>
                <c:pt idx="47">
                  <c:v>1138</c:v>
                </c:pt>
                <c:pt idx="48">
                  <c:v>1216</c:v>
                </c:pt>
                <c:pt idx="49">
                  <c:v>1208</c:v>
                </c:pt>
                <c:pt idx="50">
                  <c:v>1207</c:v>
                </c:pt>
                <c:pt idx="51">
                  <c:v>1205</c:v>
                </c:pt>
                <c:pt idx="52">
                  <c:v>1403</c:v>
                </c:pt>
                <c:pt idx="53">
                  <c:v>1403</c:v>
                </c:pt>
                <c:pt idx="54">
                  <c:v>1403</c:v>
                </c:pt>
                <c:pt idx="55">
                  <c:v>1403</c:v>
                </c:pt>
                <c:pt idx="56">
                  <c:v>1402</c:v>
                </c:pt>
                <c:pt idx="57">
                  <c:v>1404</c:v>
                </c:pt>
                <c:pt idx="58">
                  <c:v>1404</c:v>
                </c:pt>
                <c:pt idx="59">
                  <c:v>1404</c:v>
                </c:pt>
                <c:pt idx="60">
                  <c:v>1404</c:v>
                </c:pt>
                <c:pt idx="61">
                  <c:v>1442</c:v>
                </c:pt>
                <c:pt idx="62">
                  <c:v>1565</c:v>
                </c:pt>
                <c:pt idx="63">
                  <c:v>1735</c:v>
                </c:pt>
                <c:pt idx="64">
                  <c:v>2116</c:v>
                </c:pt>
                <c:pt idx="65">
                  <c:v>2300</c:v>
                </c:pt>
                <c:pt idx="66">
                  <c:v>2374</c:v>
                </c:pt>
                <c:pt idx="67">
                  <c:v>2415</c:v>
                </c:pt>
                <c:pt idx="68">
                  <c:v>2421</c:v>
                </c:pt>
                <c:pt idx="69">
                  <c:v>2429</c:v>
                </c:pt>
                <c:pt idx="70">
                  <c:v>2429</c:v>
                </c:pt>
                <c:pt idx="71">
                  <c:v>2430</c:v>
                </c:pt>
                <c:pt idx="72">
                  <c:v>2430</c:v>
                </c:pt>
                <c:pt idx="73">
                  <c:v>2429</c:v>
                </c:pt>
                <c:pt idx="74">
                  <c:v>2429</c:v>
                </c:pt>
                <c:pt idx="75">
                  <c:v>2428</c:v>
                </c:pt>
                <c:pt idx="76">
                  <c:v>2432</c:v>
                </c:pt>
                <c:pt idx="77">
                  <c:v>2430</c:v>
                </c:pt>
                <c:pt idx="78">
                  <c:v>2432</c:v>
                </c:pt>
                <c:pt idx="79">
                  <c:v>2429</c:v>
                </c:pt>
                <c:pt idx="80">
                  <c:v>2427</c:v>
                </c:pt>
                <c:pt idx="81">
                  <c:v>2428</c:v>
                </c:pt>
                <c:pt idx="82">
                  <c:v>2426</c:v>
                </c:pt>
                <c:pt idx="83">
                  <c:v>2426</c:v>
                </c:pt>
                <c:pt idx="84">
                  <c:v>2426</c:v>
                </c:pt>
                <c:pt idx="85">
                  <c:v>2416</c:v>
                </c:pt>
                <c:pt idx="86">
                  <c:v>2426</c:v>
                </c:pt>
                <c:pt idx="87">
                  <c:v>2411</c:v>
                </c:pt>
                <c:pt idx="88">
                  <c:v>2432</c:v>
                </c:pt>
                <c:pt idx="89">
                  <c:v>2440</c:v>
                </c:pt>
                <c:pt idx="90">
                  <c:v>2442</c:v>
                </c:pt>
                <c:pt idx="91">
                  <c:v>2466</c:v>
                </c:pt>
                <c:pt idx="92">
                  <c:v>2574</c:v>
                </c:pt>
                <c:pt idx="93">
                  <c:v>2709</c:v>
                </c:pt>
                <c:pt idx="94">
                  <c:v>2829</c:v>
                </c:pt>
                <c:pt idx="95">
                  <c:v>2951</c:v>
                </c:pt>
                <c:pt idx="96">
                  <c:v>3059</c:v>
                </c:pt>
                <c:pt idx="97">
                  <c:v>3157</c:v>
                </c:pt>
                <c:pt idx="98">
                  <c:v>3329</c:v>
                </c:pt>
                <c:pt idx="99">
                  <c:v>3520</c:v>
                </c:pt>
                <c:pt idx="100">
                  <c:v>4206</c:v>
                </c:pt>
                <c:pt idx="101">
                  <c:v>4370</c:v>
                </c:pt>
                <c:pt idx="102">
                  <c:v>4445</c:v>
                </c:pt>
                <c:pt idx="103">
                  <c:v>4465</c:v>
                </c:pt>
                <c:pt idx="104">
                  <c:v>4454</c:v>
                </c:pt>
                <c:pt idx="105">
                  <c:v>4463</c:v>
                </c:pt>
                <c:pt idx="106">
                  <c:v>4463</c:v>
                </c:pt>
                <c:pt idx="107">
                  <c:v>4463</c:v>
                </c:pt>
                <c:pt idx="108">
                  <c:v>4467</c:v>
                </c:pt>
                <c:pt idx="109">
                  <c:v>4465</c:v>
                </c:pt>
                <c:pt idx="110">
                  <c:v>4463</c:v>
                </c:pt>
                <c:pt idx="111">
                  <c:v>4463</c:v>
                </c:pt>
                <c:pt idx="112">
                  <c:v>4463</c:v>
                </c:pt>
                <c:pt idx="113">
                  <c:v>4465</c:v>
                </c:pt>
                <c:pt idx="114">
                  <c:v>4465</c:v>
                </c:pt>
                <c:pt idx="115">
                  <c:v>4465</c:v>
                </c:pt>
                <c:pt idx="116">
                  <c:v>4465</c:v>
                </c:pt>
                <c:pt idx="117">
                  <c:v>4465</c:v>
                </c:pt>
                <c:pt idx="118">
                  <c:v>4465</c:v>
                </c:pt>
                <c:pt idx="119">
                  <c:v>4465</c:v>
                </c:pt>
                <c:pt idx="120">
                  <c:v>4465</c:v>
                </c:pt>
                <c:pt idx="121">
                  <c:v>4467</c:v>
                </c:pt>
                <c:pt idx="122">
                  <c:v>4469</c:v>
                </c:pt>
                <c:pt idx="123">
                  <c:v>4466</c:v>
                </c:pt>
                <c:pt idx="124">
                  <c:v>4465</c:v>
                </c:pt>
                <c:pt idx="125">
                  <c:v>4465</c:v>
                </c:pt>
                <c:pt idx="126">
                  <c:v>4465</c:v>
                </c:pt>
                <c:pt idx="127">
                  <c:v>4465</c:v>
                </c:pt>
                <c:pt idx="128">
                  <c:v>4466</c:v>
                </c:pt>
                <c:pt idx="129">
                  <c:v>4466</c:v>
                </c:pt>
                <c:pt idx="130">
                  <c:v>4465</c:v>
                </c:pt>
                <c:pt idx="131">
                  <c:v>4468</c:v>
                </c:pt>
                <c:pt idx="132">
                  <c:v>4465</c:v>
                </c:pt>
                <c:pt idx="133">
                  <c:v>4465</c:v>
                </c:pt>
                <c:pt idx="134">
                  <c:v>4465</c:v>
                </c:pt>
                <c:pt idx="135">
                  <c:v>4465</c:v>
                </c:pt>
                <c:pt idx="136">
                  <c:v>4465</c:v>
                </c:pt>
                <c:pt idx="137">
                  <c:v>4465</c:v>
                </c:pt>
                <c:pt idx="138">
                  <c:v>4466</c:v>
                </c:pt>
                <c:pt idx="139">
                  <c:v>4467</c:v>
                </c:pt>
                <c:pt idx="140">
                  <c:v>4468</c:v>
                </c:pt>
                <c:pt idx="141">
                  <c:v>4466</c:v>
                </c:pt>
                <c:pt idx="142">
                  <c:v>4465</c:v>
                </c:pt>
                <c:pt idx="143">
                  <c:v>4466</c:v>
                </c:pt>
                <c:pt idx="144">
                  <c:v>4469</c:v>
                </c:pt>
                <c:pt idx="145">
                  <c:v>4467</c:v>
                </c:pt>
                <c:pt idx="146">
                  <c:v>4467</c:v>
                </c:pt>
                <c:pt idx="147">
                  <c:v>4466</c:v>
                </c:pt>
                <c:pt idx="148">
                  <c:v>4467</c:v>
                </c:pt>
                <c:pt idx="149">
                  <c:v>4467</c:v>
                </c:pt>
                <c:pt idx="150">
                  <c:v>4467</c:v>
                </c:pt>
                <c:pt idx="151">
                  <c:v>4465</c:v>
                </c:pt>
                <c:pt idx="152">
                  <c:v>4467</c:v>
                </c:pt>
                <c:pt idx="153">
                  <c:v>4467</c:v>
                </c:pt>
                <c:pt idx="154">
                  <c:v>4467</c:v>
                </c:pt>
                <c:pt idx="155">
                  <c:v>4467</c:v>
                </c:pt>
                <c:pt idx="156">
                  <c:v>4477</c:v>
                </c:pt>
                <c:pt idx="157">
                  <c:v>4468</c:v>
                </c:pt>
                <c:pt idx="158">
                  <c:v>4469</c:v>
                </c:pt>
                <c:pt idx="159">
                  <c:v>4470</c:v>
                </c:pt>
                <c:pt idx="160">
                  <c:v>4471</c:v>
                </c:pt>
                <c:pt idx="161">
                  <c:v>4470</c:v>
                </c:pt>
                <c:pt idx="162">
                  <c:v>4470</c:v>
                </c:pt>
                <c:pt idx="163">
                  <c:v>4472</c:v>
                </c:pt>
                <c:pt idx="164">
                  <c:v>4472</c:v>
                </c:pt>
                <c:pt idx="165">
                  <c:v>4472</c:v>
                </c:pt>
                <c:pt idx="166">
                  <c:v>4484</c:v>
                </c:pt>
                <c:pt idx="167">
                  <c:v>4472</c:v>
                </c:pt>
                <c:pt idx="168">
                  <c:v>4474</c:v>
                </c:pt>
                <c:pt idx="169">
                  <c:v>4476</c:v>
                </c:pt>
                <c:pt idx="170">
                  <c:v>4483</c:v>
                </c:pt>
                <c:pt idx="171">
                  <c:v>4480</c:v>
                </c:pt>
                <c:pt idx="172">
                  <c:v>4472</c:v>
                </c:pt>
                <c:pt idx="173">
                  <c:v>4473</c:v>
                </c:pt>
                <c:pt idx="174">
                  <c:v>4471</c:v>
                </c:pt>
                <c:pt idx="175">
                  <c:v>4471</c:v>
                </c:pt>
                <c:pt idx="176">
                  <c:v>4472</c:v>
                </c:pt>
                <c:pt idx="177">
                  <c:v>4473</c:v>
                </c:pt>
                <c:pt idx="178">
                  <c:v>4473</c:v>
                </c:pt>
                <c:pt idx="179">
                  <c:v>4473</c:v>
                </c:pt>
                <c:pt idx="180">
                  <c:v>4473</c:v>
                </c:pt>
                <c:pt idx="181">
                  <c:v>4473</c:v>
                </c:pt>
                <c:pt idx="182">
                  <c:v>4472</c:v>
                </c:pt>
                <c:pt idx="183">
                  <c:v>4473</c:v>
                </c:pt>
                <c:pt idx="184">
                  <c:v>4473</c:v>
                </c:pt>
                <c:pt idx="185">
                  <c:v>4407</c:v>
                </c:pt>
                <c:pt idx="186">
                  <c:v>4472</c:v>
                </c:pt>
                <c:pt idx="187">
                  <c:v>4470</c:v>
                </c:pt>
                <c:pt idx="188">
                  <c:v>4470</c:v>
                </c:pt>
                <c:pt idx="189">
                  <c:v>4470</c:v>
                </c:pt>
                <c:pt idx="190">
                  <c:v>4470</c:v>
                </c:pt>
                <c:pt idx="191">
                  <c:v>4470</c:v>
                </c:pt>
                <c:pt idx="192">
                  <c:v>4470</c:v>
                </c:pt>
                <c:pt idx="193">
                  <c:v>4470</c:v>
                </c:pt>
                <c:pt idx="194">
                  <c:v>4470</c:v>
                </c:pt>
                <c:pt idx="195">
                  <c:v>4470</c:v>
                </c:pt>
                <c:pt idx="196">
                  <c:v>4470</c:v>
                </c:pt>
                <c:pt idx="197">
                  <c:v>4472</c:v>
                </c:pt>
                <c:pt idx="198">
                  <c:v>4472</c:v>
                </c:pt>
                <c:pt idx="199">
                  <c:v>4472</c:v>
                </c:pt>
                <c:pt idx="200">
                  <c:v>4471</c:v>
                </c:pt>
                <c:pt idx="201">
                  <c:v>4471</c:v>
                </c:pt>
                <c:pt idx="202">
                  <c:v>4472</c:v>
                </c:pt>
                <c:pt idx="203">
                  <c:v>4473</c:v>
                </c:pt>
                <c:pt idx="204">
                  <c:v>4487</c:v>
                </c:pt>
                <c:pt idx="205">
                  <c:v>4475</c:v>
                </c:pt>
                <c:pt idx="206">
                  <c:v>4499</c:v>
                </c:pt>
                <c:pt idx="207">
                  <c:v>4595</c:v>
                </c:pt>
                <c:pt idx="208">
                  <c:v>4636</c:v>
                </c:pt>
                <c:pt idx="209">
                  <c:v>4665</c:v>
                </c:pt>
                <c:pt idx="210">
                  <c:v>4697</c:v>
                </c:pt>
                <c:pt idx="211">
                  <c:v>4776</c:v>
                </c:pt>
                <c:pt idx="212">
                  <c:v>4904</c:v>
                </c:pt>
                <c:pt idx="213">
                  <c:v>5123</c:v>
                </c:pt>
                <c:pt idx="214">
                  <c:v>5510</c:v>
                </c:pt>
                <c:pt idx="215">
                  <c:v>5826</c:v>
                </c:pt>
                <c:pt idx="216">
                  <c:v>6218</c:v>
                </c:pt>
                <c:pt idx="217">
                  <c:v>6470</c:v>
                </c:pt>
                <c:pt idx="218">
                  <c:v>6974</c:v>
                </c:pt>
                <c:pt idx="219">
                  <c:v>7576</c:v>
                </c:pt>
                <c:pt idx="220">
                  <c:v>8090</c:v>
                </c:pt>
                <c:pt idx="221">
                  <c:v>8134</c:v>
                </c:pt>
                <c:pt idx="222">
                  <c:v>8172</c:v>
                </c:pt>
                <c:pt idx="223">
                  <c:v>8209</c:v>
                </c:pt>
                <c:pt idx="224">
                  <c:v>8242</c:v>
                </c:pt>
                <c:pt idx="225">
                  <c:v>8277</c:v>
                </c:pt>
                <c:pt idx="226">
                  <c:v>8517</c:v>
                </c:pt>
                <c:pt idx="227">
                  <c:v>8553</c:v>
                </c:pt>
                <c:pt idx="228">
                  <c:v>8556</c:v>
                </c:pt>
                <c:pt idx="229">
                  <c:v>8566</c:v>
                </c:pt>
                <c:pt idx="230">
                  <c:v>8566</c:v>
                </c:pt>
                <c:pt idx="231">
                  <c:v>8566</c:v>
                </c:pt>
                <c:pt idx="232">
                  <c:v>8568</c:v>
                </c:pt>
                <c:pt idx="233">
                  <c:v>8568</c:v>
                </c:pt>
                <c:pt idx="234">
                  <c:v>8584</c:v>
                </c:pt>
                <c:pt idx="235">
                  <c:v>8584</c:v>
                </c:pt>
                <c:pt idx="236">
                  <c:v>8584</c:v>
                </c:pt>
                <c:pt idx="237">
                  <c:v>8584</c:v>
                </c:pt>
                <c:pt idx="238">
                  <c:v>8584</c:v>
                </c:pt>
                <c:pt idx="239">
                  <c:v>8584</c:v>
                </c:pt>
                <c:pt idx="240">
                  <c:v>8584</c:v>
                </c:pt>
                <c:pt idx="241">
                  <c:v>8584</c:v>
                </c:pt>
                <c:pt idx="242">
                  <c:v>8583</c:v>
                </c:pt>
                <c:pt idx="243">
                  <c:v>8600</c:v>
                </c:pt>
                <c:pt idx="244">
                  <c:v>8600</c:v>
                </c:pt>
                <c:pt idx="245">
                  <c:v>8600</c:v>
                </c:pt>
                <c:pt idx="246">
                  <c:v>8600</c:v>
                </c:pt>
                <c:pt idx="247">
                  <c:v>8606</c:v>
                </c:pt>
                <c:pt idx="248">
                  <c:v>8616</c:v>
                </c:pt>
                <c:pt idx="249">
                  <c:v>8619</c:v>
                </c:pt>
                <c:pt idx="250">
                  <c:v>8601</c:v>
                </c:pt>
                <c:pt idx="251">
                  <c:v>8602</c:v>
                </c:pt>
                <c:pt idx="252">
                  <c:v>8602</c:v>
                </c:pt>
                <c:pt idx="253">
                  <c:v>8601</c:v>
                </c:pt>
                <c:pt idx="254">
                  <c:v>8601</c:v>
                </c:pt>
                <c:pt idx="255">
                  <c:v>8601</c:v>
                </c:pt>
                <c:pt idx="256">
                  <c:v>8600</c:v>
                </c:pt>
                <c:pt idx="257">
                  <c:v>8585</c:v>
                </c:pt>
                <c:pt idx="258">
                  <c:v>8585</c:v>
                </c:pt>
                <c:pt idx="259">
                  <c:v>8585</c:v>
                </c:pt>
                <c:pt idx="260">
                  <c:v>8585</c:v>
                </c:pt>
                <c:pt idx="261">
                  <c:v>8585</c:v>
                </c:pt>
                <c:pt idx="262">
                  <c:v>8485</c:v>
                </c:pt>
                <c:pt idx="263">
                  <c:v>8483</c:v>
                </c:pt>
                <c:pt idx="264">
                  <c:v>8481</c:v>
                </c:pt>
                <c:pt idx="265">
                  <c:v>8490</c:v>
                </c:pt>
                <c:pt idx="266">
                  <c:v>8492</c:v>
                </c:pt>
                <c:pt idx="267">
                  <c:v>8492</c:v>
                </c:pt>
                <c:pt idx="268">
                  <c:v>8611</c:v>
                </c:pt>
                <c:pt idx="269">
                  <c:v>8611</c:v>
                </c:pt>
                <c:pt idx="270">
                  <c:v>8611</c:v>
                </c:pt>
                <c:pt idx="271">
                  <c:v>8642</c:v>
                </c:pt>
                <c:pt idx="272">
                  <c:v>8698</c:v>
                </c:pt>
                <c:pt idx="273">
                  <c:v>8697</c:v>
                </c:pt>
                <c:pt idx="274">
                  <c:v>8701</c:v>
                </c:pt>
                <c:pt idx="275">
                  <c:v>8735</c:v>
                </c:pt>
                <c:pt idx="276">
                  <c:v>8787</c:v>
                </c:pt>
                <c:pt idx="277">
                  <c:v>8829</c:v>
                </c:pt>
                <c:pt idx="278">
                  <c:v>8795</c:v>
                </c:pt>
                <c:pt idx="279">
                  <c:v>8795</c:v>
                </c:pt>
                <c:pt idx="280">
                  <c:v>8795</c:v>
                </c:pt>
                <c:pt idx="281">
                  <c:v>8798</c:v>
                </c:pt>
                <c:pt idx="282">
                  <c:v>8898</c:v>
                </c:pt>
                <c:pt idx="283">
                  <c:v>10404</c:v>
                </c:pt>
                <c:pt idx="284">
                  <c:v>9016</c:v>
                </c:pt>
                <c:pt idx="285">
                  <c:v>8961</c:v>
                </c:pt>
                <c:pt idx="286">
                  <c:v>8942</c:v>
                </c:pt>
                <c:pt idx="287">
                  <c:v>9199</c:v>
                </c:pt>
                <c:pt idx="288">
                  <c:v>9199</c:v>
                </c:pt>
                <c:pt idx="289">
                  <c:v>9201</c:v>
                </c:pt>
                <c:pt idx="290">
                  <c:v>9201</c:v>
                </c:pt>
                <c:pt idx="291">
                  <c:v>9951</c:v>
                </c:pt>
                <c:pt idx="292">
                  <c:v>10554</c:v>
                </c:pt>
                <c:pt idx="293">
                  <c:v>10454</c:v>
                </c:pt>
                <c:pt idx="294">
                  <c:v>10460</c:v>
                </c:pt>
                <c:pt idx="295">
                  <c:v>10432</c:v>
                </c:pt>
                <c:pt idx="296">
                  <c:v>10422</c:v>
                </c:pt>
                <c:pt idx="297">
                  <c:v>10422</c:v>
                </c:pt>
                <c:pt idx="298">
                  <c:v>10426</c:v>
                </c:pt>
                <c:pt idx="299">
                  <c:v>11226</c:v>
                </c:pt>
                <c:pt idx="300">
                  <c:v>11226</c:v>
                </c:pt>
                <c:pt idx="301">
                  <c:v>11226</c:v>
                </c:pt>
                <c:pt idx="302">
                  <c:v>11235</c:v>
                </c:pt>
                <c:pt idx="303">
                  <c:v>11262</c:v>
                </c:pt>
                <c:pt idx="304">
                  <c:v>11487</c:v>
                </c:pt>
                <c:pt idx="305">
                  <c:v>12099</c:v>
                </c:pt>
                <c:pt idx="306">
                  <c:v>13150</c:v>
                </c:pt>
                <c:pt idx="307">
                  <c:v>13145</c:v>
                </c:pt>
                <c:pt idx="308">
                  <c:v>15956</c:v>
                </c:pt>
                <c:pt idx="309">
                  <c:v>19769</c:v>
                </c:pt>
                <c:pt idx="310">
                  <c:v>23782</c:v>
                </c:pt>
                <c:pt idx="311">
                  <c:v>24794</c:v>
                </c:pt>
                <c:pt idx="312">
                  <c:v>24790</c:v>
                </c:pt>
                <c:pt idx="313">
                  <c:v>24794</c:v>
                </c:pt>
                <c:pt idx="314">
                  <c:v>24826</c:v>
                </c:pt>
                <c:pt idx="315">
                  <c:v>26892</c:v>
                </c:pt>
                <c:pt idx="316">
                  <c:v>28094</c:v>
                </c:pt>
                <c:pt idx="317">
                  <c:v>28580</c:v>
                </c:pt>
                <c:pt idx="318">
                  <c:v>28895</c:v>
                </c:pt>
                <c:pt idx="319">
                  <c:v>29154</c:v>
                </c:pt>
                <c:pt idx="320">
                  <c:v>29337</c:v>
                </c:pt>
                <c:pt idx="321">
                  <c:v>29442</c:v>
                </c:pt>
                <c:pt idx="322">
                  <c:v>29579</c:v>
                </c:pt>
                <c:pt idx="323">
                  <c:v>29797</c:v>
                </c:pt>
                <c:pt idx="324">
                  <c:v>30116</c:v>
                </c:pt>
                <c:pt idx="325">
                  <c:v>30379</c:v>
                </c:pt>
                <c:pt idx="326">
                  <c:v>30622</c:v>
                </c:pt>
                <c:pt idx="327">
                  <c:v>30893</c:v>
                </c:pt>
                <c:pt idx="328">
                  <c:v>31316</c:v>
                </c:pt>
                <c:pt idx="329">
                  <c:v>31511</c:v>
                </c:pt>
                <c:pt idx="330">
                  <c:v>31916</c:v>
                </c:pt>
                <c:pt idx="331">
                  <c:v>32387</c:v>
                </c:pt>
                <c:pt idx="332">
                  <c:v>32752</c:v>
                </c:pt>
                <c:pt idx="333">
                  <c:v>33028</c:v>
                </c:pt>
                <c:pt idx="334">
                  <c:v>33123</c:v>
                </c:pt>
                <c:pt idx="335">
                  <c:v>33453</c:v>
                </c:pt>
                <c:pt idx="336">
                  <c:v>33581</c:v>
                </c:pt>
                <c:pt idx="337">
                  <c:v>33716</c:v>
                </c:pt>
                <c:pt idx="338">
                  <c:v>33771</c:v>
                </c:pt>
                <c:pt idx="339">
                  <c:v>33860</c:v>
                </c:pt>
                <c:pt idx="340">
                  <c:v>33915</c:v>
                </c:pt>
                <c:pt idx="341">
                  <c:v>33946</c:v>
                </c:pt>
                <c:pt idx="342">
                  <c:v>33955</c:v>
                </c:pt>
                <c:pt idx="343">
                  <c:v>33971</c:v>
                </c:pt>
                <c:pt idx="344">
                  <c:v>34003</c:v>
                </c:pt>
                <c:pt idx="345">
                  <c:v>34035</c:v>
                </c:pt>
                <c:pt idx="346">
                  <c:v>34064</c:v>
                </c:pt>
                <c:pt idx="347">
                  <c:v>34053</c:v>
                </c:pt>
                <c:pt idx="348">
                  <c:v>34065</c:v>
                </c:pt>
                <c:pt idx="349">
                  <c:v>34071</c:v>
                </c:pt>
                <c:pt idx="350">
                  <c:v>34075</c:v>
                </c:pt>
                <c:pt idx="351">
                  <c:v>34087</c:v>
                </c:pt>
                <c:pt idx="352">
                  <c:v>34091</c:v>
                </c:pt>
                <c:pt idx="353">
                  <c:v>34091</c:v>
                </c:pt>
                <c:pt idx="354">
                  <c:v>34101</c:v>
                </c:pt>
                <c:pt idx="355">
                  <c:v>34105</c:v>
                </c:pt>
                <c:pt idx="356">
                  <c:v>34105</c:v>
                </c:pt>
                <c:pt idx="357">
                  <c:v>34105</c:v>
                </c:pt>
                <c:pt idx="358">
                  <c:v>34106</c:v>
                </c:pt>
                <c:pt idx="359">
                  <c:v>34115</c:v>
                </c:pt>
                <c:pt idx="360">
                  <c:v>34113</c:v>
                </c:pt>
                <c:pt idx="361">
                  <c:v>34117</c:v>
                </c:pt>
                <c:pt idx="362">
                  <c:v>34123</c:v>
                </c:pt>
                <c:pt idx="363">
                  <c:v>34123</c:v>
                </c:pt>
                <c:pt idx="364">
                  <c:v>34123</c:v>
                </c:pt>
                <c:pt idx="365">
                  <c:v>34122</c:v>
                </c:pt>
                <c:pt idx="366">
                  <c:v>34124</c:v>
                </c:pt>
                <c:pt idx="367">
                  <c:v>34132</c:v>
                </c:pt>
                <c:pt idx="368">
                  <c:v>34134</c:v>
                </c:pt>
                <c:pt idx="369">
                  <c:v>34141</c:v>
                </c:pt>
                <c:pt idx="370">
                  <c:v>34141</c:v>
                </c:pt>
                <c:pt idx="371">
                  <c:v>34132</c:v>
                </c:pt>
                <c:pt idx="372">
                  <c:v>34149</c:v>
                </c:pt>
                <c:pt idx="373">
                  <c:v>34152</c:v>
                </c:pt>
                <c:pt idx="374">
                  <c:v>34154</c:v>
                </c:pt>
                <c:pt idx="375">
                  <c:v>34164</c:v>
                </c:pt>
                <c:pt idx="376">
                  <c:v>34172</c:v>
                </c:pt>
                <c:pt idx="377">
                  <c:v>34176</c:v>
                </c:pt>
                <c:pt idx="378">
                  <c:v>34176</c:v>
                </c:pt>
                <c:pt idx="379">
                  <c:v>34188</c:v>
                </c:pt>
                <c:pt idx="380">
                  <c:v>34195</c:v>
                </c:pt>
                <c:pt idx="381">
                  <c:v>33840</c:v>
                </c:pt>
                <c:pt idx="382">
                  <c:v>34217</c:v>
                </c:pt>
                <c:pt idx="383">
                  <c:v>34230</c:v>
                </c:pt>
                <c:pt idx="384">
                  <c:v>34232</c:v>
                </c:pt>
                <c:pt idx="385">
                  <c:v>34232</c:v>
                </c:pt>
                <c:pt idx="386">
                  <c:v>34246</c:v>
                </c:pt>
                <c:pt idx="387">
                  <c:v>34254</c:v>
                </c:pt>
                <c:pt idx="388">
                  <c:v>34265</c:v>
                </c:pt>
                <c:pt idx="389">
                  <c:v>34276</c:v>
                </c:pt>
                <c:pt idx="390">
                  <c:v>34366</c:v>
                </c:pt>
                <c:pt idx="391">
                  <c:v>34395</c:v>
                </c:pt>
                <c:pt idx="392">
                  <c:v>34828</c:v>
                </c:pt>
                <c:pt idx="393">
                  <c:v>34832</c:v>
                </c:pt>
                <c:pt idx="394">
                  <c:v>34836</c:v>
                </c:pt>
                <c:pt idx="395">
                  <c:v>34835</c:v>
                </c:pt>
                <c:pt idx="396">
                  <c:v>34832</c:v>
                </c:pt>
                <c:pt idx="397">
                  <c:v>34843</c:v>
                </c:pt>
                <c:pt idx="398">
                  <c:v>34842</c:v>
                </c:pt>
                <c:pt idx="399">
                  <c:v>34836</c:v>
                </c:pt>
                <c:pt idx="400">
                  <c:v>34850</c:v>
                </c:pt>
                <c:pt idx="401">
                  <c:v>34857</c:v>
                </c:pt>
                <c:pt idx="402">
                  <c:v>34857</c:v>
                </c:pt>
                <c:pt idx="403">
                  <c:v>34888</c:v>
                </c:pt>
                <c:pt idx="404">
                  <c:v>34889</c:v>
                </c:pt>
                <c:pt idx="405">
                  <c:v>34899</c:v>
                </c:pt>
                <c:pt idx="406">
                  <c:v>34901</c:v>
                </c:pt>
                <c:pt idx="407">
                  <c:v>34905</c:v>
                </c:pt>
                <c:pt idx="408">
                  <c:v>34910</c:v>
                </c:pt>
                <c:pt idx="409">
                  <c:v>43078</c:v>
                </c:pt>
                <c:pt idx="410">
                  <c:v>43089</c:v>
                </c:pt>
                <c:pt idx="411">
                  <c:v>43127</c:v>
                </c:pt>
                <c:pt idx="412">
                  <c:v>43144</c:v>
                </c:pt>
                <c:pt idx="413">
                  <c:v>43143</c:v>
                </c:pt>
                <c:pt idx="414">
                  <c:v>43165</c:v>
                </c:pt>
                <c:pt idx="415">
                  <c:v>43187</c:v>
                </c:pt>
                <c:pt idx="416">
                  <c:v>43282</c:v>
                </c:pt>
                <c:pt idx="417">
                  <c:v>43395</c:v>
                </c:pt>
                <c:pt idx="418">
                  <c:v>43463</c:v>
                </c:pt>
                <c:pt idx="419">
                  <c:v>43467</c:v>
                </c:pt>
                <c:pt idx="420">
                  <c:v>43483</c:v>
                </c:pt>
                <c:pt idx="421">
                  <c:v>43105</c:v>
                </c:pt>
                <c:pt idx="422">
                  <c:v>43631</c:v>
                </c:pt>
                <c:pt idx="423">
                  <c:v>43770</c:v>
                </c:pt>
                <c:pt idx="424">
                  <c:v>43802</c:v>
                </c:pt>
                <c:pt idx="425">
                  <c:v>44340</c:v>
                </c:pt>
                <c:pt idx="426">
                  <c:v>44335</c:v>
                </c:pt>
                <c:pt idx="427">
                  <c:v>44347</c:v>
                </c:pt>
                <c:pt idx="428">
                  <c:v>44385</c:v>
                </c:pt>
                <c:pt idx="429">
                  <c:v>44384</c:v>
                </c:pt>
                <c:pt idx="430">
                  <c:v>44410</c:v>
                </c:pt>
                <c:pt idx="431">
                  <c:v>44431</c:v>
                </c:pt>
                <c:pt idx="432">
                  <c:v>44709</c:v>
                </c:pt>
                <c:pt idx="433">
                  <c:v>44729</c:v>
                </c:pt>
                <c:pt idx="434">
                  <c:v>44735</c:v>
                </c:pt>
                <c:pt idx="435">
                  <c:v>44754</c:v>
                </c:pt>
                <c:pt idx="436">
                  <c:v>44792</c:v>
                </c:pt>
                <c:pt idx="437">
                  <c:v>44555</c:v>
                </c:pt>
                <c:pt idx="438">
                  <c:v>44788</c:v>
                </c:pt>
                <c:pt idx="439">
                  <c:v>44784</c:v>
                </c:pt>
                <c:pt idx="440">
                  <c:v>44799</c:v>
                </c:pt>
                <c:pt idx="441">
                  <c:v>44781</c:v>
                </c:pt>
                <c:pt idx="442">
                  <c:v>44807</c:v>
                </c:pt>
                <c:pt idx="443">
                  <c:v>44898</c:v>
                </c:pt>
                <c:pt idx="444">
                  <c:v>45153</c:v>
                </c:pt>
                <c:pt idx="445">
                  <c:v>45214</c:v>
                </c:pt>
                <c:pt idx="446">
                  <c:v>47796</c:v>
                </c:pt>
                <c:pt idx="447">
                  <c:v>47878</c:v>
                </c:pt>
                <c:pt idx="448">
                  <c:v>47938</c:v>
                </c:pt>
                <c:pt idx="449">
                  <c:v>49622</c:v>
                </c:pt>
                <c:pt idx="450">
                  <c:v>51164</c:v>
                </c:pt>
                <c:pt idx="451">
                  <c:v>52008</c:v>
                </c:pt>
                <c:pt idx="452">
                  <c:v>52383</c:v>
                </c:pt>
                <c:pt idx="453">
                  <c:v>52474</c:v>
                </c:pt>
                <c:pt idx="454">
                  <c:v>52583</c:v>
                </c:pt>
                <c:pt idx="455">
                  <c:v>52636</c:v>
                </c:pt>
                <c:pt idx="456">
                  <c:v>54558</c:v>
                </c:pt>
                <c:pt idx="457">
                  <c:v>54870</c:v>
                </c:pt>
                <c:pt idx="458">
                  <c:v>55522</c:v>
                </c:pt>
                <c:pt idx="459">
                  <c:v>48484</c:v>
                </c:pt>
                <c:pt idx="460">
                  <c:v>48912</c:v>
                </c:pt>
                <c:pt idx="461">
                  <c:v>49965</c:v>
                </c:pt>
                <c:pt idx="462">
                  <c:v>50141</c:v>
                </c:pt>
                <c:pt idx="463">
                  <c:v>50183</c:v>
                </c:pt>
                <c:pt idx="464">
                  <c:v>51109</c:v>
                </c:pt>
                <c:pt idx="465">
                  <c:v>51527</c:v>
                </c:pt>
                <c:pt idx="466">
                  <c:v>52022</c:v>
                </c:pt>
                <c:pt idx="467">
                  <c:v>52478</c:v>
                </c:pt>
                <c:pt idx="468">
                  <c:v>52791</c:v>
                </c:pt>
                <c:pt idx="469">
                  <c:v>53015</c:v>
                </c:pt>
                <c:pt idx="470">
                  <c:v>53603</c:v>
                </c:pt>
                <c:pt idx="471">
                  <c:v>54037</c:v>
                </c:pt>
                <c:pt idx="472">
                  <c:v>58215</c:v>
                </c:pt>
                <c:pt idx="473">
                  <c:v>58733</c:v>
                </c:pt>
                <c:pt idx="474">
                  <c:v>59020</c:v>
                </c:pt>
                <c:pt idx="475">
                  <c:v>59143</c:v>
                </c:pt>
                <c:pt idx="476">
                  <c:v>59298</c:v>
                </c:pt>
                <c:pt idx="477">
                  <c:v>59620</c:v>
                </c:pt>
                <c:pt idx="478">
                  <c:v>59739</c:v>
                </c:pt>
                <c:pt idx="479">
                  <c:v>59467</c:v>
                </c:pt>
                <c:pt idx="480">
                  <c:v>60283</c:v>
                </c:pt>
                <c:pt idx="481">
                  <c:v>60242</c:v>
                </c:pt>
                <c:pt idx="482">
                  <c:v>60287</c:v>
                </c:pt>
                <c:pt idx="483">
                  <c:v>60330</c:v>
                </c:pt>
                <c:pt idx="484">
                  <c:v>60424</c:v>
                </c:pt>
                <c:pt idx="485">
                  <c:v>60494</c:v>
                </c:pt>
                <c:pt idx="486">
                  <c:v>60554</c:v>
                </c:pt>
                <c:pt idx="487">
                  <c:v>60756</c:v>
                </c:pt>
                <c:pt idx="488">
                  <c:v>62816</c:v>
                </c:pt>
                <c:pt idx="489">
                  <c:v>61974</c:v>
                </c:pt>
                <c:pt idx="490">
                  <c:v>61876</c:v>
                </c:pt>
                <c:pt idx="491">
                  <c:v>61776</c:v>
                </c:pt>
                <c:pt idx="492">
                  <c:v>61935</c:v>
                </c:pt>
                <c:pt idx="493">
                  <c:v>61623</c:v>
                </c:pt>
                <c:pt idx="494">
                  <c:v>61497</c:v>
                </c:pt>
                <c:pt idx="495">
                  <c:v>61484</c:v>
                </c:pt>
                <c:pt idx="496">
                  <c:v>61463</c:v>
                </c:pt>
                <c:pt idx="497">
                  <c:v>61466</c:v>
                </c:pt>
                <c:pt idx="498">
                  <c:v>61387</c:v>
                </c:pt>
                <c:pt idx="499">
                  <c:v>62513</c:v>
                </c:pt>
                <c:pt idx="500">
                  <c:v>63198</c:v>
                </c:pt>
                <c:pt idx="501">
                  <c:v>63210</c:v>
                </c:pt>
                <c:pt idx="502">
                  <c:v>63216</c:v>
                </c:pt>
                <c:pt idx="503">
                  <c:v>63215</c:v>
                </c:pt>
                <c:pt idx="504">
                  <c:v>63215</c:v>
                </c:pt>
                <c:pt idx="505">
                  <c:v>63224</c:v>
                </c:pt>
                <c:pt idx="506">
                  <c:v>63316</c:v>
                </c:pt>
                <c:pt idx="507">
                  <c:v>63318</c:v>
                </c:pt>
                <c:pt idx="508">
                  <c:v>63392</c:v>
                </c:pt>
                <c:pt idx="509">
                  <c:v>63424</c:v>
                </c:pt>
                <c:pt idx="510">
                  <c:v>63428</c:v>
                </c:pt>
                <c:pt idx="511">
                  <c:v>63434</c:v>
                </c:pt>
                <c:pt idx="512">
                  <c:v>63434</c:v>
                </c:pt>
                <c:pt idx="513">
                  <c:v>63370</c:v>
                </c:pt>
                <c:pt idx="514">
                  <c:v>63488</c:v>
                </c:pt>
                <c:pt idx="515">
                  <c:v>63487</c:v>
                </c:pt>
                <c:pt idx="516">
                  <c:v>62676</c:v>
                </c:pt>
                <c:pt idx="517">
                  <c:v>63182</c:v>
                </c:pt>
                <c:pt idx="518">
                  <c:v>63488</c:v>
                </c:pt>
                <c:pt idx="519">
                  <c:v>63493</c:v>
                </c:pt>
                <c:pt idx="520">
                  <c:v>63506</c:v>
                </c:pt>
                <c:pt idx="521">
                  <c:v>63539</c:v>
                </c:pt>
                <c:pt idx="522">
                  <c:v>63530</c:v>
                </c:pt>
                <c:pt idx="523">
                  <c:v>63538</c:v>
                </c:pt>
                <c:pt idx="524">
                  <c:v>63775</c:v>
                </c:pt>
                <c:pt idx="525">
                  <c:v>63782</c:v>
                </c:pt>
                <c:pt idx="526">
                  <c:v>63780</c:v>
                </c:pt>
                <c:pt idx="527">
                  <c:v>63778</c:v>
                </c:pt>
                <c:pt idx="528">
                  <c:v>63805</c:v>
                </c:pt>
                <c:pt idx="529">
                  <c:v>63867</c:v>
                </c:pt>
                <c:pt idx="530">
                  <c:v>63977</c:v>
                </c:pt>
                <c:pt idx="531">
                  <c:v>63962</c:v>
                </c:pt>
                <c:pt idx="532">
                  <c:v>63743</c:v>
                </c:pt>
                <c:pt idx="533">
                  <c:v>64036</c:v>
                </c:pt>
                <c:pt idx="534">
                  <c:v>64040</c:v>
                </c:pt>
                <c:pt idx="535">
                  <c:v>64035</c:v>
                </c:pt>
                <c:pt idx="536">
                  <c:v>64061</c:v>
                </c:pt>
                <c:pt idx="537">
                  <c:v>63776</c:v>
                </c:pt>
                <c:pt idx="538">
                  <c:v>63772</c:v>
                </c:pt>
                <c:pt idx="539">
                  <c:v>63773</c:v>
                </c:pt>
                <c:pt idx="540">
                  <c:v>63777</c:v>
                </c:pt>
                <c:pt idx="541">
                  <c:v>63754</c:v>
                </c:pt>
                <c:pt idx="542">
                  <c:v>63960</c:v>
                </c:pt>
                <c:pt idx="543">
                  <c:v>64066</c:v>
                </c:pt>
                <c:pt idx="544">
                  <c:v>64065</c:v>
                </c:pt>
                <c:pt idx="545">
                  <c:v>64067</c:v>
                </c:pt>
                <c:pt idx="546">
                  <c:v>64076</c:v>
                </c:pt>
                <c:pt idx="547">
                  <c:v>64075</c:v>
                </c:pt>
                <c:pt idx="548">
                  <c:v>64075</c:v>
                </c:pt>
                <c:pt idx="549">
                  <c:v>64078</c:v>
                </c:pt>
                <c:pt idx="550">
                  <c:v>64075</c:v>
                </c:pt>
                <c:pt idx="551">
                  <c:v>64082</c:v>
                </c:pt>
                <c:pt idx="552">
                  <c:v>64069</c:v>
                </c:pt>
                <c:pt idx="553">
                  <c:v>64062</c:v>
                </c:pt>
                <c:pt idx="554">
                  <c:v>64090</c:v>
                </c:pt>
                <c:pt idx="555">
                  <c:v>64179</c:v>
                </c:pt>
                <c:pt idx="556">
                  <c:v>64221</c:v>
                </c:pt>
                <c:pt idx="557">
                  <c:v>64228</c:v>
                </c:pt>
                <c:pt idx="558">
                  <c:v>64235</c:v>
                </c:pt>
                <c:pt idx="559">
                  <c:v>64238</c:v>
                </c:pt>
                <c:pt idx="560">
                  <c:v>64265</c:v>
                </c:pt>
                <c:pt idx="561">
                  <c:v>64253</c:v>
                </c:pt>
                <c:pt idx="562">
                  <c:v>64195</c:v>
                </c:pt>
                <c:pt idx="563">
                  <c:v>64157</c:v>
                </c:pt>
                <c:pt idx="564">
                  <c:v>64110</c:v>
                </c:pt>
                <c:pt idx="565">
                  <c:v>64339</c:v>
                </c:pt>
                <c:pt idx="566">
                  <c:v>64364</c:v>
                </c:pt>
                <c:pt idx="567">
                  <c:v>64420</c:v>
                </c:pt>
                <c:pt idx="568">
                  <c:v>64411</c:v>
                </c:pt>
                <c:pt idx="569">
                  <c:v>64705</c:v>
                </c:pt>
                <c:pt idx="570">
                  <c:v>64753</c:v>
                </c:pt>
                <c:pt idx="571">
                  <c:v>65568</c:v>
                </c:pt>
                <c:pt idx="572">
                  <c:v>65769</c:v>
                </c:pt>
                <c:pt idx="573">
                  <c:v>65766</c:v>
                </c:pt>
                <c:pt idx="574">
                  <c:v>65797</c:v>
                </c:pt>
                <c:pt idx="575">
                  <c:v>65852</c:v>
                </c:pt>
                <c:pt idx="576">
                  <c:v>66293</c:v>
                </c:pt>
                <c:pt idx="577">
                  <c:v>66348</c:v>
                </c:pt>
                <c:pt idx="578">
                  <c:v>66356</c:v>
                </c:pt>
                <c:pt idx="579">
                  <c:v>66319</c:v>
                </c:pt>
                <c:pt idx="580">
                  <c:v>66454</c:v>
                </c:pt>
                <c:pt idx="581">
                  <c:v>66475</c:v>
                </c:pt>
                <c:pt idx="582">
                  <c:v>66683</c:v>
                </c:pt>
                <c:pt idx="583">
                  <c:v>66705</c:v>
                </c:pt>
                <c:pt idx="584">
                  <c:v>66818</c:v>
                </c:pt>
                <c:pt idx="585">
                  <c:v>66944</c:v>
                </c:pt>
                <c:pt idx="586">
                  <c:v>67052</c:v>
                </c:pt>
                <c:pt idx="587">
                  <c:v>67539</c:v>
                </c:pt>
                <c:pt idx="588">
                  <c:v>69063</c:v>
                </c:pt>
                <c:pt idx="589">
                  <c:v>69222</c:v>
                </c:pt>
                <c:pt idx="590">
                  <c:v>68629</c:v>
                </c:pt>
                <c:pt idx="591">
                  <c:v>70345</c:v>
                </c:pt>
                <c:pt idx="592">
                  <c:v>68411</c:v>
                </c:pt>
                <c:pt idx="593">
                  <c:v>67125</c:v>
                </c:pt>
                <c:pt idx="594">
                  <c:v>71998</c:v>
                </c:pt>
                <c:pt idx="595">
                  <c:v>68834</c:v>
                </c:pt>
                <c:pt idx="596">
                  <c:v>73314</c:v>
                </c:pt>
                <c:pt idx="597">
                  <c:v>70893</c:v>
                </c:pt>
                <c:pt idx="598">
                  <c:v>68644</c:v>
                </c:pt>
                <c:pt idx="599">
                  <c:v>52617</c:v>
                </c:pt>
                <c:pt idx="600">
                  <c:v>76283</c:v>
                </c:pt>
                <c:pt idx="601">
                  <c:v>76260</c:v>
                </c:pt>
                <c:pt idx="602">
                  <c:v>76235</c:v>
                </c:pt>
                <c:pt idx="603">
                  <c:v>76005</c:v>
                </c:pt>
                <c:pt idx="604">
                  <c:v>76971</c:v>
                </c:pt>
                <c:pt idx="605">
                  <c:v>77100</c:v>
                </c:pt>
                <c:pt idx="606">
                  <c:v>68337</c:v>
                </c:pt>
                <c:pt idx="607">
                  <c:v>85524</c:v>
                </c:pt>
                <c:pt idx="608">
                  <c:v>93202</c:v>
                </c:pt>
                <c:pt idx="609">
                  <c:v>93257</c:v>
                </c:pt>
                <c:pt idx="610">
                  <c:v>93211</c:v>
                </c:pt>
                <c:pt idx="611">
                  <c:v>93335</c:v>
                </c:pt>
                <c:pt idx="612">
                  <c:v>87177</c:v>
                </c:pt>
                <c:pt idx="613">
                  <c:v>86212</c:v>
                </c:pt>
                <c:pt idx="614">
                  <c:v>88130</c:v>
                </c:pt>
                <c:pt idx="615">
                  <c:v>88265</c:v>
                </c:pt>
                <c:pt idx="616">
                  <c:v>88316</c:v>
                </c:pt>
                <c:pt idx="617">
                  <c:v>88538</c:v>
                </c:pt>
                <c:pt idx="618">
                  <c:v>88650</c:v>
                </c:pt>
                <c:pt idx="619">
                  <c:v>90906</c:v>
                </c:pt>
                <c:pt idx="620">
                  <c:v>91013</c:v>
                </c:pt>
                <c:pt idx="621">
                  <c:v>91409</c:v>
                </c:pt>
                <c:pt idx="622">
                  <c:v>91481</c:v>
                </c:pt>
                <c:pt idx="623">
                  <c:v>91275</c:v>
                </c:pt>
                <c:pt idx="624">
                  <c:v>73832</c:v>
                </c:pt>
                <c:pt idx="625">
                  <c:v>88397</c:v>
                </c:pt>
                <c:pt idx="626">
                  <c:v>94092</c:v>
                </c:pt>
                <c:pt idx="627">
                  <c:v>93489</c:v>
                </c:pt>
                <c:pt idx="628">
                  <c:v>92617</c:v>
                </c:pt>
                <c:pt idx="629">
                  <c:v>92208</c:v>
                </c:pt>
                <c:pt idx="630">
                  <c:v>92374</c:v>
                </c:pt>
                <c:pt idx="631">
                  <c:v>92319</c:v>
                </c:pt>
                <c:pt idx="632">
                  <c:v>114557</c:v>
                </c:pt>
                <c:pt idx="633">
                  <c:v>115670</c:v>
                </c:pt>
                <c:pt idx="634">
                  <c:v>116507</c:v>
                </c:pt>
                <c:pt idx="635">
                  <c:v>117154</c:v>
                </c:pt>
                <c:pt idx="636">
                  <c:v>117070</c:v>
                </c:pt>
                <c:pt idx="637">
                  <c:v>117577</c:v>
                </c:pt>
                <c:pt idx="638">
                  <c:v>117649</c:v>
                </c:pt>
                <c:pt idx="639">
                  <c:v>118704</c:v>
                </c:pt>
                <c:pt idx="640">
                  <c:v>122022</c:v>
                </c:pt>
                <c:pt idx="641">
                  <c:v>121439</c:v>
                </c:pt>
                <c:pt idx="642">
                  <c:v>118301</c:v>
                </c:pt>
                <c:pt idx="643">
                  <c:v>120413</c:v>
                </c:pt>
                <c:pt idx="644">
                  <c:v>120457</c:v>
                </c:pt>
                <c:pt idx="645">
                  <c:v>120572</c:v>
                </c:pt>
                <c:pt idx="646">
                  <c:v>120694</c:v>
                </c:pt>
                <c:pt idx="647">
                  <c:v>120836</c:v>
                </c:pt>
                <c:pt idx="648">
                  <c:v>120654</c:v>
                </c:pt>
                <c:pt idx="649">
                  <c:v>120747</c:v>
                </c:pt>
                <c:pt idx="650">
                  <c:v>120860</c:v>
                </c:pt>
                <c:pt idx="651">
                  <c:v>120930</c:v>
                </c:pt>
                <c:pt idx="652">
                  <c:v>121131</c:v>
                </c:pt>
                <c:pt idx="653">
                  <c:v>121309</c:v>
                </c:pt>
                <c:pt idx="654">
                  <c:v>130199</c:v>
                </c:pt>
                <c:pt idx="655">
                  <c:v>130287</c:v>
                </c:pt>
                <c:pt idx="656">
                  <c:v>130530</c:v>
                </c:pt>
                <c:pt idx="657">
                  <c:v>130694</c:v>
                </c:pt>
                <c:pt idx="658">
                  <c:v>130753</c:v>
                </c:pt>
                <c:pt idx="659">
                  <c:v>130955</c:v>
                </c:pt>
                <c:pt idx="660">
                  <c:v>131079</c:v>
                </c:pt>
                <c:pt idx="661">
                  <c:v>131259</c:v>
                </c:pt>
                <c:pt idx="662">
                  <c:v>131244</c:v>
                </c:pt>
                <c:pt idx="663">
                  <c:v>132660</c:v>
                </c:pt>
                <c:pt idx="664">
                  <c:v>132776</c:v>
                </c:pt>
                <c:pt idx="665">
                  <c:v>134212</c:v>
                </c:pt>
                <c:pt idx="666">
                  <c:v>134274</c:v>
                </c:pt>
                <c:pt idx="667">
                  <c:v>135640</c:v>
                </c:pt>
                <c:pt idx="668">
                  <c:v>135735</c:v>
                </c:pt>
                <c:pt idx="669">
                  <c:v>138727</c:v>
                </c:pt>
                <c:pt idx="670">
                  <c:v>142751</c:v>
                </c:pt>
                <c:pt idx="671">
                  <c:v>140204</c:v>
                </c:pt>
                <c:pt idx="672">
                  <c:v>140210</c:v>
                </c:pt>
                <c:pt idx="673">
                  <c:v>140293</c:v>
                </c:pt>
                <c:pt idx="674">
                  <c:v>141437</c:v>
                </c:pt>
                <c:pt idx="675">
                  <c:v>142479</c:v>
                </c:pt>
                <c:pt idx="676">
                  <c:v>142599</c:v>
                </c:pt>
                <c:pt idx="677">
                  <c:v>144159</c:v>
                </c:pt>
                <c:pt idx="678">
                  <c:v>145978</c:v>
                </c:pt>
                <c:pt idx="679">
                  <c:v>141638</c:v>
                </c:pt>
                <c:pt idx="680">
                  <c:v>142718</c:v>
                </c:pt>
                <c:pt idx="681">
                  <c:v>138028</c:v>
                </c:pt>
                <c:pt idx="682">
                  <c:v>148814</c:v>
                </c:pt>
                <c:pt idx="683">
                  <c:v>151796</c:v>
                </c:pt>
                <c:pt idx="684">
                  <c:v>151715</c:v>
                </c:pt>
                <c:pt idx="685">
                  <c:v>151333</c:v>
                </c:pt>
                <c:pt idx="686">
                  <c:v>149302</c:v>
                </c:pt>
                <c:pt idx="687">
                  <c:v>152416</c:v>
                </c:pt>
                <c:pt idx="688">
                  <c:v>152704</c:v>
                </c:pt>
                <c:pt idx="689">
                  <c:v>152695</c:v>
                </c:pt>
                <c:pt idx="690">
                  <c:v>151084</c:v>
                </c:pt>
                <c:pt idx="691">
                  <c:v>147666</c:v>
                </c:pt>
                <c:pt idx="692">
                  <c:v>149828</c:v>
                </c:pt>
                <c:pt idx="693">
                  <c:v>148356</c:v>
                </c:pt>
                <c:pt idx="694">
                  <c:v>149699</c:v>
                </c:pt>
                <c:pt idx="695">
                  <c:v>148772</c:v>
                </c:pt>
                <c:pt idx="696">
                  <c:v>153105</c:v>
                </c:pt>
                <c:pt idx="697">
                  <c:v>152453</c:v>
                </c:pt>
                <c:pt idx="698">
                  <c:v>151681</c:v>
                </c:pt>
                <c:pt idx="699">
                  <c:v>153350</c:v>
                </c:pt>
                <c:pt idx="700">
                  <c:v>152113</c:v>
                </c:pt>
                <c:pt idx="701">
                  <c:v>150189</c:v>
                </c:pt>
                <c:pt idx="702">
                  <c:v>147729</c:v>
                </c:pt>
                <c:pt idx="703">
                  <c:v>147751</c:v>
                </c:pt>
                <c:pt idx="704">
                  <c:v>148355</c:v>
                </c:pt>
                <c:pt idx="705">
                  <c:v>148019</c:v>
                </c:pt>
                <c:pt idx="706">
                  <c:v>148472</c:v>
                </c:pt>
                <c:pt idx="707">
                  <c:v>148706</c:v>
                </c:pt>
                <c:pt idx="708">
                  <c:v>148651</c:v>
                </c:pt>
                <c:pt idx="709">
                  <c:v>149129</c:v>
                </c:pt>
                <c:pt idx="710">
                  <c:v>150109</c:v>
                </c:pt>
                <c:pt idx="711">
                  <c:v>151979</c:v>
                </c:pt>
                <c:pt idx="712">
                  <c:v>152417</c:v>
                </c:pt>
                <c:pt idx="713">
                  <c:v>152460</c:v>
                </c:pt>
                <c:pt idx="714">
                  <c:v>152493</c:v>
                </c:pt>
                <c:pt idx="715">
                  <c:v>152572</c:v>
                </c:pt>
                <c:pt idx="716">
                  <c:v>152719</c:v>
                </c:pt>
                <c:pt idx="717">
                  <c:v>152498</c:v>
                </c:pt>
                <c:pt idx="718">
                  <c:v>152862</c:v>
                </c:pt>
                <c:pt idx="719">
                  <c:v>152770</c:v>
                </c:pt>
                <c:pt idx="720">
                  <c:v>152815</c:v>
                </c:pt>
                <c:pt idx="721">
                  <c:v>152890</c:v>
                </c:pt>
                <c:pt idx="722">
                  <c:v>153271</c:v>
                </c:pt>
                <c:pt idx="723">
                  <c:v>153363</c:v>
                </c:pt>
                <c:pt idx="724">
                  <c:v>153340</c:v>
                </c:pt>
                <c:pt idx="725">
                  <c:v>149976</c:v>
                </c:pt>
                <c:pt idx="726">
                  <c:v>153636</c:v>
                </c:pt>
                <c:pt idx="727">
                  <c:v>155052</c:v>
                </c:pt>
                <c:pt idx="728">
                  <c:v>155078</c:v>
                </c:pt>
                <c:pt idx="729">
                  <c:v>155125</c:v>
                </c:pt>
                <c:pt idx="730">
                  <c:v>155140</c:v>
                </c:pt>
                <c:pt idx="731">
                  <c:v>155159</c:v>
                </c:pt>
                <c:pt idx="732">
                  <c:v>155194</c:v>
                </c:pt>
                <c:pt idx="733">
                  <c:v>155195</c:v>
                </c:pt>
                <c:pt idx="734">
                  <c:v>155302</c:v>
                </c:pt>
                <c:pt idx="735">
                  <c:v>157116</c:v>
                </c:pt>
                <c:pt idx="736">
                  <c:v>157336</c:v>
                </c:pt>
                <c:pt idx="737">
                  <c:v>157811</c:v>
                </c:pt>
                <c:pt idx="738">
                  <c:v>158676</c:v>
                </c:pt>
                <c:pt idx="739">
                  <c:v>158886</c:v>
                </c:pt>
                <c:pt idx="740">
                  <c:v>159686</c:v>
                </c:pt>
                <c:pt idx="741">
                  <c:v>160071</c:v>
                </c:pt>
                <c:pt idx="742">
                  <c:v>160231</c:v>
                </c:pt>
                <c:pt idx="743">
                  <c:v>160890</c:v>
                </c:pt>
                <c:pt idx="744">
                  <c:v>161239</c:v>
                </c:pt>
                <c:pt idx="745">
                  <c:v>161670</c:v>
                </c:pt>
                <c:pt idx="746">
                  <c:v>162457</c:v>
                </c:pt>
                <c:pt idx="747">
                  <c:v>166093</c:v>
                </c:pt>
                <c:pt idx="748">
                  <c:v>167902</c:v>
                </c:pt>
                <c:pt idx="749">
                  <c:v>168290</c:v>
                </c:pt>
                <c:pt idx="750">
                  <c:v>168757</c:v>
                </c:pt>
                <c:pt idx="751">
                  <c:v>170351</c:v>
                </c:pt>
                <c:pt idx="752">
                  <c:v>171740</c:v>
                </c:pt>
                <c:pt idx="753">
                  <c:v>173470</c:v>
                </c:pt>
                <c:pt idx="754">
                  <c:v>174914</c:v>
                </c:pt>
                <c:pt idx="755">
                  <c:v>175347</c:v>
                </c:pt>
                <c:pt idx="756">
                  <c:v>175658</c:v>
                </c:pt>
                <c:pt idx="757">
                  <c:v>176153</c:v>
                </c:pt>
                <c:pt idx="758">
                  <c:v>176943</c:v>
                </c:pt>
                <c:pt idx="759">
                  <c:v>177848</c:v>
                </c:pt>
                <c:pt idx="760">
                  <c:v>183628</c:v>
                </c:pt>
                <c:pt idx="761">
                  <c:v>188357</c:v>
                </c:pt>
                <c:pt idx="762">
                  <c:v>188776</c:v>
                </c:pt>
                <c:pt idx="763">
                  <c:v>189183</c:v>
                </c:pt>
                <c:pt idx="764">
                  <c:v>194224</c:v>
                </c:pt>
                <c:pt idx="765">
                  <c:v>192754</c:v>
                </c:pt>
                <c:pt idx="766">
                  <c:v>194179</c:v>
                </c:pt>
                <c:pt idx="767">
                  <c:v>197033</c:v>
                </c:pt>
                <c:pt idx="768">
                  <c:v>222076</c:v>
                </c:pt>
                <c:pt idx="769">
                  <c:v>225013</c:v>
                </c:pt>
                <c:pt idx="770">
                  <c:v>227722</c:v>
                </c:pt>
                <c:pt idx="771">
                  <c:v>230295</c:v>
                </c:pt>
                <c:pt idx="772">
                  <c:v>220596</c:v>
                </c:pt>
                <c:pt idx="773">
                  <c:v>219769</c:v>
                </c:pt>
                <c:pt idx="774">
                  <c:v>221541</c:v>
                </c:pt>
                <c:pt idx="775">
                  <c:v>222666</c:v>
                </c:pt>
                <c:pt idx="776">
                  <c:v>223130</c:v>
                </c:pt>
                <c:pt idx="777">
                  <c:v>223846</c:v>
                </c:pt>
                <c:pt idx="778">
                  <c:v>223973</c:v>
                </c:pt>
                <c:pt idx="779">
                  <c:v>223964</c:v>
                </c:pt>
                <c:pt idx="780">
                  <c:v>225670</c:v>
                </c:pt>
                <c:pt idx="781">
                  <c:v>227985</c:v>
                </c:pt>
                <c:pt idx="782">
                  <c:v>228772</c:v>
                </c:pt>
                <c:pt idx="783">
                  <c:v>229833</c:v>
                </c:pt>
                <c:pt idx="784">
                  <c:v>230147</c:v>
                </c:pt>
                <c:pt idx="785">
                  <c:v>230908</c:v>
                </c:pt>
                <c:pt idx="786">
                  <c:v>229916</c:v>
                </c:pt>
                <c:pt idx="787">
                  <c:v>237148</c:v>
                </c:pt>
                <c:pt idx="788">
                  <c:v>248378</c:v>
                </c:pt>
                <c:pt idx="789">
                  <c:v>249106</c:v>
                </c:pt>
                <c:pt idx="790">
                  <c:v>248503</c:v>
                </c:pt>
                <c:pt idx="791">
                  <c:v>242333</c:v>
                </c:pt>
                <c:pt idx="792">
                  <c:v>242714</c:v>
                </c:pt>
                <c:pt idx="793">
                  <c:v>243086</c:v>
                </c:pt>
                <c:pt idx="794">
                  <c:v>245317</c:v>
                </c:pt>
                <c:pt idx="795">
                  <c:v>246080</c:v>
                </c:pt>
                <c:pt idx="796">
                  <c:v>245701</c:v>
                </c:pt>
                <c:pt idx="797">
                  <c:v>245767</c:v>
                </c:pt>
                <c:pt idx="798">
                  <c:v>246002</c:v>
                </c:pt>
                <c:pt idx="799">
                  <c:v>246700</c:v>
                </c:pt>
                <c:pt idx="800">
                  <c:v>248868</c:v>
                </c:pt>
                <c:pt idx="801">
                  <c:v>250587</c:v>
                </c:pt>
                <c:pt idx="802">
                  <c:v>252956</c:v>
                </c:pt>
                <c:pt idx="803">
                  <c:v>258892</c:v>
                </c:pt>
                <c:pt idx="804">
                  <c:v>258967</c:v>
                </c:pt>
                <c:pt idx="805">
                  <c:v>259070</c:v>
                </c:pt>
                <c:pt idx="806">
                  <c:v>259841</c:v>
                </c:pt>
                <c:pt idx="807">
                  <c:v>260591</c:v>
                </c:pt>
                <c:pt idx="808">
                  <c:v>266385</c:v>
                </c:pt>
                <c:pt idx="809">
                  <c:v>269198</c:v>
                </c:pt>
                <c:pt idx="810">
                  <c:v>272381</c:v>
                </c:pt>
                <c:pt idx="811">
                  <c:v>273060</c:v>
                </c:pt>
                <c:pt idx="812">
                  <c:v>273592</c:v>
                </c:pt>
                <c:pt idx="813">
                  <c:v>274463</c:v>
                </c:pt>
                <c:pt idx="814">
                  <c:v>283647</c:v>
                </c:pt>
                <c:pt idx="815">
                  <c:v>281261</c:v>
                </c:pt>
                <c:pt idx="816">
                  <c:v>284360</c:v>
                </c:pt>
                <c:pt idx="817">
                  <c:v>285309</c:v>
                </c:pt>
                <c:pt idx="818">
                  <c:v>285714</c:v>
                </c:pt>
                <c:pt idx="819">
                  <c:v>286867</c:v>
                </c:pt>
                <c:pt idx="820">
                  <c:v>287333</c:v>
                </c:pt>
                <c:pt idx="821">
                  <c:v>288413</c:v>
                </c:pt>
                <c:pt idx="822">
                  <c:v>289639</c:v>
                </c:pt>
                <c:pt idx="823">
                  <c:v>290800</c:v>
                </c:pt>
                <c:pt idx="824">
                  <c:v>291843</c:v>
                </c:pt>
                <c:pt idx="825">
                  <c:v>292506</c:v>
                </c:pt>
                <c:pt idx="826">
                  <c:v>297896</c:v>
                </c:pt>
                <c:pt idx="827">
                  <c:v>303912</c:v>
                </c:pt>
                <c:pt idx="828">
                  <c:v>305634</c:v>
                </c:pt>
                <c:pt idx="829">
                  <c:v>306944</c:v>
                </c:pt>
                <c:pt idx="830">
                  <c:v>309723</c:v>
                </c:pt>
                <c:pt idx="831">
                  <c:v>315398</c:v>
                </c:pt>
                <c:pt idx="832">
                  <c:v>319012</c:v>
                </c:pt>
                <c:pt idx="833">
                  <c:v>324890</c:v>
                </c:pt>
                <c:pt idx="834">
                  <c:v>352185</c:v>
                </c:pt>
                <c:pt idx="835">
                  <c:v>359793</c:v>
                </c:pt>
                <c:pt idx="836">
                  <c:v>386908</c:v>
                </c:pt>
                <c:pt idx="837">
                  <c:v>391942</c:v>
                </c:pt>
                <c:pt idx="838">
                  <c:v>395285</c:v>
                </c:pt>
                <c:pt idx="839">
                  <c:v>397938</c:v>
                </c:pt>
                <c:pt idx="840">
                  <c:v>401246</c:v>
                </c:pt>
              </c:numCache>
            </c:numRef>
          </c:val>
          <c:smooth val="0"/>
          <c:extLst>
            <c:ext xmlns:c16="http://schemas.microsoft.com/office/drawing/2014/chart" uri="{C3380CC4-5D6E-409C-BE32-E72D297353CC}">
              <c16:uniqueId val="{00000001-BD1C-4736-A3D4-D1906DB31545}"/>
            </c:ext>
          </c:extLst>
        </c:ser>
        <c:ser>
          <c:idx val="2"/>
          <c:order val="2"/>
          <c:tx>
            <c:strRef>
              <c:f>'tx+partitions'!$D$2</c:f>
              <c:strCache>
                <c:ptCount val="1"/>
                <c:pt idx="0">
                  <c:v>StoragePB</c:v>
                </c:pt>
              </c:strCache>
            </c:strRef>
          </c:tx>
          <c:spPr>
            <a:ln w="12700" cap="rnd">
              <a:solidFill>
                <a:schemeClr val="tx1"/>
              </a:solidFill>
              <a:round/>
            </a:ln>
            <a:effectLst/>
          </c:spPr>
          <c:marker>
            <c:symbol val="none"/>
          </c:marker>
          <c:cat>
            <c:numRef>
              <c:f>'tx+partitions'!$A$3:$A$843</c:f>
              <c:numCache>
                <c:formatCode>m/d/yyyy</c:formatCode>
                <c:ptCount val="841"/>
                <c:pt idx="0">
                  <c:v>44927</c:v>
                </c:pt>
                <c:pt idx="1">
                  <c:v>44928</c:v>
                </c:pt>
                <c:pt idx="2">
                  <c:v>44929</c:v>
                </c:pt>
                <c:pt idx="3">
                  <c:v>44930</c:v>
                </c:pt>
                <c:pt idx="4">
                  <c:v>44931</c:v>
                </c:pt>
                <c:pt idx="5">
                  <c:v>44932</c:v>
                </c:pt>
                <c:pt idx="6">
                  <c:v>44933</c:v>
                </c:pt>
                <c:pt idx="7">
                  <c:v>44934</c:v>
                </c:pt>
                <c:pt idx="8">
                  <c:v>44935</c:v>
                </c:pt>
                <c:pt idx="9">
                  <c:v>44936</c:v>
                </c:pt>
                <c:pt idx="10">
                  <c:v>44937</c:v>
                </c:pt>
                <c:pt idx="11">
                  <c:v>44938</c:v>
                </c:pt>
                <c:pt idx="12">
                  <c:v>44939</c:v>
                </c:pt>
                <c:pt idx="13">
                  <c:v>44940</c:v>
                </c:pt>
                <c:pt idx="14">
                  <c:v>44941</c:v>
                </c:pt>
                <c:pt idx="15">
                  <c:v>44942</c:v>
                </c:pt>
                <c:pt idx="16">
                  <c:v>44943</c:v>
                </c:pt>
                <c:pt idx="17">
                  <c:v>44944</c:v>
                </c:pt>
                <c:pt idx="18">
                  <c:v>44945</c:v>
                </c:pt>
                <c:pt idx="19">
                  <c:v>44946</c:v>
                </c:pt>
                <c:pt idx="20">
                  <c:v>44947</c:v>
                </c:pt>
                <c:pt idx="21">
                  <c:v>44948</c:v>
                </c:pt>
                <c:pt idx="22">
                  <c:v>44949</c:v>
                </c:pt>
                <c:pt idx="23">
                  <c:v>44950</c:v>
                </c:pt>
                <c:pt idx="24">
                  <c:v>44951</c:v>
                </c:pt>
                <c:pt idx="25">
                  <c:v>44952</c:v>
                </c:pt>
                <c:pt idx="26">
                  <c:v>44953</c:v>
                </c:pt>
                <c:pt idx="27">
                  <c:v>44954</c:v>
                </c:pt>
                <c:pt idx="28">
                  <c:v>44955</c:v>
                </c:pt>
                <c:pt idx="29">
                  <c:v>44956</c:v>
                </c:pt>
                <c:pt idx="30">
                  <c:v>44957</c:v>
                </c:pt>
                <c:pt idx="31">
                  <c:v>44958</c:v>
                </c:pt>
                <c:pt idx="32">
                  <c:v>44959</c:v>
                </c:pt>
                <c:pt idx="33">
                  <c:v>44960</c:v>
                </c:pt>
                <c:pt idx="34">
                  <c:v>44961</c:v>
                </c:pt>
                <c:pt idx="35">
                  <c:v>44962</c:v>
                </c:pt>
                <c:pt idx="36">
                  <c:v>44963</c:v>
                </c:pt>
                <c:pt idx="37">
                  <c:v>44964</c:v>
                </c:pt>
                <c:pt idx="38">
                  <c:v>44965</c:v>
                </c:pt>
                <c:pt idx="39">
                  <c:v>44966</c:v>
                </c:pt>
                <c:pt idx="40">
                  <c:v>44967</c:v>
                </c:pt>
                <c:pt idx="41">
                  <c:v>44968</c:v>
                </c:pt>
                <c:pt idx="42">
                  <c:v>44969</c:v>
                </c:pt>
                <c:pt idx="43">
                  <c:v>44970</c:v>
                </c:pt>
                <c:pt idx="44">
                  <c:v>44971</c:v>
                </c:pt>
                <c:pt idx="45">
                  <c:v>44972</c:v>
                </c:pt>
                <c:pt idx="46">
                  <c:v>44973</c:v>
                </c:pt>
                <c:pt idx="47">
                  <c:v>44974</c:v>
                </c:pt>
                <c:pt idx="48">
                  <c:v>44975</c:v>
                </c:pt>
                <c:pt idx="49">
                  <c:v>44976</c:v>
                </c:pt>
                <c:pt idx="50">
                  <c:v>44977</c:v>
                </c:pt>
                <c:pt idx="51">
                  <c:v>44978</c:v>
                </c:pt>
                <c:pt idx="52">
                  <c:v>44979</c:v>
                </c:pt>
                <c:pt idx="53">
                  <c:v>44980</c:v>
                </c:pt>
                <c:pt idx="54">
                  <c:v>44981</c:v>
                </c:pt>
                <c:pt idx="55">
                  <c:v>44982</c:v>
                </c:pt>
                <c:pt idx="56">
                  <c:v>44983</c:v>
                </c:pt>
                <c:pt idx="57">
                  <c:v>44984</c:v>
                </c:pt>
                <c:pt idx="58">
                  <c:v>44985</c:v>
                </c:pt>
                <c:pt idx="59">
                  <c:v>44986</c:v>
                </c:pt>
                <c:pt idx="60">
                  <c:v>44987</c:v>
                </c:pt>
                <c:pt idx="61">
                  <c:v>44988</c:v>
                </c:pt>
                <c:pt idx="62">
                  <c:v>44989</c:v>
                </c:pt>
                <c:pt idx="63">
                  <c:v>44990</c:v>
                </c:pt>
                <c:pt idx="64">
                  <c:v>44991</c:v>
                </c:pt>
                <c:pt idx="65">
                  <c:v>44992</c:v>
                </c:pt>
                <c:pt idx="66">
                  <c:v>44993</c:v>
                </c:pt>
                <c:pt idx="67">
                  <c:v>44994</c:v>
                </c:pt>
                <c:pt idx="68">
                  <c:v>44995</c:v>
                </c:pt>
                <c:pt idx="69">
                  <c:v>44996</c:v>
                </c:pt>
                <c:pt idx="70">
                  <c:v>44997</c:v>
                </c:pt>
                <c:pt idx="71">
                  <c:v>44998</c:v>
                </c:pt>
                <c:pt idx="72">
                  <c:v>44999</c:v>
                </c:pt>
                <c:pt idx="73">
                  <c:v>45000</c:v>
                </c:pt>
                <c:pt idx="74">
                  <c:v>45001</c:v>
                </c:pt>
                <c:pt idx="75">
                  <c:v>45002</c:v>
                </c:pt>
                <c:pt idx="76">
                  <c:v>45003</c:v>
                </c:pt>
                <c:pt idx="77">
                  <c:v>45004</c:v>
                </c:pt>
                <c:pt idx="78">
                  <c:v>45005</c:v>
                </c:pt>
                <c:pt idx="79">
                  <c:v>45006</c:v>
                </c:pt>
                <c:pt idx="80">
                  <c:v>45007</c:v>
                </c:pt>
                <c:pt idx="81">
                  <c:v>45008</c:v>
                </c:pt>
                <c:pt idx="82">
                  <c:v>45009</c:v>
                </c:pt>
                <c:pt idx="83">
                  <c:v>45010</c:v>
                </c:pt>
                <c:pt idx="84">
                  <c:v>45011</c:v>
                </c:pt>
                <c:pt idx="85">
                  <c:v>45012</c:v>
                </c:pt>
                <c:pt idx="86">
                  <c:v>45013</c:v>
                </c:pt>
                <c:pt idx="87">
                  <c:v>45014</c:v>
                </c:pt>
                <c:pt idx="88">
                  <c:v>45015</c:v>
                </c:pt>
                <c:pt idx="89">
                  <c:v>45016</c:v>
                </c:pt>
                <c:pt idx="90">
                  <c:v>45017</c:v>
                </c:pt>
                <c:pt idx="91">
                  <c:v>45018</c:v>
                </c:pt>
                <c:pt idx="92">
                  <c:v>45019</c:v>
                </c:pt>
                <c:pt idx="93">
                  <c:v>45020</c:v>
                </c:pt>
                <c:pt idx="94">
                  <c:v>45021</c:v>
                </c:pt>
                <c:pt idx="95">
                  <c:v>45022</c:v>
                </c:pt>
                <c:pt idx="96">
                  <c:v>45023</c:v>
                </c:pt>
                <c:pt idx="97">
                  <c:v>45024</c:v>
                </c:pt>
                <c:pt idx="98">
                  <c:v>45025</c:v>
                </c:pt>
                <c:pt idx="99">
                  <c:v>45026</c:v>
                </c:pt>
                <c:pt idx="100">
                  <c:v>45027</c:v>
                </c:pt>
                <c:pt idx="101">
                  <c:v>45028</c:v>
                </c:pt>
                <c:pt idx="102">
                  <c:v>45029</c:v>
                </c:pt>
                <c:pt idx="103">
                  <c:v>45030</c:v>
                </c:pt>
                <c:pt idx="104">
                  <c:v>45031</c:v>
                </c:pt>
                <c:pt idx="105">
                  <c:v>45032</c:v>
                </c:pt>
                <c:pt idx="106">
                  <c:v>45033</c:v>
                </c:pt>
                <c:pt idx="107">
                  <c:v>45034</c:v>
                </c:pt>
                <c:pt idx="108">
                  <c:v>45035</c:v>
                </c:pt>
                <c:pt idx="109">
                  <c:v>45036</c:v>
                </c:pt>
                <c:pt idx="110">
                  <c:v>45037</c:v>
                </c:pt>
                <c:pt idx="111">
                  <c:v>45038</c:v>
                </c:pt>
                <c:pt idx="112">
                  <c:v>45039</c:v>
                </c:pt>
                <c:pt idx="113">
                  <c:v>45040</c:v>
                </c:pt>
                <c:pt idx="114">
                  <c:v>45041</c:v>
                </c:pt>
                <c:pt idx="115">
                  <c:v>45042</c:v>
                </c:pt>
                <c:pt idx="116">
                  <c:v>45043</c:v>
                </c:pt>
                <c:pt idx="117">
                  <c:v>45044</c:v>
                </c:pt>
                <c:pt idx="118">
                  <c:v>45045</c:v>
                </c:pt>
                <c:pt idx="119">
                  <c:v>45046</c:v>
                </c:pt>
                <c:pt idx="120">
                  <c:v>45047</c:v>
                </c:pt>
                <c:pt idx="121">
                  <c:v>45048</c:v>
                </c:pt>
                <c:pt idx="122">
                  <c:v>45049</c:v>
                </c:pt>
                <c:pt idx="123">
                  <c:v>45050</c:v>
                </c:pt>
                <c:pt idx="124">
                  <c:v>45051</c:v>
                </c:pt>
                <c:pt idx="125">
                  <c:v>45052</c:v>
                </c:pt>
                <c:pt idx="126">
                  <c:v>45053</c:v>
                </c:pt>
                <c:pt idx="127">
                  <c:v>45054</c:v>
                </c:pt>
                <c:pt idx="128">
                  <c:v>45055</c:v>
                </c:pt>
                <c:pt idx="129">
                  <c:v>45056</c:v>
                </c:pt>
                <c:pt idx="130">
                  <c:v>45057</c:v>
                </c:pt>
                <c:pt idx="131">
                  <c:v>45058</c:v>
                </c:pt>
                <c:pt idx="132">
                  <c:v>45059</c:v>
                </c:pt>
                <c:pt idx="133">
                  <c:v>45060</c:v>
                </c:pt>
                <c:pt idx="134">
                  <c:v>45061</c:v>
                </c:pt>
                <c:pt idx="135">
                  <c:v>45062</c:v>
                </c:pt>
                <c:pt idx="136">
                  <c:v>45063</c:v>
                </c:pt>
                <c:pt idx="137">
                  <c:v>45064</c:v>
                </c:pt>
                <c:pt idx="138">
                  <c:v>45065</c:v>
                </c:pt>
                <c:pt idx="139">
                  <c:v>45066</c:v>
                </c:pt>
                <c:pt idx="140">
                  <c:v>45067</c:v>
                </c:pt>
                <c:pt idx="141">
                  <c:v>45068</c:v>
                </c:pt>
                <c:pt idx="142">
                  <c:v>45069</c:v>
                </c:pt>
                <c:pt idx="143">
                  <c:v>45070</c:v>
                </c:pt>
                <c:pt idx="144">
                  <c:v>45071</c:v>
                </c:pt>
                <c:pt idx="145">
                  <c:v>45072</c:v>
                </c:pt>
                <c:pt idx="146">
                  <c:v>45073</c:v>
                </c:pt>
                <c:pt idx="147">
                  <c:v>45074</c:v>
                </c:pt>
                <c:pt idx="148">
                  <c:v>45075</c:v>
                </c:pt>
                <c:pt idx="149">
                  <c:v>45076</c:v>
                </c:pt>
                <c:pt idx="150">
                  <c:v>45077</c:v>
                </c:pt>
                <c:pt idx="151">
                  <c:v>45078</c:v>
                </c:pt>
                <c:pt idx="152">
                  <c:v>45079</c:v>
                </c:pt>
                <c:pt idx="153">
                  <c:v>45080</c:v>
                </c:pt>
                <c:pt idx="154">
                  <c:v>45081</c:v>
                </c:pt>
                <c:pt idx="155">
                  <c:v>45082</c:v>
                </c:pt>
                <c:pt idx="156">
                  <c:v>45083</c:v>
                </c:pt>
                <c:pt idx="157">
                  <c:v>45084</c:v>
                </c:pt>
                <c:pt idx="158">
                  <c:v>45085</c:v>
                </c:pt>
                <c:pt idx="159">
                  <c:v>45086</c:v>
                </c:pt>
                <c:pt idx="160">
                  <c:v>45087</c:v>
                </c:pt>
                <c:pt idx="161">
                  <c:v>45088</c:v>
                </c:pt>
                <c:pt idx="162">
                  <c:v>45089</c:v>
                </c:pt>
                <c:pt idx="163">
                  <c:v>45090</c:v>
                </c:pt>
                <c:pt idx="164">
                  <c:v>45091</c:v>
                </c:pt>
                <c:pt idx="165">
                  <c:v>45092</c:v>
                </c:pt>
                <c:pt idx="166">
                  <c:v>45093</c:v>
                </c:pt>
                <c:pt idx="167">
                  <c:v>45094</c:v>
                </c:pt>
                <c:pt idx="168">
                  <c:v>45095</c:v>
                </c:pt>
                <c:pt idx="169">
                  <c:v>45096</c:v>
                </c:pt>
                <c:pt idx="170">
                  <c:v>45097</c:v>
                </c:pt>
                <c:pt idx="171">
                  <c:v>45098</c:v>
                </c:pt>
                <c:pt idx="172">
                  <c:v>45099</c:v>
                </c:pt>
                <c:pt idx="173">
                  <c:v>45100</c:v>
                </c:pt>
                <c:pt idx="174">
                  <c:v>45101</c:v>
                </c:pt>
                <c:pt idx="175">
                  <c:v>45102</c:v>
                </c:pt>
                <c:pt idx="176">
                  <c:v>45103</c:v>
                </c:pt>
                <c:pt idx="177">
                  <c:v>45104</c:v>
                </c:pt>
                <c:pt idx="178">
                  <c:v>45105</c:v>
                </c:pt>
                <c:pt idx="179">
                  <c:v>45106</c:v>
                </c:pt>
                <c:pt idx="180">
                  <c:v>45107</c:v>
                </c:pt>
                <c:pt idx="181">
                  <c:v>45108</c:v>
                </c:pt>
                <c:pt idx="182">
                  <c:v>45109</c:v>
                </c:pt>
                <c:pt idx="183">
                  <c:v>45110</c:v>
                </c:pt>
                <c:pt idx="184">
                  <c:v>45111</c:v>
                </c:pt>
                <c:pt idx="185">
                  <c:v>45112</c:v>
                </c:pt>
                <c:pt idx="186">
                  <c:v>45113</c:v>
                </c:pt>
                <c:pt idx="187">
                  <c:v>45114</c:v>
                </c:pt>
                <c:pt idx="188">
                  <c:v>45115</c:v>
                </c:pt>
                <c:pt idx="189">
                  <c:v>45116</c:v>
                </c:pt>
                <c:pt idx="190">
                  <c:v>45117</c:v>
                </c:pt>
                <c:pt idx="191">
                  <c:v>45118</c:v>
                </c:pt>
                <c:pt idx="192">
                  <c:v>45119</c:v>
                </c:pt>
                <c:pt idx="193">
                  <c:v>45120</c:v>
                </c:pt>
                <c:pt idx="194">
                  <c:v>45121</c:v>
                </c:pt>
                <c:pt idx="195">
                  <c:v>45122</c:v>
                </c:pt>
                <c:pt idx="196">
                  <c:v>45123</c:v>
                </c:pt>
                <c:pt idx="197">
                  <c:v>45124</c:v>
                </c:pt>
                <c:pt idx="198">
                  <c:v>45125</c:v>
                </c:pt>
                <c:pt idx="199">
                  <c:v>45126</c:v>
                </c:pt>
                <c:pt idx="200">
                  <c:v>45127</c:v>
                </c:pt>
                <c:pt idx="201">
                  <c:v>45128</c:v>
                </c:pt>
                <c:pt idx="202">
                  <c:v>45129</c:v>
                </c:pt>
                <c:pt idx="203">
                  <c:v>45130</c:v>
                </c:pt>
                <c:pt idx="204">
                  <c:v>45131</c:v>
                </c:pt>
                <c:pt idx="205">
                  <c:v>45132</c:v>
                </c:pt>
                <c:pt idx="206">
                  <c:v>45133</c:v>
                </c:pt>
                <c:pt idx="207">
                  <c:v>45134</c:v>
                </c:pt>
                <c:pt idx="208">
                  <c:v>45135</c:v>
                </c:pt>
                <c:pt idx="209">
                  <c:v>45136</c:v>
                </c:pt>
                <c:pt idx="210">
                  <c:v>45137</c:v>
                </c:pt>
                <c:pt idx="211">
                  <c:v>45138</c:v>
                </c:pt>
                <c:pt idx="212">
                  <c:v>45139</c:v>
                </c:pt>
                <c:pt idx="213">
                  <c:v>45140</c:v>
                </c:pt>
                <c:pt idx="214">
                  <c:v>45141</c:v>
                </c:pt>
                <c:pt idx="215">
                  <c:v>45142</c:v>
                </c:pt>
                <c:pt idx="216">
                  <c:v>45143</c:v>
                </c:pt>
                <c:pt idx="217">
                  <c:v>45144</c:v>
                </c:pt>
                <c:pt idx="218">
                  <c:v>45145</c:v>
                </c:pt>
                <c:pt idx="219">
                  <c:v>45146</c:v>
                </c:pt>
                <c:pt idx="220">
                  <c:v>45147</c:v>
                </c:pt>
                <c:pt idx="221">
                  <c:v>45148</c:v>
                </c:pt>
                <c:pt idx="222">
                  <c:v>45149</c:v>
                </c:pt>
                <c:pt idx="223">
                  <c:v>45150</c:v>
                </c:pt>
                <c:pt idx="224">
                  <c:v>45151</c:v>
                </c:pt>
                <c:pt idx="225">
                  <c:v>45152</c:v>
                </c:pt>
                <c:pt idx="226">
                  <c:v>45153</c:v>
                </c:pt>
                <c:pt idx="227">
                  <c:v>45154</c:v>
                </c:pt>
                <c:pt idx="228">
                  <c:v>45155</c:v>
                </c:pt>
                <c:pt idx="229">
                  <c:v>45156</c:v>
                </c:pt>
                <c:pt idx="230">
                  <c:v>45157</c:v>
                </c:pt>
                <c:pt idx="231">
                  <c:v>45158</c:v>
                </c:pt>
                <c:pt idx="232">
                  <c:v>45159</c:v>
                </c:pt>
                <c:pt idx="233">
                  <c:v>45160</c:v>
                </c:pt>
                <c:pt idx="234">
                  <c:v>45161</c:v>
                </c:pt>
                <c:pt idx="235">
                  <c:v>45162</c:v>
                </c:pt>
                <c:pt idx="236">
                  <c:v>45163</c:v>
                </c:pt>
                <c:pt idx="237">
                  <c:v>45164</c:v>
                </c:pt>
                <c:pt idx="238">
                  <c:v>45165</c:v>
                </c:pt>
                <c:pt idx="239">
                  <c:v>45166</c:v>
                </c:pt>
                <c:pt idx="240">
                  <c:v>45167</c:v>
                </c:pt>
                <c:pt idx="241">
                  <c:v>45168</c:v>
                </c:pt>
                <c:pt idx="242">
                  <c:v>45169</c:v>
                </c:pt>
                <c:pt idx="243">
                  <c:v>45170</c:v>
                </c:pt>
                <c:pt idx="244">
                  <c:v>45171</c:v>
                </c:pt>
                <c:pt idx="245">
                  <c:v>45172</c:v>
                </c:pt>
                <c:pt idx="246">
                  <c:v>45173</c:v>
                </c:pt>
                <c:pt idx="247">
                  <c:v>45174</c:v>
                </c:pt>
                <c:pt idx="248">
                  <c:v>45175</c:v>
                </c:pt>
                <c:pt idx="249">
                  <c:v>45176</c:v>
                </c:pt>
                <c:pt idx="250">
                  <c:v>45177</c:v>
                </c:pt>
                <c:pt idx="251">
                  <c:v>45178</c:v>
                </c:pt>
                <c:pt idx="252">
                  <c:v>45179</c:v>
                </c:pt>
                <c:pt idx="253">
                  <c:v>45180</c:v>
                </c:pt>
                <c:pt idx="254">
                  <c:v>45181</c:v>
                </c:pt>
                <c:pt idx="255">
                  <c:v>45182</c:v>
                </c:pt>
                <c:pt idx="256">
                  <c:v>45183</c:v>
                </c:pt>
                <c:pt idx="257">
                  <c:v>45184</c:v>
                </c:pt>
                <c:pt idx="258">
                  <c:v>45185</c:v>
                </c:pt>
                <c:pt idx="259">
                  <c:v>45186</c:v>
                </c:pt>
                <c:pt idx="260">
                  <c:v>45187</c:v>
                </c:pt>
                <c:pt idx="261">
                  <c:v>45188</c:v>
                </c:pt>
                <c:pt idx="262">
                  <c:v>45189</c:v>
                </c:pt>
                <c:pt idx="263">
                  <c:v>45190</c:v>
                </c:pt>
                <c:pt idx="264">
                  <c:v>45191</c:v>
                </c:pt>
                <c:pt idx="265">
                  <c:v>45192</c:v>
                </c:pt>
                <c:pt idx="266">
                  <c:v>45193</c:v>
                </c:pt>
                <c:pt idx="267">
                  <c:v>45194</c:v>
                </c:pt>
                <c:pt idx="268">
                  <c:v>45195</c:v>
                </c:pt>
                <c:pt idx="269">
                  <c:v>45196</c:v>
                </c:pt>
                <c:pt idx="270">
                  <c:v>45197</c:v>
                </c:pt>
                <c:pt idx="271">
                  <c:v>45198</c:v>
                </c:pt>
                <c:pt idx="272">
                  <c:v>45199</c:v>
                </c:pt>
                <c:pt idx="273">
                  <c:v>45200</c:v>
                </c:pt>
                <c:pt idx="274">
                  <c:v>45201</c:v>
                </c:pt>
                <c:pt idx="275">
                  <c:v>45202</c:v>
                </c:pt>
                <c:pt idx="276">
                  <c:v>45203</c:v>
                </c:pt>
                <c:pt idx="277">
                  <c:v>45204</c:v>
                </c:pt>
                <c:pt idx="278">
                  <c:v>45205</c:v>
                </c:pt>
                <c:pt idx="279">
                  <c:v>45206</c:v>
                </c:pt>
                <c:pt idx="280">
                  <c:v>45207</c:v>
                </c:pt>
                <c:pt idx="281">
                  <c:v>45208</c:v>
                </c:pt>
                <c:pt idx="282">
                  <c:v>45209</c:v>
                </c:pt>
                <c:pt idx="283">
                  <c:v>45210</c:v>
                </c:pt>
                <c:pt idx="284">
                  <c:v>45211</c:v>
                </c:pt>
                <c:pt idx="285">
                  <c:v>45212</c:v>
                </c:pt>
                <c:pt idx="286">
                  <c:v>45213</c:v>
                </c:pt>
                <c:pt idx="287">
                  <c:v>45214</c:v>
                </c:pt>
                <c:pt idx="288">
                  <c:v>45215</c:v>
                </c:pt>
                <c:pt idx="289">
                  <c:v>45216</c:v>
                </c:pt>
                <c:pt idx="290">
                  <c:v>45217</c:v>
                </c:pt>
                <c:pt idx="291">
                  <c:v>45218</c:v>
                </c:pt>
                <c:pt idx="292">
                  <c:v>45219</c:v>
                </c:pt>
                <c:pt idx="293">
                  <c:v>45220</c:v>
                </c:pt>
                <c:pt idx="294">
                  <c:v>45221</c:v>
                </c:pt>
                <c:pt idx="295">
                  <c:v>45222</c:v>
                </c:pt>
                <c:pt idx="296">
                  <c:v>45223</c:v>
                </c:pt>
                <c:pt idx="297">
                  <c:v>45224</c:v>
                </c:pt>
                <c:pt idx="298">
                  <c:v>45225</c:v>
                </c:pt>
                <c:pt idx="299">
                  <c:v>45226</c:v>
                </c:pt>
                <c:pt idx="300">
                  <c:v>45227</c:v>
                </c:pt>
                <c:pt idx="301">
                  <c:v>45228</c:v>
                </c:pt>
                <c:pt idx="302">
                  <c:v>45229</c:v>
                </c:pt>
                <c:pt idx="303">
                  <c:v>45230</c:v>
                </c:pt>
                <c:pt idx="304">
                  <c:v>45231</c:v>
                </c:pt>
                <c:pt idx="305">
                  <c:v>45232</c:v>
                </c:pt>
                <c:pt idx="306">
                  <c:v>45233</c:v>
                </c:pt>
                <c:pt idx="307">
                  <c:v>45234</c:v>
                </c:pt>
                <c:pt idx="308">
                  <c:v>45235</c:v>
                </c:pt>
                <c:pt idx="309">
                  <c:v>45236</c:v>
                </c:pt>
                <c:pt idx="310">
                  <c:v>45237</c:v>
                </c:pt>
                <c:pt idx="311">
                  <c:v>45238</c:v>
                </c:pt>
                <c:pt idx="312">
                  <c:v>45239</c:v>
                </c:pt>
                <c:pt idx="313">
                  <c:v>45240</c:v>
                </c:pt>
                <c:pt idx="314">
                  <c:v>45241</c:v>
                </c:pt>
                <c:pt idx="315">
                  <c:v>45242</c:v>
                </c:pt>
                <c:pt idx="316">
                  <c:v>45243</c:v>
                </c:pt>
                <c:pt idx="317">
                  <c:v>45244</c:v>
                </c:pt>
                <c:pt idx="318">
                  <c:v>45245</c:v>
                </c:pt>
                <c:pt idx="319">
                  <c:v>45246</c:v>
                </c:pt>
                <c:pt idx="320">
                  <c:v>45247</c:v>
                </c:pt>
                <c:pt idx="321">
                  <c:v>45248</c:v>
                </c:pt>
                <c:pt idx="322">
                  <c:v>45249</c:v>
                </c:pt>
                <c:pt idx="323">
                  <c:v>45250</c:v>
                </c:pt>
                <c:pt idx="324">
                  <c:v>45251</c:v>
                </c:pt>
                <c:pt idx="325">
                  <c:v>45252</c:v>
                </c:pt>
                <c:pt idx="326">
                  <c:v>45253</c:v>
                </c:pt>
                <c:pt idx="327">
                  <c:v>45254</c:v>
                </c:pt>
                <c:pt idx="328">
                  <c:v>45255</c:v>
                </c:pt>
                <c:pt idx="329">
                  <c:v>45256</c:v>
                </c:pt>
                <c:pt idx="330">
                  <c:v>45257</c:v>
                </c:pt>
                <c:pt idx="331">
                  <c:v>45258</c:v>
                </c:pt>
                <c:pt idx="332">
                  <c:v>45259</c:v>
                </c:pt>
                <c:pt idx="333">
                  <c:v>45260</c:v>
                </c:pt>
                <c:pt idx="334">
                  <c:v>45261</c:v>
                </c:pt>
                <c:pt idx="335">
                  <c:v>45262</c:v>
                </c:pt>
                <c:pt idx="336">
                  <c:v>45263</c:v>
                </c:pt>
                <c:pt idx="337">
                  <c:v>45264</c:v>
                </c:pt>
                <c:pt idx="338">
                  <c:v>45265</c:v>
                </c:pt>
                <c:pt idx="339">
                  <c:v>45266</c:v>
                </c:pt>
                <c:pt idx="340">
                  <c:v>45267</c:v>
                </c:pt>
                <c:pt idx="341">
                  <c:v>45268</c:v>
                </c:pt>
                <c:pt idx="342">
                  <c:v>45269</c:v>
                </c:pt>
                <c:pt idx="343">
                  <c:v>45270</c:v>
                </c:pt>
                <c:pt idx="344">
                  <c:v>45271</c:v>
                </c:pt>
                <c:pt idx="345">
                  <c:v>45272</c:v>
                </c:pt>
                <c:pt idx="346">
                  <c:v>45273</c:v>
                </c:pt>
                <c:pt idx="347">
                  <c:v>45274</c:v>
                </c:pt>
                <c:pt idx="348">
                  <c:v>45275</c:v>
                </c:pt>
                <c:pt idx="349">
                  <c:v>45276</c:v>
                </c:pt>
                <c:pt idx="350">
                  <c:v>45277</c:v>
                </c:pt>
                <c:pt idx="351">
                  <c:v>45278</c:v>
                </c:pt>
                <c:pt idx="352">
                  <c:v>45279</c:v>
                </c:pt>
                <c:pt idx="353">
                  <c:v>45280</c:v>
                </c:pt>
                <c:pt idx="354">
                  <c:v>45281</c:v>
                </c:pt>
                <c:pt idx="355">
                  <c:v>45282</c:v>
                </c:pt>
                <c:pt idx="356">
                  <c:v>45283</c:v>
                </c:pt>
                <c:pt idx="357">
                  <c:v>45284</c:v>
                </c:pt>
                <c:pt idx="358">
                  <c:v>45285</c:v>
                </c:pt>
                <c:pt idx="359">
                  <c:v>45286</c:v>
                </c:pt>
                <c:pt idx="360">
                  <c:v>45287</c:v>
                </c:pt>
                <c:pt idx="361">
                  <c:v>45288</c:v>
                </c:pt>
                <c:pt idx="362">
                  <c:v>45289</c:v>
                </c:pt>
                <c:pt idx="363">
                  <c:v>45290</c:v>
                </c:pt>
                <c:pt idx="364">
                  <c:v>45291</c:v>
                </c:pt>
                <c:pt idx="365">
                  <c:v>45292</c:v>
                </c:pt>
                <c:pt idx="366">
                  <c:v>45293</c:v>
                </c:pt>
                <c:pt idx="367">
                  <c:v>45294</c:v>
                </c:pt>
                <c:pt idx="368">
                  <c:v>45295</c:v>
                </c:pt>
                <c:pt idx="369">
                  <c:v>45296</c:v>
                </c:pt>
                <c:pt idx="370">
                  <c:v>45297</c:v>
                </c:pt>
                <c:pt idx="371">
                  <c:v>45298</c:v>
                </c:pt>
                <c:pt idx="372">
                  <c:v>45299</c:v>
                </c:pt>
                <c:pt idx="373">
                  <c:v>45300</c:v>
                </c:pt>
                <c:pt idx="374">
                  <c:v>45301</c:v>
                </c:pt>
                <c:pt idx="375">
                  <c:v>45302</c:v>
                </c:pt>
                <c:pt idx="376">
                  <c:v>45303</c:v>
                </c:pt>
                <c:pt idx="377">
                  <c:v>45304</c:v>
                </c:pt>
                <c:pt idx="378">
                  <c:v>45305</c:v>
                </c:pt>
                <c:pt idx="379">
                  <c:v>45306</c:v>
                </c:pt>
                <c:pt idx="380">
                  <c:v>45307</c:v>
                </c:pt>
                <c:pt idx="381">
                  <c:v>45308</c:v>
                </c:pt>
                <c:pt idx="382">
                  <c:v>45309</c:v>
                </c:pt>
                <c:pt idx="383">
                  <c:v>45310</c:v>
                </c:pt>
                <c:pt idx="384">
                  <c:v>45311</c:v>
                </c:pt>
                <c:pt idx="385">
                  <c:v>45312</c:v>
                </c:pt>
                <c:pt idx="386">
                  <c:v>45313</c:v>
                </c:pt>
                <c:pt idx="387">
                  <c:v>45314</c:v>
                </c:pt>
                <c:pt idx="388">
                  <c:v>45315</c:v>
                </c:pt>
                <c:pt idx="389">
                  <c:v>45316</c:v>
                </c:pt>
                <c:pt idx="390">
                  <c:v>45317</c:v>
                </c:pt>
                <c:pt idx="391">
                  <c:v>45318</c:v>
                </c:pt>
                <c:pt idx="392">
                  <c:v>45319</c:v>
                </c:pt>
                <c:pt idx="393">
                  <c:v>45320</c:v>
                </c:pt>
                <c:pt idx="394">
                  <c:v>45321</c:v>
                </c:pt>
                <c:pt idx="395">
                  <c:v>45322</c:v>
                </c:pt>
                <c:pt idx="396">
                  <c:v>45323</c:v>
                </c:pt>
                <c:pt idx="397">
                  <c:v>45324</c:v>
                </c:pt>
                <c:pt idx="398">
                  <c:v>45325</c:v>
                </c:pt>
                <c:pt idx="399">
                  <c:v>45326</c:v>
                </c:pt>
                <c:pt idx="400">
                  <c:v>45327</c:v>
                </c:pt>
                <c:pt idx="401">
                  <c:v>45328</c:v>
                </c:pt>
                <c:pt idx="402">
                  <c:v>45329</c:v>
                </c:pt>
                <c:pt idx="403">
                  <c:v>45330</c:v>
                </c:pt>
                <c:pt idx="404">
                  <c:v>45331</c:v>
                </c:pt>
                <c:pt idx="405">
                  <c:v>45332</c:v>
                </c:pt>
                <c:pt idx="406">
                  <c:v>45333</c:v>
                </c:pt>
                <c:pt idx="407">
                  <c:v>45334</c:v>
                </c:pt>
                <c:pt idx="408">
                  <c:v>45335</c:v>
                </c:pt>
                <c:pt idx="409">
                  <c:v>45336</c:v>
                </c:pt>
                <c:pt idx="410">
                  <c:v>45337</c:v>
                </c:pt>
                <c:pt idx="411">
                  <c:v>45338</c:v>
                </c:pt>
                <c:pt idx="412">
                  <c:v>45339</c:v>
                </c:pt>
                <c:pt idx="413">
                  <c:v>45340</c:v>
                </c:pt>
                <c:pt idx="414">
                  <c:v>45341</c:v>
                </c:pt>
                <c:pt idx="415">
                  <c:v>45342</c:v>
                </c:pt>
                <c:pt idx="416">
                  <c:v>45343</c:v>
                </c:pt>
                <c:pt idx="417">
                  <c:v>45344</c:v>
                </c:pt>
                <c:pt idx="418">
                  <c:v>45345</c:v>
                </c:pt>
                <c:pt idx="419">
                  <c:v>45346</c:v>
                </c:pt>
                <c:pt idx="420">
                  <c:v>45347</c:v>
                </c:pt>
                <c:pt idx="421">
                  <c:v>45348</c:v>
                </c:pt>
                <c:pt idx="422">
                  <c:v>45349</c:v>
                </c:pt>
                <c:pt idx="423">
                  <c:v>45350</c:v>
                </c:pt>
                <c:pt idx="424">
                  <c:v>45351</c:v>
                </c:pt>
                <c:pt idx="425">
                  <c:v>45352</c:v>
                </c:pt>
                <c:pt idx="426">
                  <c:v>45353</c:v>
                </c:pt>
                <c:pt idx="427">
                  <c:v>45354</c:v>
                </c:pt>
                <c:pt idx="428">
                  <c:v>45355</c:v>
                </c:pt>
                <c:pt idx="429">
                  <c:v>45356</c:v>
                </c:pt>
                <c:pt idx="430">
                  <c:v>45357</c:v>
                </c:pt>
                <c:pt idx="431">
                  <c:v>45358</c:v>
                </c:pt>
                <c:pt idx="432">
                  <c:v>45359</c:v>
                </c:pt>
                <c:pt idx="433">
                  <c:v>45360</c:v>
                </c:pt>
                <c:pt idx="434">
                  <c:v>45361</c:v>
                </c:pt>
                <c:pt idx="435">
                  <c:v>45362</c:v>
                </c:pt>
                <c:pt idx="436">
                  <c:v>45363</c:v>
                </c:pt>
                <c:pt idx="437">
                  <c:v>45364</c:v>
                </c:pt>
                <c:pt idx="438">
                  <c:v>45365</c:v>
                </c:pt>
                <c:pt idx="439">
                  <c:v>45366</c:v>
                </c:pt>
                <c:pt idx="440">
                  <c:v>45367</c:v>
                </c:pt>
                <c:pt idx="441">
                  <c:v>45368</c:v>
                </c:pt>
                <c:pt idx="442">
                  <c:v>45369</c:v>
                </c:pt>
                <c:pt idx="443">
                  <c:v>45370</c:v>
                </c:pt>
                <c:pt idx="444">
                  <c:v>45371</c:v>
                </c:pt>
                <c:pt idx="445">
                  <c:v>45372</c:v>
                </c:pt>
                <c:pt idx="446">
                  <c:v>45373</c:v>
                </c:pt>
                <c:pt idx="447">
                  <c:v>45374</c:v>
                </c:pt>
                <c:pt idx="448">
                  <c:v>45375</c:v>
                </c:pt>
                <c:pt idx="449">
                  <c:v>45376</c:v>
                </c:pt>
                <c:pt idx="450">
                  <c:v>45377</c:v>
                </c:pt>
                <c:pt idx="451">
                  <c:v>45378</c:v>
                </c:pt>
                <c:pt idx="452">
                  <c:v>45379</c:v>
                </c:pt>
                <c:pt idx="453">
                  <c:v>45380</c:v>
                </c:pt>
                <c:pt idx="454">
                  <c:v>45381</c:v>
                </c:pt>
                <c:pt idx="455">
                  <c:v>45382</c:v>
                </c:pt>
                <c:pt idx="456">
                  <c:v>45383</c:v>
                </c:pt>
                <c:pt idx="457">
                  <c:v>45384</c:v>
                </c:pt>
                <c:pt idx="458">
                  <c:v>45385</c:v>
                </c:pt>
                <c:pt idx="459">
                  <c:v>45386</c:v>
                </c:pt>
                <c:pt idx="460">
                  <c:v>45387</c:v>
                </c:pt>
                <c:pt idx="461">
                  <c:v>45388</c:v>
                </c:pt>
                <c:pt idx="462">
                  <c:v>45389</c:v>
                </c:pt>
                <c:pt idx="463">
                  <c:v>45390</c:v>
                </c:pt>
                <c:pt idx="464">
                  <c:v>45391</c:v>
                </c:pt>
                <c:pt idx="465">
                  <c:v>45392</c:v>
                </c:pt>
                <c:pt idx="466">
                  <c:v>45393</c:v>
                </c:pt>
                <c:pt idx="467">
                  <c:v>45394</c:v>
                </c:pt>
                <c:pt idx="468">
                  <c:v>45395</c:v>
                </c:pt>
                <c:pt idx="469">
                  <c:v>45396</c:v>
                </c:pt>
                <c:pt idx="470">
                  <c:v>45397</c:v>
                </c:pt>
                <c:pt idx="471">
                  <c:v>45398</c:v>
                </c:pt>
                <c:pt idx="472">
                  <c:v>45399</c:v>
                </c:pt>
                <c:pt idx="473">
                  <c:v>45400</c:v>
                </c:pt>
                <c:pt idx="474">
                  <c:v>45401</c:v>
                </c:pt>
                <c:pt idx="475">
                  <c:v>45402</c:v>
                </c:pt>
                <c:pt idx="476">
                  <c:v>45403</c:v>
                </c:pt>
                <c:pt idx="477">
                  <c:v>45404</c:v>
                </c:pt>
                <c:pt idx="478">
                  <c:v>45405</c:v>
                </c:pt>
                <c:pt idx="479">
                  <c:v>45406</c:v>
                </c:pt>
                <c:pt idx="480">
                  <c:v>45407</c:v>
                </c:pt>
                <c:pt idx="481">
                  <c:v>45408</c:v>
                </c:pt>
                <c:pt idx="482">
                  <c:v>45409</c:v>
                </c:pt>
                <c:pt idx="483">
                  <c:v>45410</c:v>
                </c:pt>
                <c:pt idx="484">
                  <c:v>45411</c:v>
                </c:pt>
                <c:pt idx="485">
                  <c:v>45412</c:v>
                </c:pt>
                <c:pt idx="486">
                  <c:v>45413</c:v>
                </c:pt>
                <c:pt idx="487">
                  <c:v>45414</c:v>
                </c:pt>
                <c:pt idx="488">
                  <c:v>45415</c:v>
                </c:pt>
                <c:pt idx="489">
                  <c:v>45416</c:v>
                </c:pt>
                <c:pt idx="490">
                  <c:v>45417</c:v>
                </c:pt>
                <c:pt idx="491">
                  <c:v>45418</c:v>
                </c:pt>
                <c:pt idx="492">
                  <c:v>45419</c:v>
                </c:pt>
                <c:pt idx="493">
                  <c:v>45420</c:v>
                </c:pt>
                <c:pt idx="494">
                  <c:v>45421</c:v>
                </c:pt>
                <c:pt idx="495">
                  <c:v>45422</c:v>
                </c:pt>
                <c:pt idx="496">
                  <c:v>45423</c:v>
                </c:pt>
                <c:pt idx="497">
                  <c:v>45424</c:v>
                </c:pt>
                <c:pt idx="498">
                  <c:v>45425</c:v>
                </c:pt>
                <c:pt idx="499">
                  <c:v>45426</c:v>
                </c:pt>
                <c:pt idx="500">
                  <c:v>45427</c:v>
                </c:pt>
                <c:pt idx="501">
                  <c:v>45428</c:v>
                </c:pt>
                <c:pt idx="502">
                  <c:v>45429</c:v>
                </c:pt>
                <c:pt idx="503">
                  <c:v>45430</c:v>
                </c:pt>
                <c:pt idx="504">
                  <c:v>45431</c:v>
                </c:pt>
                <c:pt idx="505">
                  <c:v>45432</c:v>
                </c:pt>
                <c:pt idx="506">
                  <c:v>45433</c:v>
                </c:pt>
                <c:pt idx="507">
                  <c:v>45434</c:v>
                </c:pt>
                <c:pt idx="508">
                  <c:v>45435</c:v>
                </c:pt>
                <c:pt idx="509">
                  <c:v>45436</c:v>
                </c:pt>
                <c:pt idx="510">
                  <c:v>45437</c:v>
                </c:pt>
                <c:pt idx="511">
                  <c:v>45438</c:v>
                </c:pt>
                <c:pt idx="512">
                  <c:v>45439</c:v>
                </c:pt>
                <c:pt idx="513">
                  <c:v>45440</c:v>
                </c:pt>
                <c:pt idx="514">
                  <c:v>45441</c:v>
                </c:pt>
                <c:pt idx="515">
                  <c:v>45442</c:v>
                </c:pt>
                <c:pt idx="516">
                  <c:v>45443</c:v>
                </c:pt>
                <c:pt idx="517">
                  <c:v>45444</c:v>
                </c:pt>
                <c:pt idx="518">
                  <c:v>45445</c:v>
                </c:pt>
                <c:pt idx="519">
                  <c:v>45446</c:v>
                </c:pt>
                <c:pt idx="520">
                  <c:v>45447</c:v>
                </c:pt>
                <c:pt idx="521">
                  <c:v>45448</c:v>
                </c:pt>
                <c:pt idx="522">
                  <c:v>45449</c:v>
                </c:pt>
                <c:pt idx="523">
                  <c:v>45450</c:v>
                </c:pt>
                <c:pt idx="524">
                  <c:v>45451</c:v>
                </c:pt>
                <c:pt idx="525">
                  <c:v>45452</c:v>
                </c:pt>
                <c:pt idx="526">
                  <c:v>45453</c:v>
                </c:pt>
                <c:pt idx="527">
                  <c:v>45454</c:v>
                </c:pt>
                <c:pt idx="528">
                  <c:v>45455</c:v>
                </c:pt>
                <c:pt idx="529">
                  <c:v>45456</c:v>
                </c:pt>
                <c:pt idx="530">
                  <c:v>45457</c:v>
                </c:pt>
                <c:pt idx="531">
                  <c:v>45458</c:v>
                </c:pt>
                <c:pt idx="532">
                  <c:v>45459</c:v>
                </c:pt>
                <c:pt idx="533">
                  <c:v>45460</c:v>
                </c:pt>
                <c:pt idx="534">
                  <c:v>45461</c:v>
                </c:pt>
                <c:pt idx="535">
                  <c:v>45462</c:v>
                </c:pt>
                <c:pt idx="536">
                  <c:v>45463</c:v>
                </c:pt>
                <c:pt idx="537">
                  <c:v>45464</c:v>
                </c:pt>
                <c:pt idx="538">
                  <c:v>45465</c:v>
                </c:pt>
                <c:pt idx="539">
                  <c:v>45466</c:v>
                </c:pt>
                <c:pt idx="540">
                  <c:v>45467</c:v>
                </c:pt>
                <c:pt idx="541">
                  <c:v>45468</c:v>
                </c:pt>
                <c:pt idx="542">
                  <c:v>45469</c:v>
                </c:pt>
                <c:pt idx="543">
                  <c:v>45470</c:v>
                </c:pt>
                <c:pt idx="544">
                  <c:v>45471</c:v>
                </c:pt>
                <c:pt idx="545">
                  <c:v>45472</c:v>
                </c:pt>
                <c:pt idx="546">
                  <c:v>45473</c:v>
                </c:pt>
                <c:pt idx="547">
                  <c:v>45474</c:v>
                </c:pt>
                <c:pt idx="548">
                  <c:v>45475</c:v>
                </c:pt>
                <c:pt idx="549">
                  <c:v>45476</c:v>
                </c:pt>
                <c:pt idx="550">
                  <c:v>45477</c:v>
                </c:pt>
                <c:pt idx="551">
                  <c:v>45478</c:v>
                </c:pt>
                <c:pt idx="552">
                  <c:v>45479</c:v>
                </c:pt>
                <c:pt idx="553">
                  <c:v>45480</c:v>
                </c:pt>
                <c:pt idx="554">
                  <c:v>45481</c:v>
                </c:pt>
                <c:pt idx="555">
                  <c:v>45482</c:v>
                </c:pt>
                <c:pt idx="556">
                  <c:v>45483</c:v>
                </c:pt>
                <c:pt idx="557">
                  <c:v>45484</c:v>
                </c:pt>
                <c:pt idx="558">
                  <c:v>45485</c:v>
                </c:pt>
                <c:pt idx="559">
                  <c:v>45486</c:v>
                </c:pt>
                <c:pt idx="560">
                  <c:v>45487</c:v>
                </c:pt>
                <c:pt idx="561">
                  <c:v>45488</c:v>
                </c:pt>
                <c:pt idx="562">
                  <c:v>45489</c:v>
                </c:pt>
                <c:pt idx="563">
                  <c:v>45490</c:v>
                </c:pt>
                <c:pt idx="564">
                  <c:v>45491</c:v>
                </c:pt>
                <c:pt idx="565">
                  <c:v>45492</c:v>
                </c:pt>
                <c:pt idx="566">
                  <c:v>45493</c:v>
                </c:pt>
                <c:pt idx="567">
                  <c:v>45494</c:v>
                </c:pt>
                <c:pt idx="568">
                  <c:v>45495</c:v>
                </c:pt>
                <c:pt idx="569">
                  <c:v>45496</c:v>
                </c:pt>
                <c:pt idx="570">
                  <c:v>45497</c:v>
                </c:pt>
                <c:pt idx="571">
                  <c:v>45498</c:v>
                </c:pt>
                <c:pt idx="572">
                  <c:v>45499</c:v>
                </c:pt>
                <c:pt idx="573">
                  <c:v>45500</c:v>
                </c:pt>
                <c:pt idx="574">
                  <c:v>45501</c:v>
                </c:pt>
                <c:pt idx="575">
                  <c:v>45502</c:v>
                </c:pt>
                <c:pt idx="576">
                  <c:v>45503</c:v>
                </c:pt>
                <c:pt idx="577">
                  <c:v>45504</c:v>
                </c:pt>
                <c:pt idx="578">
                  <c:v>45505</c:v>
                </c:pt>
                <c:pt idx="579">
                  <c:v>45506</c:v>
                </c:pt>
                <c:pt idx="580">
                  <c:v>45507</c:v>
                </c:pt>
                <c:pt idx="581">
                  <c:v>45508</c:v>
                </c:pt>
                <c:pt idx="582">
                  <c:v>45509</c:v>
                </c:pt>
                <c:pt idx="583">
                  <c:v>45510</c:v>
                </c:pt>
                <c:pt idx="584">
                  <c:v>45511</c:v>
                </c:pt>
                <c:pt idx="585">
                  <c:v>45512</c:v>
                </c:pt>
                <c:pt idx="586">
                  <c:v>45513</c:v>
                </c:pt>
                <c:pt idx="587">
                  <c:v>45514</c:v>
                </c:pt>
                <c:pt idx="588">
                  <c:v>45515</c:v>
                </c:pt>
                <c:pt idx="589">
                  <c:v>45516</c:v>
                </c:pt>
                <c:pt idx="590">
                  <c:v>45517</c:v>
                </c:pt>
                <c:pt idx="591">
                  <c:v>45518</c:v>
                </c:pt>
                <c:pt idx="592">
                  <c:v>45519</c:v>
                </c:pt>
                <c:pt idx="593">
                  <c:v>45520</c:v>
                </c:pt>
                <c:pt idx="594">
                  <c:v>45521</c:v>
                </c:pt>
                <c:pt idx="595">
                  <c:v>45522</c:v>
                </c:pt>
                <c:pt idx="596">
                  <c:v>45523</c:v>
                </c:pt>
                <c:pt idx="597">
                  <c:v>45524</c:v>
                </c:pt>
                <c:pt idx="598">
                  <c:v>45525</c:v>
                </c:pt>
                <c:pt idx="599">
                  <c:v>45526</c:v>
                </c:pt>
                <c:pt idx="600">
                  <c:v>45527</c:v>
                </c:pt>
                <c:pt idx="601">
                  <c:v>45528</c:v>
                </c:pt>
                <c:pt idx="602">
                  <c:v>45529</c:v>
                </c:pt>
                <c:pt idx="603">
                  <c:v>45530</c:v>
                </c:pt>
                <c:pt idx="604">
                  <c:v>45531</c:v>
                </c:pt>
                <c:pt idx="605">
                  <c:v>45532</c:v>
                </c:pt>
                <c:pt idx="606">
                  <c:v>45533</c:v>
                </c:pt>
                <c:pt idx="607">
                  <c:v>45534</c:v>
                </c:pt>
                <c:pt idx="608">
                  <c:v>45535</c:v>
                </c:pt>
                <c:pt idx="609">
                  <c:v>45536</c:v>
                </c:pt>
                <c:pt idx="610">
                  <c:v>45537</c:v>
                </c:pt>
                <c:pt idx="611">
                  <c:v>45538</c:v>
                </c:pt>
                <c:pt idx="612">
                  <c:v>45539</c:v>
                </c:pt>
                <c:pt idx="613">
                  <c:v>45540</c:v>
                </c:pt>
                <c:pt idx="614">
                  <c:v>45541</c:v>
                </c:pt>
                <c:pt idx="615">
                  <c:v>45542</c:v>
                </c:pt>
                <c:pt idx="616">
                  <c:v>45543</c:v>
                </c:pt>
                <c:pt idx="617">
                  <c:v>45544</c:v>
                </c:pt>
                <c:pt idx="618">
                  <c:v>45545</c:v>
                </c:pt>
                <c:pt idx="619">
                  <c:v>45546</c:v>
                </c:pt>
                <c:pt idx="620">
                  <c:v>45547</c:v>
                </c:pt>
                <c:pt idx="621">
                  <c:v>45548</c:v>
                </c:pt>
                <c:pt idx="622">
                  <c:v>45549</c:v>
                </c:pt>
                <c:pt idx="623">
                  <c:v>45550</c:v>
                </c:pt>
                <c:pt idx="624">
                  <c:v>45551</c:v>
                </c:pt>
                <c:pt idx="625">
                  <c:v>45552</c:v>
                </c:pt>
                <c:pt idx="626">
                  <c:v>45553</c:v>
                </c:pt>
                <c:pt idx="627">
                  <c:v>45554</c:v>
                </c:pt>
                <c:pt idx="628">
                  <c:v>45555</c:v>
                </c:pt>
                <c:pt idx="629">
                  <c:v>45556</c:v>
                </c:pt>
                <c:pt idx="630">
                  <c:v>45557</c:v>
                </c:pt>
                <c:pt idx="631">
                  <c:v>45558</c:v>
                </c:pt>
                <c:pt idx="632">
                  <c:v>45559</c:v>
                </c:pt>
                <c:pt idx="633">
                  <c:v>45560</c:v>
                </c:pt>
                <c:pt idx="634">
                  <c:v>45561</c:v>
                </c:pt>
                <c:pt idx="635">
                  <c:v>45562</c:v>
                </c:pt>
                <c:pt idx="636">
                  <c:v>45563</c:v>
                </c:pt>
                <c:pt idx="637">
                  <c:v>45564</c:v>
                </c:pt>
                <c:pt idx="638">
                  <c:v>45565</c:v>
                </c:pt>
                <c:pt idx="639">
                  <c:v>45566</c:v>
                </c:pt>
                <c:pt idx="640">
                  <c:v>45567</c:v>
                </c:pt>
                <c:pt idx="641">
                  <c:v>45568</c:v>
                </c:pt>
                <c:pt idx="642">
                  <c:v>45569</c:v>
                </c:pt>
                <c:pt idx="643">
                  <c:v>45570</c:v>
                </c:pt>
                <c:pt idx="644">
                  <c:v>45571</c:v>
                </c:pt>
                <c:pt idx="645">
                  <c:v>45572</c:v>
                </c:pt>
                <c:pt idx="646">
                  <c:v>45573</c:v>
                </c:pt>
                <c:pt idx="647">
                  <c:v>45574</c:v>
                </c:pt>
                <c:pt idx="648">
                  <c:v>45575</c:v>
                </c:pt>
                <c:pt idx="649">
                  <c:v>45576</c:v>
                </c:pt>
                <c:pt idx="650">
                  <c:v>45577</c:v>
                </c:pt>
                <c:pt idx="651">
                  <c:v>45578</c:v>
                </c:pt>
                <c:pt idx="652">
                  <c:v>45579</c:v>
                </c:pt>
                <c:pt idx="653">
                  <c:v>45580</c:v>
                </c:pt>
                <c:pt idx="654">
                  <c:v>45581</c:v>
                </c:pt>
                <c:pt idx="655">
                  <c:v>45582</c:v>
                </c:pt>
                <c:pt idx="656">
                  <c:v>45583</c:v>
                </c:pt>
                <c:pt idx="657">
                  <c:v>45584</c:v>
                </c:pt>
                <c:pt idx="658">
                  <c:v>45585</c:v>
                </c:pt>
                <c:pt idx="659">
                  <c:v>45586</c:v>
                </c:pt>
                <c:pt idx="660">
                  <c:v>45587</c:v>
                </c:pt>
                <c:pt idx="661">
                  <c:v>45588</c:v>
                </c:pt>
                <c:pt idx="662">
                  <c:v>45589</c:v>
                </c:pt>
                <c:pt idx="663">
                  <c:v>45590</c:v>
                </c:pt>
                <c:pt idx="664">
                  <c:v>45591</c:v>
                </c:pt>
                <c:pt idx="665">
                  <c:v>45592</c:v>
                </c:pt>
                <c:pt idx="666">
                  <c:v>45593</c:v>
                </c:pt>
                <c:pt idx="667">
                  <c:v>45594</c:v>
                </c:pt>
                <c:pt idx="668">
                  <c:v>45595</c:v>
                </c:pt>
                <c:pt idx="669">
                  <c:v>45596</c:v>
                </c:pt>
                <c:pt idx="670">
                  <c:v>45597</c:v>
                </c:pt>
                <c:pt idx="671">
                  <c:v>45598</c:v>
                </c:pt>
                <c:pt idx="672">
                  <c:v>45599</c:v>
                </c:pt>
                <c:pt idx="673">
                  <c:v>45600</c:v>
                </c:pt>
                <c:pt idx="674">
                  <c:v>45601</c:v>
                </c:pt>
                <c:pt idx="675">
                  <c:v>45602</c:v>
                </c:pt>
                <c:pt idx="676">
                  <c:v>45603</c:v>
                </c:pt>
                <c:pt idx="677">
                  <c:v>45604</c:v>
                </c:pt>
                <c:pt idx="678">
                  <c:v>45605</c:v>
                </c:pt>
                <c:pt idx="679">
                  <c:v>45606</c:v>
                </c:pt>
                <c:pt idx="680">
                  <c:v>45607</c:v>
                </c:pt>
                <c:pt idx="681">
                  <c:v>45608</c:v>
                </c:pt>
                <c:pt idx="682">
                  <c:v>45609</c:v>
                </c:pt>
                <c:pt idx="683">
                  <c:v>45610</c:v>
                </c:pt>
                <c:pt idx="684">
                  <c:v>45611</c:v>
                </c:pt>
                <c:pt idx="685">
                  <c:v>45612</c:v>
                </c:pt>
                <c:pt idx="686">
                  <c:v>45613</c:v>
                </c:pt>
                <c:pt idx="687">
                  <c:v>45614</c:v>
                </c:pt>
                <c:pt idx="688">
                  <c:v>45615</c:v>
                </c:pt>
                <c:pt idx="689">
                  <c:v>45616</c:v>
                </c:pt>
                <c:pt idx="690">
                  <c:v>45617</c:v>
                </c:pt>
                <c:pt idx="691">
                  <c:v>45618</c:v>
                </c:pt>
                <c:pt idx="692">
                  <c:v>45619</c:v>
                </c:pt>
                <c:pt idx="693">
                  <c:v>45620</c:v>
                </c:pt>
                <c:pt idx="694">
                  <c:v>45621</c:v>
                </c:pt>
                <c:pt idx="695">
                  <c:v>45622</c:v>
                </c:pt>
                <c:pt idx="696">
                  <c:v>45623</c:v>
                </c:pt>
                <c:pt idx="697">
                  <c:v>45624</c:v>
                </c:pt>
                <c:pt idx="698">
                  <c:v>45625</c:v>
                </c:pt>
                <c:pt idx="699">
                  <c:v>45626</c:v>
                </c:pt>
                <c:pt idx="700">
                  <c:v>45627</c:v>
                </c:pt>
                <c:pt idx="701">
                  <c:v>45628</c:v>
                </c:pt>
                <c:pt idx="702">
                  <c:v>45629</c:v>
                </c:pt>
                <c:pt idx="703">
                  <c:v>45630</c:v>
                </c:pt>
                <c:pt idx="704">
                  <c:v>45631</c:v>
                </c:pt>
                <c:pt idx="705">
                  <c:v>45632</c:v>
                </c:pt>
                <c:pt idx="706">
                  <c:v>45633</c:v>
                </c:pt>
                <c:pt idx="707">
                  <c:v>45634</c:v>
                </c:pt>
                <c:pt idx="708">
                  <c:v>45635</c:v>
                </c:pt>
                <c:pt idx="709">
                  <c:v>45636</c:v>
                </c:pt>
                <c:pt idx="710">
                  <c:v>45637</c:v>
                </c:pt>
                <c:pt idx="711">
                  <c:v>45638</c:v>
                </c:pt>
                <c:pt idx="712">
                  <c:v>45639</c:v>
                </c:pt>
                <c:pt idx="713">
                  <c:v>45640</c:v>
                </c:pt>
                <c:pt idx="714">
                  <c:v>45641</c:v>
                </c:pt>
                <c:pt idx="715">
                  <c:v>45642</c:v>
                </c:pt>
                <c:pt idx="716">
                  <c:v>45643</c:v>
                </c:pt>
                <c:pt idx="717">
                  <c:v>45644</c:v>
                </c:pt>
                <c:pt idx="718">
                  <c:v>45645</c:v>
                </c:pt>
                <c:pt idx="719">
                  <c:v>45646</c:v>
                </c:pt>
                <c:pt idx="720">
                  <c:v>45647</c:v>
                </c:pt>
                <c:pt idx="721">
                  <c:v>45648</c:v>
                </c:pt>
                <c:pt idx="722">
                  <c:v>45649</c:v>
                </c:pt>
                <c:pt idx="723">
                  <c:v>45650</c:v>
                </c:pt>
                <c:pt idx="724">
                  <c:v>45651</c:v>
                </c:pt>
                <c:pt idx="725">
                  <c:v>45652</c:v>
                </c:pt>
                <c:pt idx="726">
                  <c:v>45653</c:v>
                </c:pt>
                <c:pt idx="727">
                  <c:v>45654</c:v>
                </c:pt>
                <c:pt idx="728">
                  <c:v>45655</c:v>
                </c:pt>
                <c:pt idx="729">
                  <c:v>45656</c:v>
                </c:pt>
                <c:pt idx="730">
                  <c:v>45657</c:v>
                </c:pt>
                <c:pt idx="731">
                  <c:v>45658</c:v>
                </c:pt>
                <c:pt idx="732">
                  <c:v>45659</c:v>
                </c:pt>
                <c:pt idx="733">
                  <c:v>45660</c:v>
                </c:pt>
                <c:pt idx="734">
                  <c:v>45661</c:v>
                </c:pt>
                <c:pt idx="735">
                  <c:v>45662</c:v>
                </c:pt>
                <c:pt idx="736">
                  <c:v>45663</c:v>
                </c:pt>
                <c:pt idx="737">
                  <c:v>45664</c:v>
                </c:pt>
                <c:pt idx="738">
                  <c:v>45665</c:v>
                </c:pt>
                <c:pt idx="739">
                  <c:v>45666</c:v>
                </c:pt>
                <c:pt idx="740">
                  <c:v>45667</c:v>
                </c:pt>
                <c:pt idx="741">
                  <c:v>45668</c:v>
                </c:pt>
                <c:pt idx="742">
                  <c:v>45669</c:v>
                </c:pt>
                <c:pt idx="743">
                  <c:v>45670</c:v>
                </c:pt>
                <c:pt idx="744">
                  <c:v>45671</c:v>
                </c:pt>
                <c:pt idx="745">
                  <c:v>45672</c:v>
                </c:pt>
                <c:pt idx="746">
                  <c:v>45673</c:v>
                </c:pt>
                <c:pt idx="747">
                  <c:v>45674</c:v>
                </c:pt>
                <c:pt idx="748">
                  <c:v>45675</c:v>
                </c:pt>
                <c:pt idx="749">
                  <c:v>45676</c:v>
                </c:pt>
                <c:pt idx="750">
                  <c:v>45677</c:v>
                </c:pt>
                <c:pt idx="751">
                  <c:v>45678</c:v>
                </c:pt>
                <c:pt idx="752">
                  <c:v>45679</c:v>
                </c:pt>
                <c:pt idx="753">
                  <c:v>45680</c:v>
                </c:pt>
                <c:pt idx="754">
                  <c:v>45681</c:v>
                </c:pt>
                <c:pt idx="755">
                  <c:v>45682</c:v>
                </c:pt>
                <c:pt idx="756">
                  <c:v>45683</c:v>
                </c:pt>
                <c:pt idx="757">
                  <c:v>45684</c:v>
                </c:pt>
                <c:pt idx="758">
                  <c:v>45685</c:v>
                </c:pt>
                <c:pt idx="759">
                  <c:v>45686</c:v>
                </c:pt>
                <c:pt idx="760">
                  <c:v>45687</c:v>
                </c:pt>
                <c:pt idx="761">
                  <c:v>45688</c:v>
                </c:pt>
                <c:pt idx="762">
                  <c:v>45689</c:v>
                </c:pt>
                <c:pt idx="763">
                  <c:v>45690</c:v>
                </c:pt>
                <c:pt idx="764">
                  <c:v>45691</c:v>
                </c:pt>
                <c:pt idx="765">
                  <c:v>45692</c:v>
                </c:pt>
                <c:pt idx="766">
                  <c:v>45693</c:v>
                </c:pt>
                <c:pt idx="767">
                  <c:v>45694</c:v>
                </c:pt>
                <c:pt idx="768">
                  <c:v>45695</c:v>
                </c:pt>
                <c:pt idx="769">
                  <c:v>45696</c:v>
                </c:pt>
                <c:pt idx="770">
                  <c:v>45697</c:v>
                </c:pt>
                <c:pt idx="771">
                  <c:v>45698</c:v>
                </c:pt>
                <c:pt idx="772">
                  <c:v>45699</c:v>
                </c:pt>
                <c:pt idx="773">
                  <c:v>45700</c:v>
                </c:pt>
                <c:pt idx="774">
                  <c:v>45701</c:v>
                </c:pt>
                <c:pt idx="775">
                  <c:v>45702</c:v>
                </c:pt>
                <c:pt idx="776">
                  <c:v>45703</c:v>
                </c:pt>
                <c:pt idx="777">
                  <c:v>45704</c:v>
                </c:pt>
                <c:pt idx="778">
                  <c:v>45705</c:v>
                </c:pt>
                <c:pt idx="779">
                  <c:v>45706</c:v>
                </c:pt>
                <c:pt idx="780">
                  <c:v>45707</c:v>
                </c:pt>
                <c:pt idx="781">
                  <c:v>45708</c:v>
                </c:pt>
                <c:pt idx="782">
                  <c:v>45709</c:v>
                </c:pt>
                <c:pt idx="783">
                  <c:v>45710</c:v>
                </c:pt>
                <c:pt idx="784">
                  <c:v>45711</c:v>
                </c:pt>
                <c:pt idx="785">
                  <c:v>45712</c:v>
                </c:pt>
                <c:pt idx="786">
                  <c:v>45713</c:v>
                </c:pt>
                <c:pt idx="787">
                  <c:v>45714</c:v>
                </c:pt>
                <c:pt idx="788">
                  <c:v>45715</c:v>
                </c:pt>
                <c:pt idx="789">
                  <c:v>45716</c:v>
                </c:pt>
                <c:pt idx="790">
                  <c:v>45717</c:v>
                </c:pt>
                <c:pt idx="791">
                  <c:v>45718</c:v>
                </c:pt>
                <c:pt idx="792">
                  <c:v>45719</c:v>
                </c:pt>
                <c:pt idx="793">
                  <c:v>45720</c:v>
                </c:pt>
                <c:pt idx="794">
                  <c:v>45721</c:v>
                </c:pt>
                <c:pt idx="795">
                  <c:v>45722</c:v>
                </c:pt>
                <c:pt idx="796">
                  <c:v>45723</c:v>
                </c:pt>
                <c:pt idx="797">
                  <c:v>45724</c:v>
                </c:pt>
                <c:pt idx="798">
                  <c:v>45725</c:v>
                </c:pt>
                <c:pt idx="799">
                  <c:v>45726</c:v>
                </c:pt>
                <c:pt idx="800">
                  <c:v>45727</c:v>
                </c:pt>
                <c:pt idx="801">
                  <c:v>45728</c:v>
                </c:pt>
                <c:pt idx="802">
                  <c:v>45729</c:v>
                </c:pt>
                <c:pt idx="803">
                  <c:v>45730</c:v>
                </c:pt>
                <c:pt idx="804">
                  <c:v>45731</c:v>
                </c:pt>
                <c:pt idx="805">
                  <c:v>45732</c:v>
                </c:pt>
                <c:pt idx="806">
                  <c:v>45733</c:v>
                </c:pt>
                <c:pt idx="807">
                  <c:v>45734</c:v>
                </c:pt>
                <c:pt idx="808">
                  <c:v>45735</c:v>
                </c:pt>
                <c:pt idx="809">
                  <c:v>45736</c:v>
                </c:pt>
                <c:pt idx="810">
                  <c:v>45737</c:v>
                </c:pt>
                <c:pt idx="811">
                  <c:v>45738</c:v>
                </c:pt>
                <c:pt idx="812">
                  <c:v>45739</c:v>
                </c:pt>
                <c:pt idx="813">
                  <c:v>45740</c:v>
                </c:pt>
                <c:pt idx="814">
                  <c:v>45741</c:v>
                </c:pt>
                <c:pt idx="815">
                  <c:v>45742</c:v>
                </c:pt>
                <c:pt idx="816">
                  <c:v>45743</c:v>
                </c:pt>
                <c:pt idx="817">
                  <c:v>45744</c:v>
                </c:pt>
                <c:pt idx="818">
                  <c:v>45745</c:v>
                </c:pt>
                <c:pt idx="819">
                  <c:v>45746</c:v>
                </c:pt>
                <c:pt idx="820">
                  <c:v>45747</c:v>
                </c:pt>
                <c:pt idx="821">
                  <c:v>45748</c:v>
                </c:pt>
                <c:pt idx="822">
                  <c:v>45749</c:v>
                </c:pt>
                <c:pt idx="823">
                  <c:v>45750</c:v>
                </c:pt>
                <c:pt idx="824">
                  <c:v>45751</c:v>
                </c:pt>
                <c:pt idx="825">
                  <c:v>45752</c:v>
                </c:pt>
                <c:pt idx="826">
                  <c:v>45753</c:v>
                </c:pt>
                <c:pt idx="827">
                  <c:v>45754</c:v>
                </c:pt>
                <c:pt idx="828">
                  <c:v>45755</c:v>
                </c:pt>
                <c:pt idx="829">
                  <c:v>45756</c:v>
                </c:pt>
                <c:pt idx="830">
                  <c:v>45757</c:v>
                </c:pt>
                <c:pt idx="831">
                  <c:v>45758</c:v>
                </c:pt>
                <c:pt idx="832">
                  <c:v>45759</c:v>
                </c:pt>
                <c:pt idx="833">
                  <c:v>45760</c:v>
                </c:pt>
                <c:pt idx="834">
                  <c:v>45761</c:v>
                </c:pt>
                <c:pt idx="835">
                  <c:v>45762</c:v>
                </c:pt>
                <c:pt idx="836">
                  <c:v>45763</c:v>
                </c:pt>
                <c:pt idx="837">
                  <c:v>45764</c:v>
                </c:pt>
                <c:pt idx="838">
                  <c:v>45765</c:v>
                </c:pt>
                <c:pt idx="839">
                  <c:v>45766</c:v>
                </c:pt>
                <c:pt idx="840">
                  <c:v>45767</c:v>
                </c:pt>
              </c:numCache>
            </c:numRef>
          </c:cat>
          <c:val>
            <c:numRef>
              <c:f>'tx+partitions'!$D$3:$D$843</c:f>
              <c:numCache>
                <c:formatCode>General</c:formatCode>
                <c:ptCount val="841"/>
                <c:pt idx="0">
                  <c:v>2.1219197424216001E-4</c:v>
                </c:pt>
                <c:pt idx="1">
                  <c:v>2.12285814086499E-4</c:v>
                </c:pt>
                <c:pt idx="2">
                  <c:v>2.1246742198854899E-4</c:v>
                </c:pt>
                <c:pt idx="3">
                  <c:v>2.1251606358418899E-4</c:v>
                </c:pt>
                <c:pt idx="4">
                  <c:v>2.13902650102682E-4</c:v>
                </c:pt>
                <c:pt idx="5">
                  <c:v>2.16406077925058E-4</c:v>
                </c:pt>
                <c:pt idx="6">
                  <c:v>2.2089739377406699E-4</c:v>
                </c:pt>
                <c:pt idx="7">
                  <c:v>2.2096315660746801E-4</c:v>
                </c:pt>
                <c:pt idx="8">
                  <c:v>2.36297351875692E-4</c:v>
                </c:pt>
                <c:pt idx="9">
                  <c:v>1.9076747503277101E-4</c:v>
                </c:pt>
                <c:pt idx="10">
                  <c:v>6.2038245869189301E-4</c:v>
                </c:pt>
                <c:pt idx="11">
                  <c:v>1.0527640697546299E-3</c:v>
                </c:pt>
                <c:pt idx="12">
                  <c:v>2.7523946682777001E-3</c:v>
                </c:pt>
                <c:pt idx="13">
                  <c:v>5.0164165104433804E-3</c:v>
                </c:pt>
                <c:pt idx="14">
                  <c:v>5.1435092855172098E-3</c:v>
                </c:pt>
                <c:pt idx="15">
                  <c:v>7.2741436188152901E-3</c:v>
                </c:pt>
                <c:pt idx="16">
                  <c:v>7.2385322919217296E-3</c:v>
                </c:pt>
                <c:pt idx="17">
                  <c:v>7.6021571512683303E-3</c:v>
                </c:pt>
                <c:pt idx="18">
                  <c:v>8.1010042231355293E-3</c:v>
                </c:pt>
                <c:pt idx="19">
                  <c:v>8.5669981481260003E-3</c:v>
                </c:pt>
                <c:pt idx="20">
                  <c:v>8.9848994521162205E-3</c:v>
                </c:pt>
                <c:pt idx="21">
                  <c:v>9.4139413122320496E-3</c:v>
                </c:pt>
                <c:pt idx="22">
                  <c:v>9.8775676769946603E-3</c:v>
                </c:pt>
                <c:pt idx="23">
                  <c:v>1.03266088553937E-2</c:v>
                </c:pt>
                <c:pt idx="24">
                  <c:v>1.07611795192497E-2</c:v>
                </c:pt>
                <c:pt idx="25">
                  <c:v>1.1256283433795001E-2</c:v>
                </c:pt>
                <c:pt idx="26">
                  <c:v>1.18325616749644E-2</c:v>
                </c:pt>
                <c:pt idx="27">
                  <c:v>1.2215229134199E-2</c:v>
                </c:pt>
                <c:pt idx="28">
                  <c:v>1.2672559723796399E-2</c:v>
                </c:pt>
                <c:pt idx="29">
                  <c:v>1.2670344247453599E-2</c:v>
                </c:pt>
                <c:pt idx="30">
                  <c:v>1.26681422389083E-2</c:v>
                </c:pt>
                <c:pt idx="31">
                  <c:v>1.33451647297989E-2</c:v>
                </c:pt>
                <c:pt idx="32">
                  <c:v>1.40539850608548E-2</c:v>
                </c:pt>
                <c:pt idx="33">
                  <c:v>1.4727931172274099E-2</c:v>
                </c:pt>
                <c:pt idx="34">
                  <c:v>1.53109955972468E-2</c:v>
                </c:pt>
                <c:pt idx="35">
                  <c:v>1.5958809027324598E-2</c:v>
                </c:pt>
                <c:pt idx="36">
                  <c:v>1.6687643445038699E-2</c:v>
                </c:pt>
                <c:pt idx="37">
                  <c:v>1.7430890367904801E-2</c:v>
                </c:pt>
                <c:pt idx="38">
                  <c:v>1.8256624612149601E-2</c:v>
                </c:pt>
                <c:pt idx="39">
                  <c:v>1.9011141383089101E-2</c:v>
                </c:pt>
                <c:pt idx="40">
                  <c:v>1.9716401150617499E-2</c:v>
                </c:pt>
                <c:pt idx="41">
                  <c:v>2.0346554454590701E-2</c:v>
                </c:pt>
                <c:pt idx="42">
                  <c:v>2.1101411231939E-2</c:v>
                </c:pt>
                <c:pt idx="43">
                  <c:v>2.1984747175338298E-2</c:v>
                </c:pt>
                <c:pt idx="44">
                  <c:v>2.26620136290876E-2</c:v>
                </c:pt>
                <c:pt idx="45">
                  <c:v>2.3341413547314002E-2</c:v>
                </c:pt>
                <c:pt idx="46">
                  <c:v>2.4164881016076799E-2</c:v>
                </c:pt>
                <c:pt idx="47">
                  <c:v>2.4933361396506398E-2</c:v>
                </c:pt>
                <c:pt idx="48">
                  <c:v>2.4228713500633599E-2</c:v>
                </c:pt>
                <c:pt idx="49">
                  <c:v>2.5082291173930599E-2</c:v>
                </c:pt>
                <c:pt idx="50">
                  <c:v>2.6503774936827498E-2</c:v>
                </c:pt>
                <c:pt idx="51">
                  <c:v>2.77283625064229E-2</c:v>
                </c:pt>
                <c:pt idx="52">
                  <c:v>2.9230892525447399E-2</c:v>
                </c:pt>
                <c:pt idx="53">
                  <c:v>3.0726089882591599E-2</c:v>
                </c:pt>
                <c:pt idx="54">
                  <c:v>3.2171094308978403E-2</c:v>
                </c:pt>
                <c:pt idx="55">
                  <c:v>3.3346976863867901E-2</c:v>
                </c:pt>
                <c:pt idx="56">
                  <c:v>3.4606846309543499E-2</c:v>
                </c:pt>
                <c:pt idx="57">
                  <c:v>3.5990934763503901E-2</c:v>
                </c:pt>
                <c:pt idx="58">
                  <c:v>3.7539804901825798E-2</c:v>
                </c:pt>
                <c:pt idx="59">
                  <c:v>3.9093651565053698E-2</c:v>
                </c:pt>
                <c:pt idx="60">
                  <c:v>4.1351961224790998E-2</c:v>
                </c:pt>
                <c:pt idx="61">
                  <c:v>4.4786635895434301E-2</c:v>
                </c:pt>
                <c:pt idx="62">
                  <c:v>4.5951926208544998E-2</c:v>
                </c:pt>
                <c:pt idx="63">
                  <c:v>4.5898243605734003E-2</c:v>
                </c:pt>
                <c:pt idx="64">
                  <c:v>4.6183157585801403E-2</c:v>
                </c:pt>
                <c:pt idx="65">
                  <c:v>4.5133894103855703E-2</c:v>
                </c:pt>
                <c:pt idx="66">
                  <c:v>4.5405815622871201E-2</c:v>
                </c:pt>
                <c:pt idx="67">
                  <c:v>4.6846932934386097E-2</c:v>
                </c:pt>
                <c:pt idx="68">
                  <c:v>4.8160873558117601E-2</c:v>
                </c:pt>
                <c:pt idx="69">
                  <c:v>4.9496929885208402E-2</c:v>
                </c:pt>
                <c:pt idx="70">
                  <c:v>5.0787071192644397E-2</c:v>
                </c:pt>
                <c:pt idx="71">
                  <c:v>5.2557866243660101E-2</c:v>
                </c:pt>
                <c:pt idx="72">
                  <c:v>5.4374764335079803E-2</c:v>
                </c:pt>
                <c:pt idx="73">
                  <c:v>5.6214126164377397E-2</c:v>
                </c:pt>
                <c:pt idx="74">
                  <c:v>5.8133124690357398E-2</c:v>
                </c:pt>
                <c:pt idx="75">
                  <c:v>5.9642821879606303E-2</c:v>
                </c:pt>
                <c:pt idx="76">
                  <c:v>6.0680643601699599E-2</c:v>
                </c:pt>
                <c:pt idx="77">
                  <c:v>6.1759352577610102E-2</c:v>
                </c:pt>
                <c:pt idx="78">
                  <c:v>6.2841650606060298E-2</c:v>
                </c:pt>
                <c:pt idx="79">
                  <c:v>6.4667605147405993E-2</c:v>
                </c:pt>
                <c:pt idx="80">
                  <c:v>6.6271993255213602E-2</c:v>
                </c:pt>
                <c:pt idx="81">
                  <c:v>6.7872226048166298E-2</c:v>
                </c:pt>
                <c:pt idx="82">
                  <c:v>6.9625449787054094E-2</c:v>
                </c:pt>
                <c:pt idx="83">
                  <c:v>7.0981957524054506E-2</c:v>
                </c:pt>
                <c:pt idx="84">
                  <c:v>7.2457251786545399E-2</c:v>
                </c:pt>
                <c:pt idx="85">
                  <c:v>7.4520176019177597E-2</c:v>
                </c:pt>
                <c:pt idx="86">
                  <c:v>7.6527633990735894E-2</c:v>
                </c:pt>
                <c:pt idx="87">
                  <c:v>7.8243686562927905E-2</c:v>
                </c:pt>
                <c:pt idx="88">
                  <c:v>8.0208892724840594E-2</c:v>
                </c:pt>
                <c:pt idx="89">
                  <c:v>8.1838911723934898E-2</c:v>
                </c:pt>
                <c:pt idx="90">
                  <c:v>8.3105387435352895E-2</c:v>
                </c:pt>
                <c:pt idx="91">
                  <c:v>8.4659756354994897E-2</c:v>
                </c:pt>
                <c:pt idx="92">
                  <c:v>8.6204949796410801E-2</c:v>
                </c:pt>
                <c:pt idx="93">
                  <c:v>8.8002126072751694E-2</c:v>
                </c:pt>
                <c:pt idx="94">
                  <c:v>8.8957240462150394E-2</c:v>
                </c:pt>
                <c:pt idx="95">
                  <c:v>9.0419252917854506E-2</c:v>
                </c:pt>
                <c:pt idx="96">
                  <c:v>9.15044044149909E-2</c:v>
                </c:pt>
                <c:pt idx="97">
                  <c:v>9.2789500823528201E-2</c:v>
                </c:pt>
                <c:pt idx="98">
                  <c:v>9.3504228065285105E-2</c:v>
                </c:pt>
                <c:pt idx="99">
                  <c:v>9.5397242367653207E-2</c:v>
                </c:pt>
                <c:pt idx="100">
                  <c:v>9.9360136920040504E-2</c:v>
                </c:pt>
                <c:pt idx="101">
                  <c:v>9.5199361509003197E-2</c:v>
                </c:pt>
                <c:pt idx="102">
                  <c:v>9.7352895098993003E-2</c:v>
                </c:pt>
                <c:pt idx="103">
                  <c:v>9.9724591465928797E-2</c:v>
                </c:pt>
                <c:pt idx="104">
                  <c:v>0.101304342598269</c:v>
                </c:pt>
                <c:pt idx="105">
                  <c:v>0.103167443869097</c:v>
                </c:pt>
                <c:pt idx="106">
                  <c:v>0.105800386692863</c:v>
                </c:pt>
                <c:pt idx="107">
                  <c:v>0.108269686740641</c:v>
                </c:pt>
                <c:pt idx="108">
                  <c:v>0.110476915353502</c:v>
                </c:pt>
                <c:pt idx="109">
                  <c:v>0.112457325019022</c:v>
                </c:pt>
                <c:pt idx="110">
                  <c:v>0.113988678811438</c:v>
                </c:pt>
                <c:pt idx="111">
                  <c:v>0.114926433940127</c:v>
                </c:pt>
                <c:pt idx="112">
                  <c:v>0.116333034328818</c:v>
                </c:pt>
                <c:pt idx="113">
                  <c:v>0.11869451237817</c:v>
                </c:pt>
                <c:pt idx="114">
                  <c:v>0.121184956100478</c:v>
                </c:pt>
                <c:pt idx="115">
                  <c:v>0.123043660569238</c:v>
                </c:pt>
                <c:pt idx="116">
                  <c:v>0.123386427320838</c:v>
                </c:pt>
                <c:pt idx="117">
                  <c:v>0.12391527695035599</c:v>
                </c:pt>
                <c:pt idx="118">
                  <c:v>0.12425251966942601</c:v>
                </c:pt>
                <c:pt idx="119">
                  <c:v>0.12459185189800299</c:v>
                </c:pt>
                <c:pt idx="120">
                  <c:v>0.12501980923116199</c:v>
                </c:pt>
                <c:pt idx="121">
                  <c:v>0.125507361228301</c:v>
                </c:pt>
                <c:pt idx="122">
                  <c:v>0.126013189664263</c:v>
                </c:pt>
                <c:pt idx="123">
                  <c:v>0.12651103745975001</c:v>
                </c:pt>
                <c:pt idx="124">
                  <c:v>0.126951482898221</c:v>
                </c:pt>
                <c:pt idx="125">
                  <c:v>0.12722874731025499</c:v>
                </c:pt>
                <c:pt idx="126">
                  <c:v>0.127689931854547</c:v>
                </c:pt>
                <c:pt idx="127">
                  <c:v>0.128498773228785</c:v>
                </c:pt>
                <c:pt idx="128">
                  <c:v>0.12934806159682899</c:v>
                </c:pt>
                <c:pt idx="129">
                  <c:v>0.129132342214689</c:v>
                </c:pt>
                <c:pt idx="130">
                  <c:v>0.124849270440791</c:v>
                </c:pt>
                <c:pt idx="131">
                  <c:v>0.1201438435819</c:v>
                </c:pt>
                <c:pt idx="132">
                  <c:v>0.11633681321018199</c:v>
                </c:pt>
                <c:pt idx="133">
                  <c:v>0.112096828621361</c:v>
                </c:pt>
                <c:pt idx="134">
                  <c:v>0.11274827223860499</c:v>
                </c:pt>
                <c:pt idx="135">
                  <c:v>0.11348197753341099</c:v>
                </c:pt>
                <c:pt idx="136">
                  <c:v>0.114146472241373</c:v>
                </c:pt>
                <c:pt idx="137">
                  <c:v>0.11454673608659501</c:v>
                </c:pt>
                <c:pt idx="138">
                  <c:v>0.115417814052307</c:v>
                </c:pt>
                <c:pt idx="139">
                  <c:v>0.11483384718303601</c:v>
                </c:pt>
                <c:pt idx="140">
                  <c:v>0.11477923410439</c:v>
                </c:pt>
                <c:pt idx="141">
                  <c:v>0.115251237021766</c:v>
                </c:pt>
                <c:pt idx="142">
                  <c:v>0.11603251070027901</c:v>
                </c:pt>
                <c:pt idx="143">
                  <c:v>0.11658252740107899</c:v>
                </c:pt>
                <c:pt idx="144">
                  <c:v>0.118471851535105</c:v>
                </c:pt>
                <c:pt idx="145">
                  <c:v>0.11762671591714</c:v>
                </c:pt>
                <c:pt idx="146">
                  <c:v>0.11781675506063</c:v>
                </c:pt>
                <c:pt idx="147">
                  <c:v>0.11811265377218701</c:v>
                </c:pt>
                <c:pt idx="148">
                  <c:v>0.11879007967763799</c:v>
                </c:pt>
                <c:pt idx="149">
                  <c:v>0.119633144375257</c:v>
                </c:pt>
                <c:pt idx="150">
                  <c:v>0.120465620850155</c:v>
                </c:pt>
                <c:pt idx="151">
                  <c:v>0.121448532495378</c:v>
                </c:pt>
                <c:pt idx="152">
                  <c:v>0.12225389113427799</c:v>
                </c:pt>
                <c:pt idx="153">
                  <c:v>0.122706889261281</c:v>
                </c:pt>
                <c:pt idx="154">
                  <c:v>0.123370399079249</c:v>
                </c:pt>
                <c:pt idx="155">
                  <c:v>0.12447533034901399</c:v>
                </c:pt>
                <c:pt idx="156">
                  <c:v>0.12560639003913801</c:v>
                </c:pt>
                <c:pt idx="157">
                  <c:v>0.126722662946122</c:v>
                </c:pt>
                <c:pt idx="158">
                  <c:v>0.12775133946252001</c:v>
                </c:pt>
                <c:pt idx="159">
                  <c:v>0.128681520476675</c:v>
                </c:pt>
                <c:pt idx="160">
                  <c:v>0.12920903739541201</c:v>
                </c:pt>
                <c:pt idx="161">
                  <c:v>0.12982775537148</c:v>
                </c:pt>
                <c:pt idx="162">
                  <c:v>0.13098078319217199</c:v>
                </c:pt>
                <c:pt idx="163">
                  <c:v>0.13325925718618201</c:v>
                </c:pt>
                <c:pt idx="164">
                  <c:v>0.13349117418420101</c:v>
                </c:pt>
                <c:pt idx="165">
                  <c:v>0.13543582465172199</c:v>
                </c:pt>
                <c:pt idx="166">
                  <c:v>0.13545757762221899</c:v>
                </c:pt>
                <c:pt idx="167">
                  <c:v>0.13592668971341501</c:v>
                </c:pt>
                <c:pt idx="168">
                  <c:v>0.136465962207694</c:v>
                </c:pt>
                <c:pt idx="169">
                  <c:v>0.13755041803597101</c:v>
                </c:pt>
                <c:pt idx="170">
                  <c:v>0.13962556476235499</c:v>
                </c:pt>
                <c:pt idx="171">
                  <c:v>0.139328856947941</c:v>
                </c:pt>
                <c:pt idx="172">
                  <c:v>0.141312276373355</c:v>
                </c:pt>
                <c:pt idx="173">
                  <c:v>0.13895789511752801</c:v>
                </c:pt>
                <c:pt idx="174">
                  <c:v>0.139400998510609</c:v>
                </c:pt>
                <c:pt idx="175">
                  <c:v>0.140006703217296</c:v>
                </c:pt>
                <c:pt idx="176">
                  <c:v>0.141091455519017</c:v>
                </c:pt>
                <c:pt idx="177">
                  <c:v>0.14198186590147099</c:v>
                </c:pt>
                <c:pt idx="178">
                  <c:v>0.143452942385011</c:v>
                </c:pt>
                <c:pt idx="179">
                  <c:v>0.14367926813065399</c:v>
                </c:pt>
                <c:pt idx="180">
                  <c:v>0.144488999199893</c:v>
                </c:pt>
                <c:pt idx="181">
                  <c:v>0.14474063565467099</c:v>
                </c:pt>
                <c:pt idx="182">
                  <c:v>0.14507397242869</c:v>
                </c:pt>
                <c:pt idx="183">
                  <c:v>0.145804518194382</c:v>
                </c:pt>
                <c:pt idx="184">
                  <c:v>0.14642361160895201</c:v>
                </c:pt>
                <c:pt idx="185">
                  <c:v>0.14700949708640099</c:v>
                </c:pt>
                <c:pt idx="186">
                  <c:v>0.14748408336254201</c:v>
                </c:pt>
                <c:pt idx="187">
                  <c:v>0.14801781925962099</c:v>
                </c:pt>
                <c:pt idx="188">
                  <c:v>0.14825729437507101</c:v>
                </c:pt>
                <c:pt idx="189">
                  <c:v>0.14850991032653801</c:v>
                </c:pt>
                <c:pt idx="190">
                  <c:v>0.14924897965647699</c:v>
                </c:pt>
                <c:pt idx="191">
                  <c:v>0.14993386243804699</c:v>
                </c:pt>
                <c:pt idx="192">
                  <c:v>0.150585881984625</c:v>
                </c:pt>
                <c:pt idx="193">
                  <c:v>0.15120081880923</c:v>
                </c:pt>
                <c:pt idx="194">
                  <c:v>0.15177175538974599</c:v>
                </c:pt>
                <c:pt idx="195">
                  <c:v>0.15202551315905999</c:v>
                </c:pt>
                <c:pt idx="196">
                  <c:v>0.152322825204465</c:v>
                </c:pt>
                <c:pt idx="197">
                  <c:v>0.15315421582727101</c:v>
                </c:pt>
                <c:pt idx="198">
                  <c:v>0.15398324004036101</c:v>
                </c:pt>
                <c:pt idx="199">
                  <c:v>0.15474686636207499</c:v>
                </c:pt>
                <c:pt idx="200">
                  <c:v>0.15559293522255799</c:v>
                </c:pt>
                <c:pt idx="201">
                  <c:v>0.157923408209172</c:v>
                </c:pt>
                <c:pt idx="202">
                  <c:v>0.15923816947451999</c:v>
                </c:pt>
                <c:pt idx="203">
                  <c:v>0.16068013274252699</c:v>
                </c:pt>
                <c:pt idx="204">
                  <c:v>0.16323411746088801</c:v>
                </c:pt>
                <c:pt idx="205">
                  <c:v>0.165839407583007</c:v>
                </c:pt>
                <c:pt idx="206">
                  <c:v>0.16816252374155699</c:v>
                </c:pt>
                <c:pt idx="207">
                  <c:v>0.17096644227603999</c:v>
                </c:pt>
                <c:pt idx="208">
                  <c:v>0.172262552267057</c:v>
                </c:pt>
                <c:pt idx="209">
                  <c:v>0.17394048212372601</c:v>
                </c:pt>
                <c:pt idx="210">
                  <c:v>0.17501249738779701</c:v>
                </c:pt>
                <c:pt idx="211">
                  <c:v>0.17732255796909199</c:v>
                </c:pt>
                <c:pt idx="212">
                  <c:v>0.17968448550982399</c:v>
                </c:pt>
                <c:pt idx="213">
                  <c:v>0.181638002834006</c:v>
                </c:pt>
                <c:pt idx="214">
                  <c:v>0.18449057516409101</c:v>
                </c:pt>
                <c:pt idx="215">
                  <c:v>0.18456157718355801</c:v>
                </c:pt>
                <c:pt idx="216">
                  <c:v>0.18566773683050999</c:v>
                </c:pt>
                <c:pt idx="217">
                  <c:v>0.18306849120654101</c:v>
                </c:pt>
                <c:pt idx="218">
                  <c:v>0.185698898624651</c:v>
                </c:pt>
                <c:pt idx="219">
                  <c:v>0.19111199235248899</c:v>
                </c:pt>
                <c:pt idx="220">
                  <c:v>0.193313394367578</c:v>
                </c:pt>
                <c:pt idx="221">
                  <c:v>0.187228925246018</c:v>
                </c:pt>
                <c:pt idx="222">
                  <c:v>0.18690655148020599</c:v>
                </c:pt>
                <c:pt idx="223">
                  <c:v>0.185035992333724</c:v>
                </c:pt>
                <c:pt idx="224">
                  <c:v>0.18709719156413501</c:v>
                </c:pt>
                <c:pt idx="225">
                  <c:v>0.19059030467360599</c:v>
                </c:pt>
                <c:pt idx="226">
                  <c:v>0.198347573857973</c:v>
                </c:pt>
                <c:pt idx="227">
                  <c:v>0.20173916048224799</c:v>
                </c:pt>
                <c:pt idx="228">
                  <c:v>0.20365291864618501</c:v>
                </c:pt>
                <c:pt idx="229">
                  <c:v>0.20541644766581199</c:v>
                </c:pt>
                <c:pt idx="230">
                  <c:v>0.206463253269249</c:v>
                </c:pt>
                <c:pt idx="231">
                  <c:v>0.206755539029473</c:v>
                </c:pt>
                <c:pt idx="232">
                  <c:v>0.208051679944219</c:v>
                </c:pt>
                <c:pt idx="233">
                  <c:v>0.209391464120017</c:v>
                </c:pt>
                <c:pt idx="234">
                  <c:v>0.210311728692432</c:v>
                </c:pt>
                <c:pt idx="235">
                  <c:v>0.21122111072690999</c:v>
                </c:pt>
                <c:pt idx="236">
                  <c:v>0.21136977544938401</c:v>
                </c:pt>
                <c:pt idx="237">
                  <c:v>0.21134725665524501</c:v>
                </c:pt>
                <c:pt idx="238">
                  <c:v>0.21116290199825</c:v>
                </c:pt>
                <c:pt idx="239">
                  <c:v>0.21247084718925199</c:v>
                </c:pt>
                <c:pt idx="240">
                  <c:v>0.21362913263601499</c:v>
                </c:pt>
                <c:pt idx="241">
                  <c:v>0.214309118227902</c:v>
                </c:pt>
                <c:pt idx="242">
                  <c:v>0.21472967209138</c:v>
                </c:pt>
                <c:pt idx="243">
                  <c:v>0.21563160635196299</c:v>
                </c:pt>
                <c:pt idx="244">
                  <c:v>0.214830192116096</c:v>
                </c:pt>
                <c:pt idx="245">
                  <c:v>0.21442162393759601</c:v>
                </c:pt>
                <c:pt idx="246">
                  <c:v>0.21541826725478999</c:v>
                </c:pt>
                <c:pt idx="247">
                  <c:v>0.21709702039243001</c:v>
                </c:pt>
                <c:pt idx="248">
                  <c:v>0.218411374421521</c:v>
                </c:pt>
                <c:pt idx="249">
                  <c:v>0.21662919325990501</c:v>
                </c:pt>
                <c:pt idx="250">
                  <c:v>0.21325670364422</c:v>
                </c:pt>
                <c:pt idx="251">
                  <c:v>0.21154011939870501</c:v>
                </c:pt>
                <c:pt idx="252">
                  <c:v>0.21031658890660801</c:v>
                </c:pt>
                <c:pt idx="253">
                  <c:v>0.211550398808868</c:v>
                </c:pt>
                <c:pt idx="254">
                  <c:v>0.21331186190582199</c:v>
                </c:pt>
                <c:pt idx="255">
                  <c:v>0.21392141717024099</c:v>
                </c:pt>
                <c:pt idx="256">
                  <c:v>0.214358055993216</c:v>
                </c:pt>
                <c:pt idx="257">
                  <c:v>0.21276511328869699</c:v>
                </c:pt>
                <c:pt idx="258">
                  <c:v>0.21329778132621899</c:v>
                </c:pt>
                <c:pt idx="259">
                  <c:v>0.214868234252208</c:v>
                </c:pt>
                <c:pt idx="260">
                  <c:v>0.21740914320253099</c:v>
                </c:pt>
                <c:pt idx="261">
                  <c:v>0.21869068955948001</c:v>
                </c:pt>
                <c:pt idx="262">
                  <c:v>0.222645947045748</c:v>
                </c:pt>
                <c:pt idx="263">
                  <c:v>0.221805292225326</c:v>
                </c:pt>
                <c:pt idx="264">
                  <c:v>0.22303100308454299</c:v>
                </c:pt>
                <c:pt idx="265">
                  <c:v>0.223932036912629</c:v>
                </c:pt>
                <c:pt idx="266">
                  <c:v>0.225192390572374</c:v>
                </c:pt>
                <c:pt idx="267">
                  <c:v>0.227234948174555</c:v>
                </c:pt>
                <c:pt idx="268">
                  <c:v>0.23248205602885699</c:v>
                </c:pt>
                <c:pt idx="269">
                  <c:v>0.23471515228629899</c:v>
                </c:pt>
                <c:pt idx="270">
                  <c:v>0.23687497767332399</c:v>
                </c:pt>
                <c:pt idx="271">
                  <c:v>0.239078558733127</c:v>
                </c:pt>
                <c:pt idx="272">
                  <c:v>0.24028712408198799</c:v>
                </c:pt>
                <c:pt idx="273">
                  <c:v>0.241440052651342</c:v>
                </c:pt>
                <c:pt idx="274">
                  <c:v>0.24370505585557101</c:v>
                </c:pt>
                <c:pt idx="275">
                  <c:v>0.24939511825232299</c:v>
                </c:pt>
                <c:pt idx="276">
                  <c:v>0.25965798140805402</c:v>
                </c:pt>
                <c:pt idx="277">
                  <c:v>0.26909281205735203</c:v>
                </c:pt>
                <c:pt idx="278">
                  <c:v>0.27542036390605101</c:v>
                </c:pt>
                <c:pt idx="279">
                  <c:v>0.27511741256148498</c:v>
                </c:pt>
                <c:pt idx="280">
                  <c:v>0.275676015275167</c:v>
                </c:pt>
                <c:pt idx="281">
                  <c:v>0.277019187583392</c:v>
                </c:pt>
                <c:pt idx="282">
                  <c:v>0.27895897862344998</c:v>
                </c:pt>
                <c:pt idx="283">
                  <c:v>0.28143425382131698</c:v>
                </c:pt>
                <c:pt idx="284">
                  <c:v>0.27869699127404601</c:v>
                </c:pt>
                <c:pt idx="285">
                  <c:v>0.28234905339104399</c:v>
                </c:pt>
                <c:pt idx="286">
                  <c:v>0.28420728638411702</c:v>
                </c:pt>
                <c:pt idx="287">
                  <c:v>0.28629260877914903</c:v>
                </c:pt>
                <c:pt idx="288">
                  <c:v>0.28965921758026503</c:v>
                </c:pt>
                <c:pt idx="289">
                  <c:v>0.29363569858014699</c:v>
                </c:pt>
                <c:pt idx="290">
                  <c:v>0.30142756211898802</c:v>
                </c:pt>
                <c:pt idx="291">
                  <c:v>0.30357293819452003</c:v>
                </c:pt>
                <c:pt idx="292">
                  <c:v>0.30626085768108202</c:v>
                </c:pt>
                <c:pt idx="293">
                  <c:v>0.308703934055302</c:v>
                </c:pt>
                <c:pt idx="294">
                  <c:v>0.309619624275911</c:v>
                </c:pt>
                <c:pt idx="295">
                  <c:v>0.31306009878608199</c:v>
                </c:pt>
                <c:pt idx="296">
                  <c:v>0.318587212846069</c:v>
                </c:pt>
                <c:pt idx="297">
                  <c:v>0.32608678740143698</c:v>
                </c:pt>
                <c:pt idx="298">
                  <c:v>0.32564751689460503</c:v>
                </c:pt>
                <c:pt idx="299">
                  <c:v>0.32774708238503097</c:v>
                </c:pt>
                <c:pt idx="300">
                  <c:v>0.328956000651488</c:v>
                </c:pt>
                <c:pt idx="301">
                  <c:v>0.33063720891823301</c:v>
                </c:pt>
                <c:pt idx="302">
                  <c:v>0.33405877758923502</c:v>
                </c:pt>
                <c:pt idx="303">
                  <c:v>0.33772314980524198</c:v>
                </c:pt>
                <c:pt idx="304">
                  <c:v>0.34102992833686602</c:v>
                </c:pt>
                <c:pt idx="305">
                  <c:v>0.344110920246749</c:v>
                </c:pt>
                <c:pt idx="306">
                  <c:v>0.34691706359990299</c:v>
                </c:pt>
                <c:pt idx="307">
                  <c:v>0.347480301368705</c:v>
                </c:pt>
                <c:pt idx="308">
                  <c:v>0.34946607867732399</c:v>
                </c:pt>
                <c:pt idx="309">
                  <c:v>0.35366479201638901</c:v>
                </c:pt>
                <c:pt idx="310">
                  <c:v>0.35823086008622301</c:v>
                </c:pt>
                <c:pt idx="311">
                  <c:v>0.36290473174267401</c:v>
                </c:pt>
                <c:pt idx="312">
                  <c:v>0.36705433520728498</c:v>
                </c:pt>
                <c:pt idx="313">
                  <c:v>0.37037268641597598</c:v>
                </c:pt>
                <c:pt idx="314">
                  <c:v>0.37948942758248499</c:v>
                </c:pt>
                <c:pt idx="315">
                  <c:v>0.385596466685456</c:v>
                </c:pt>
                <c:pt idx="316">
                  <c:v>0.36424964682373701</c:v>
                </c:pt>
                <c:pt idx="317">
                  <c:v>0.366367348844506</c:v>
                </c:pt>
                <c:pt idx="318">
                  <c:v>0.36930280903197898</c:v>
                </c:pt>
                <c:pt idx="319">
                  <c:v>0.37010509763877097</c:v>
                </c:pt>
                <c:pt idx="320">
                  <c:v>0.37258075326735701</c:v>
                </c:pt>
                <c:pt idx="321">
                  <c:v>0.37435337325496199</c:v>
                </c:pt>
                <c:pt idx="322">
                  <c:v>0.37609133893965901</c:v>
                </c:pt>
                <c:pt idx="323">
                  <c:v>0.37939998224555899</c:v>
                </c:pt>
                <c:pt idx="324">
                  <c:v>0.38250222477017798</c:v>
                </c:pt>
                <c:pt idx="325">
                  <c:v>0.38604482311256999</c:v>
                </c:pt>
                <c:pt idx="326">
                  <c:v>0.38665122132624702</c:v>
                </c:pt>
                <c:pt idx="327">
                  <c:v>0.38785833731526498</c:v>
                </c:pt>
                <c:pt idx="328">
                  <c:v>0.39392583977860302</c:v>
                </c:pt>
                <c:pt idx="329">
                  <c:v>0.38996887468874802</c:v>
                </c:pt>
                <c:pt idx="330">
                  <c:v>0.39493006647717299</c:v>
                </c:pt>
                <c:pt idx="331">
                  <c:v>0.39716933586441899</c:v>
                </c:pt>
                <c:pt idx="332">
                  <c:v>0.39922232256958501</c:v>
                </c:pt>
                <c:pt idx="333">
                  <c:v>0.40242111792940699</c:v>
                </c:pt>
                <c:pt idx="334">
                  <c:v>0.40745653390968101</c:v>
                </c:pt>
                <c:pt idx="335">
                  <c:v>0.41487547771612299</c:v>
                </c:pt>
                <c:pt idx="336">
                  <c:v>0.408896777152222</c:v>
                </c:pt>
                <c:pt idx="337">
                  <c:v>0.413626015812952</c:v>
                </c:pt>
                <c:pt idx="338">
                  <c:v>0.41700567337466099</c:v>
                </c:pt>
                <c:pt idx="339">
                  <c:v>0.41884611532077498</c:v>
                </c:pt>
                <c:pt idx="340">
                  <c:v>0.42316342417780101</c:v>
                </c:pt>
                <c:pt idx="341">
                  <c:v>0.42674521675962801</c:v>
                </c:pt>
                <c:pt idx="342">
                  <c:v>0.42862639242866901</c:v>
                </c:pt>
                <c:pt idx="343">
                  <c:v>0.43135775854170799</c:v>
                </c:pt>
                <c:pt idx="344">
                  <c:v>0.43567470682774001</c:v>
                </c:pt>
                <c:pt idx="345">
                  <c:v>0.44042357168836999</c:v>
                </c:pt>
                <c:pt idx="346">
                  <c:v>0.44396654852153</c:v>
                </c:pt>
                <c:pt idx="347">
                  <c:v>0.447989642678294</c:v>
                </c:pt>
                <c:pt idx="348">
                  <c:v>0.45120966897411602</c:v>
                </c:pt>
                <c:pt idx="349">
                  <c:v>0.45409136664602601</c:v>
                </c:pt>
                <c:pt idx="350">
                  <c:v>0.45700049763217998</c:v>
                </c:pt>
                <c:pt idx="351">
                  <c:v>0.46173013692077802</c:v>
                </c:pt>
                <c:pt idx="352">
                  <c:v>0.46618479074004399</c:v>
                </c:pt>
                <c:pt idx="353">
                  <c:v>0.470178623249012</c:v>
                </c:pt>
                <c:pt idx="354">
                  <c:v>0.47404813698540199</c:v>
                </c:pt>
                <c:pt idx="355">
                  <c:v>0.477093340409738</c:v>
                </c:pt>
                <c:pt idx="356">
                  <c:v>0.47906118859555102</c:v>
                </c:pt>
                <c:pt idx="357">
                  <c:v>0.48102722264411601</c:v>
                </c:pt>
                <c:pt idx="358">
                  <c:v>0.48334784598591801</c:v>
                </c:pt>
                <c:pt idx="359">
                  <c:v>0.48627476728233898</c:v>
                </c:pt>
                <c:pt idx="360">
                  <c:v>0.48907910207435601</c:v>
                </c:pt>
                <c:pt idx="361">
                  <c:v>0.49202224137025002</c:v>
                </c:pt>
                <c:pt idx="362">
                  <c:v>0.49459299745103602</c:v>
                </c:pt>
                <c:pt idx="363">
                  <c:v>0.49637944099959003</c:v>
                </c:pt>
                <c:pt idx="364">
                  <c:v>0.49812722183196501</c:v>
                </c:pt>
                <c:pt idx="365">
                  <c:v>0.50011271848325101</c:v>
                </c:pt>
                <c:pt idx="366">
                  <c:v>0.503530089408741</c:v>
                </c:pt>
                <c:pt idx="367">
                  <c:v>0.50718067280558898</c:v>
                </c:pt>
                <c:pt idx="368">
                  <c:v>0.51085748019431798</c:v>
                </c:pt>
                <c:pt idx="369">
                  <c:v>0.51429931349412095</c:v>
                </c:pt>
                <c:pt idx="370">
                  <c:v>0.51604975518148399</c:v>
                </c:pt>
                <c:pt idx="371">
                  <c:v>0.51882227338501297</c:v>
                </c:pt>
                <c:pt idx="372">
                  <c:v>0.52324216555734904</c:v>
                </c:pt>
                <c:pt idx="373">
                  <c:v>0.52703935973840998</c:v>
                </c:pt>
                <c:pt idx="374">
                  <c:v>0.53046387407630402</c:v>
                </c:pt>
                <c:pt idx="375">
                  <c:v>0.53414174626323097</c:v>
                </c:pt>
                <c:pt idx="376">
                  <c:v>0.53744510457636396</c:v>
                </c:pt>
                <c:pt idx="377">
                  <c:v>0.53908883001804497</c:v>
                </c:pt>
                <c:pt idx="378">
                  <c:v>0.54113316641269205</c:v>
                </c:pt>
                <c:pt idx="379">
                  <c:v>0.54544856717984702</c:v>
                </c:pt>
                <c:pt idx="380">
                  <c:v>0.55009664118915702</c:v>
                </c:pt>
                <c:pt idx="381">
                  <c:v>0.55467306552964102</c:v>
                </c:pt>
                <c:pt idx="382">
                  <c:v>0.55916174246067396</c:v>
                </c:pt>
                <c:pt idx="383">
                  <c:v>0.56258437910855696</c:v>
                </c:pt>
                <c:pt idx="384">
                  <c:v>0.56443061852769505</c:v>
                </c:pt>
                <c:pt idx="385">
                  <c:v>0.56731963101719896</c:v>
                </c:pt>
                <c:pt idx="386">
                  <c:v>0.57254389471199796</c:v>
                </c:pt>
                <c:pt idx="387">
                  <c:v>0.57659849943502195</c:v>
                </c:pt>
                <c:pt idx="388">
                  <c:v>0.57173206065999704</c:v>
                </c:pt>
                <c:pt idx="389">
                  <c:v>0.57508358470931897</c:v>
                </c:pt>
                <c:pt idx="390">
                  <c:v>0.56754180398547804</c:v>
                </c:pt>
                <c:pt idx="391">
                  <c:v>0.56775627280876495</c:v>
                </c:pt>
                <c:pt idx="392">
                  <c:v>0.57727013228395696</c:v>
                </c:pt>
                <c:pt idx="393">
                  <c:v>0.57537038788268502</c:v>
                </c:pt>
                <c:pt idx="394">
                  <c:v>0.58027959429728104</c:v>
                </c:pt>
                <c:pt idx="395">
                  <c:v>0.58536537404324895</c:v>
                </c:pt>
                <c:pt idx="396">
                  <c:v>0.59015255894610197</c:v>
                </c:pt>
                <c:pt idx="397">
                  <c:v>0.59436166804152901</c:v>
                </c:pt>
                <c:pt idx="398">
                  <c:v>0.59688745256426001</c:v>
                </c:pt>
                <c:pt idx="399">
                  <c:v>0.59874716244030401</c:v>
                </c:pt>
                <c:pt idx="400">
                  <c:v>0.60375939825371505</c:v>
                </c:pt>
                <c:pt idx="401">
                  <c:v>0.60768076183467201</c:v>
                </c:pt>
                <c:pt idx="402">
                  <c:v>0.611588840399236</c:v>
                </c:pt>
                <c:pt idx="403">
                  <c:v>0.61515106404112896</c:v>
                </c:pt>
                <c:pt idx="404">
                  <c:v>0.61780299137535599</c:v>
                </c:pt>
                <c:pt idx="405">
                  <c:v>0.61943585108656396</c:v>
                </c:pt>
                <c:pt idx="406">
                  <c:v>0.62143339385784202</c:v>
                </c:pt>
                <c:pt idx="407">
                  <c:v>0.62483868216258998</c:v>
                </c:pt>
                <c:pt idx="408">
                  <c:v>0.62856674287013403</c:v>
                </c:pt>
                <c:pt idx="409">
                  <c:v>0.92501955573152395</c:v>
                </c:pt>
                <c:pt idx="410">
                  <c:v>0.92833580760088796</c:v>
                </c:pt>
                <c:pt idx="411">
                  <c:v>0.93104152763589798</c:v>
                </c:pt>
                <c:pt idx="412">
                  <c:v>0.93262703606615105</c:v>
                </c:pt>
                <c:pt idx="413">
                  <c:v>0.93423469975277795</c:v>
                </c:pt>
                <c:pt idx="414">
                  <c:v>0.93828867263528104</c:v>
                </c:pt>
                <c:pt idx="415">
                  <c:v>0.94283390961391</c:v>
                </c:pt>
                <c:pt idx="416">
                  <c:v>0.95132158408614498</c:v>
                </c:pt>
                <c:pt idx="417">
                  <c:v>0.95878846485266001</c:v>
                </c:pt>
                <c:pt idx="418">
                  <c:v>0.96193022233910597</c:v>
                </c:pt>
                <c:pt idx="419">
                  <c:v>0.95990511297895897</c:v>
                </c:pt>
                <c:pt idx="420">
                  <c:v>0.95784049443682295</c:v>
                </c:pt>
                <c:pt idx="421">
                  <c:v>0.95994536773650896</c:v>
                </c:pt>
                <c:pt idx="422">
                  <c:v>0.966441357853</c:v>
                </c:pt>
                <c:pt idx="423">
                  <c:v>0.97512592613747995</c:v>
                </c:pt>
                <c:pt idx="424">
                  <c:v>0.97033908210960396</c:v>
                </c:pt>
                <c:pt idx="425">
                  <c:v>0.97357403972728196</c:v>
                </c:pt>
                <c:pt idx="426">
                  <c:v>0.961559626583949</c:v>
                </c:pt>
                <c:pt idx="427">
                  <c:v>0.962122348955745</c:v>
                </c:pt>
                <c:pt idx="428">
                  <c:v>0.96661418858093395</c:v>
                </c:pt>
                <c:pt idx="429">
                  <c:v>0.97111669599689798</c:v>
                </c:pt>
                <c:pt idx="430">
                  <c:v>0.97619055844734204</c:v>
                </c:pt>
                <c:pt idx="431">
                  <c:v>0.97865797875965699</c:v>
                </c:pt>
                <c:pt idx="432">
                  <c:v>0.99162858196086701</c:v>
                </c:pt>
                <c:pt idx="433">
                  <c:v>0.98443832469274595</c:v>
                </c:pt>
                <c:pt idx="434">
                  <c:v>0.983779032092571</c:v>
                </c:pt>
                <c:pt idx="435">
                  <c:v>0.988065796530464</c:v>
                </c:pt>
                <c:pt idx="436">
                  <c:v>0.99324028802311704</c:v>
                </c:pt>
                <c:pt idx="437">
                  <c:v>0.99717618422528198</c:v>
                </c:pt>
                <c:pt idx="438">
                  <c:v>1.00002668870911</c:v>
                </c:pt>
                <c:pt idx="439">
                  <c:v>1.00251594449037</c:v>
                </c:pt>
                <c:pt idx="440">
                  <c:v>1.00425918291057</c:v>
                </c:pt>
                <c:pt idx="441">
                  <c:v>1.0066888148203399</c:v>
                </c:pt>
                <c:pt idx="442">
                  <c:v>1.01146129792687</c:v>
                </c:pt>
                <c:pt idx="443">
                  <c:v>1.01615824918372</c:v>
                </c:pt>
                <c:pt idx="444">
                  <c:v>1.0209587352846901</c:v>
                </c:pt>
                <c:pt idx="445">
                  <c:v>1.02537093216324</c:v>
                </c:pt>
                <c:pt idx="446">
                  <c:v>1.05432574276983</c:v>
                </c:pt>
                <c:pt idx="447">
                  <c:v>1.01900318212756</c:v>
                </c:pt>
                <c:pt idx="448">
                  <c:v>1.01827179633347</c:v>
                </c:pt>
                <c:pt idx="449">
                  <c:v>1.0222504521534601</c:v>
                </c:pt>
                <c:pt idx="450">
                  <c:v>1.03696815898911</c:v>
                </c:pt>
                <c:pt idx="451">
                  <c:v>1.0274901828888701</c:v>
                </c:pt>
                <c:pt idx="452">
                  <c:v>1.0242082731756501</c:v>
                </c:pt>
                <c:pt idx="453">
                  <c:v>1.0268111524474099</c:v>
                </c:pt>
                <c:pt idx="454">
                  <c:v>1.0281712413752799</c:v>
                </c:pt>
                <c:pt idx="455">
                  <c:v>1.03047911565136</c:v>
                </c:pt>
                <c:pt idx="456">
                  <c:v>1.04411574499863</c:v>
                </c:pt>
                <c:pt idx="457">
                  <c:v>1.0400415474159701</c:v>
                </c:pt>
                <c:pt idx="458">
                  <c:v>1.0436490439788</c:v>
                </c:pt>
                <c:pt idx="459">
                  <c:v>0.81588281832773601</c:v>
                </c:pt>
                <c:pt idx="460">
                  <c:v>0.78198966318723295</c:v>
                </c:pt>
                <c:pt idx="461">
                  <c:v>0.77369699457995</c:v>
                </c:pt>
                <c:pt idx="462">
                  <c:v>0.77112188512546698</c:v>
                </c:pt>
                <c:pt idx="463">
                  <c:v>0.77463804518083601</c:v>
                </c:pt>
                <c:pt idx="464">
                  <c:v>0.77700900684612895</c:v>
                </c:pt>
                <c:pt idx="465">
                  <c:v>0.78052938344080802</c:v>
                </c:pt>
                <c:pt idx="466">
                  <c:v>0.78311967448189501</c:v>
                </c:pt>
                <c:pt idx="467">
                  <c:v>0.78804376831794798</c:v>
                </c:pt>
                <c:pt idx="468">
                  <c:v>0.788997548922453</c:v>
                </c:pt>
                <c:pt idx="469">
                  <c:v>0.79176903189181802</c:v>
                </c:pt>
                <c:pt idx="470">
                  <c:v>0.79640576971723898</c:v>
                </c:pt>
                <c:pt idx="471">
                  <c:v>0.79999569950632599</c:v>
                </c:pt>
                <c:pt idx="472">
                  <c:v>0.805529453306008</c:v>
                </c:pt>
                <c:pt idx="473">
                  <c:v>0.80791812978986899</c:v>
                </c:pt>
                <c:pt idx="474">
                  <c:v>0.81218206141329596</c:v>
                </c:pt>
                <c:pt idx="475">
                  <c:v>0.81462931161240704</c:v>
                </c:pt>
                <c:pt idx="476">
                  <c:v>0.81774044110261501</c:v>
                </c:pt>
                <c:pt idx="477">
                  <c:v>0.82510428253499402</c:v>
                </c:pt>
                <c:pt idx="478">
                  <c:v>0.83089445558925901</c:v>
                </c:pt>
                <c:pt idx="479">
                  <c:v>0.83724328521930103</c:v>
                </c:pt>
                <c:pt idx="480">
                  <c:v>0.84241074250167003</c:v>
                </c:pt>
                <c:pt idx="481">
                  <c:v>0.84718814406733101</c:v>
                </c:pt>
                <c:pt idx="482">
                  <c:v>0.85042620724198104</c:v>
                </c:pt>
                <c:pt idx="483">
                  <c:v>0.85396099036006501</c:v>
                </c:pt>
                <c:pt idx="484">
                  <c:v>0.86124569276944396</c:v>
                </c:pt>
                <c:pt idx="485">
                  <c:v>0.86825510355902202</c:v>
                </c:pt>
                <c:pt idx="486">
                  <c:v>0.87358364153078605</c:v>
                </c:pt>
                <c:pt idx="487">
                  <c:v>0.88040994416769502</c:v>
                </c:pt>
                <c:pt idx="488">
                  <c:v>0.88960954029425898</c:v>
                </c:pt>
                <c:pt idx="489">
                  <c:v>0.88332332435493299</c:v>
                </c:pt>
                <c:pt idx="490">
                  <c:v>0.87098995162068604</c:v>
                </c:pt>
                <c:pt idx="491">
                  <c:v>0.87476826707643296</c:v>
                </c:pt>
                <c:pt idx="492">
                  <c:v>0.88174249653275205</c:v>
                </c:pt>
                <c:pt idx="493">
                  <c:v>0.88855745982346002</c:v>
                </c:pt>
                <c:pt idx="494">
                  <c:v>0.887558448912387</c:v>
                </c:pt>
                <c:pt idx="495">
                  <c:v>0.89131951589934</c:v>
                </c:pt>
                <c:pt idx="496">
                  <c:v>0.89090106131607205</c:v>
                </c:pt>
                <c:pt idx="497">
                  <c:v>0.89380183144658099</c:v>
                </c:pt>
                <c:pt idx="498">
                  <c:v>0.90074429476499096</c:v>
                </c:pt>
                <c:pt idx="499">
                  <c:v>0.92490071456177203</c:v>
                </c:pt>
                <c:pt idx="500">
                  <c:v>0.94086240903288898</c:v>
                </c:pt>
                <c:pt idx="501">
                  <c:v>0.96109659971716599</c:v>
                </c:pt>
                <c:pt idx="502">
                  <c:v>0.95972638937200805</c:v>
                </c:pt>
                <c:pt idx="503">
                  <c:v>0.95890113863151805</c:v>
                </c:pt>
                <c:pt idx="504">
                  <c:v>0.95976284123753397</c:v>
                </c:pt>
                <c:pt idx="505">
                  <c:v>0.96710059093129497</c:v>
                </c:pt>
                <c:pt idx="506">
                  <c:v>0.97773499406230302</c:v>
                </c:pt>
                <c:pt idx="507">
                  <c:v>0.98432956832584795</c:v>
                </c:pt>
                <c:pt idx="508">
                  <c:v>0.99882705517211401</c:v>
                </c:pt>
                <c:pt idx="509">
                  <c:v>0.99594509052258196</c:v>
                </c:pt>
                <c:pt idx="510">
                  <c:v>0.99755814662967202</c:v>
                </c:pt>
                <c:pt idx="511">
                  <c:v>1.0012275067529099</c:v>
                </c:pt>
                <c:pt idx="512">
                  <c:v>1.0081815554503899</c:v>
                </c:pt>
                <c:pt idx="513">
                  <c:v>1.0163067914663799</c:v>
                </c:pt>
                <c:pt idx="514">
                  <c:v>1.02682426600495</c:v>
                </c:pt>
                <c:pt idx="515">
                  <c:v>1.0326957698089201</c:v>
                </c:pt>
                <c:pt idx="516">
                  <c:v>1.0376160947125801</c:v>
                </c:pt>
                <c:pt idx="517">
                  <c:v>1.0403607121179399</c:v>
                </c:pt>
                <c:pt idx="518">
                  <c:v>1.04423437238984</c:v>
                </c:pt>
                <c:pt idx="519">
                  <c:v>1.0514822266286501</c:v>
                </c:pt>
                <c:pt idx="520">
                  <c:v>1.0571219319817799</c:v>
                </c:pt>
                <c:pt idx="521">
                  <c:v>1.06465756810121</c:v>
                </c:pt>
                <c:pt idx="522">
                  <c:v>1.07047579643859</c:v>
                </c:pt>
                <c:pt idx="523">
                  <c:v>1.07573727435283</c:v>
                </c:pt>
                <c:pt idx="524">
                  <c:v>1.0788196709181599</c:v>
                </c:pt>
                <c:pt idx="525">
                  <c:v>1.08255279851619</c:v>
                </c:pt>
                <c:pt idx="526">
                  <c:v>1.0898629248295</c:v>
                </c:pt>
                <c:pt idx="527">
                  <c:v>1.09804902367614</c:v>
                </c:pt>
                <c:pt idx="528">
                  <c:v>1.1045633394596699</c:v>
                </c:pt>
                <c:pt idx="529">
                  <c:v>1.1107042501416799</c:v>
                </c:pt>
                <c:pt idx="530">
                  <c:v>1.1159249275961001</c:v>
                </c:pt>
                <c:pt idx="531">
                  <c:v>1.11981854480837</c:v>
                </c:pt>
                <c:pt idx="532">
                  <c:v>1.1238146812338501</c:v>
                </c:pt>
                <c:pt idx="533">
                  <c:v>1.12958333117786</c:v>
                </c:pt>
                <c:pt idx="534">
                  <c:v>1.1398314517555299</c:v>
                </c:pt>
                <c:pt idx="535">
                  <c:v>1.1451850092134901</c:v>
                </c:pt>
                <c:pt idx="536">
                  <c:v>1.1615670350292899</c:v>
                </c:pt>
                <c:pt idx="537">
                  <c:v>1.16408047198638</c:v>
                </c:pt>
                <c:pt idx="538">
                  <c:v>1.1637552122620001</c:v>
                </c:pt>
                <c:pt idx="539">
                  <c:v>1.16497366608201</c:v>
                </c:pt>
                <c:pt idx="540">
                  <c:v>1.1673854668852099</c:v>
                </c:pt>
                <c:pt idx="541">
                  <c:v>1.17752835665488</c:v>
                </c:pt>
                <c:pt idx="542">
                  <c:v>1.1863517294041199</c:v>
                </c:pt>
                <c:pt idx="543">
                  <c:v>1.1940371813098001</c:v>
                </c:pt>
                <c:pt idx="544">
                  <c:v>1.1938560472917701</c:v>
                </c:pt>
                <c:pt idx="545">
                  <c:v>1.1926797678815999</c:v>
                </c:pt>
                <c:pt idx="546">
                  <c:v>1.19328875949213</c:v>
                </c:pt>
                <c:pt idx="547">
                  <c:v>1.19665882167556</c:v>
                </c:pt>
                <c:pt idx="548">
                  <c:v>1.2018760005612401</c:v>
                </c:pt>
                <c:pt idx="549">
                  <c:v>1.20691289958086</c:v>
                </c:pt>
                <c:pt idx="550">
                  <c:v>1.21188034859733</c:v>
                </c:pt>
                <c:pt idx="551">
                  <c:v>1.2160725700514401</c:v>
                </c:pt>
                <c:pt idx="552">
                  <c:v>1.2183729925545801</c:v>
                </c:pt>
                <c:pt idx="553">
                  <c:v>1.2210267673463</c:v>
                </c:pt>
                <c:pt idx="554">
                  <c:v>1.2264441559427699</c:v>
                </c:pt>
                <c:pt idx="555">
                  <c:v>1.2321828066778799</c:v>
                </c:pt>
                <c:pt idx="556">
                  <c:v>1.2375462750669599</c:v>
                </c:pt>
                <c:pt idx="557">
                  <c:v>1.2419846223429001</c:v>
                </c:pt>
                <c:pt idx="558">
                  <c:v>1.24607964129518</c:v>
                </c:pt>
                <c:pt idx="559">
                  <c:v>1.2486755794789099</c:v>
                </c:pt>
                <c:pt idx="560">
                  <c:v>1.2513384040930799</c:v>
                </c:pt>
                <c:pt idx="561">
                  <c:v>1.2573425908731199</c:v>
                </c:pt>
                <c:pt idx="562">
                  <c:v>1.26665585103547</c:v>
                </c:pt>
                <c:pt idx="563">
                  <c:v>1.2710322310031199</c:v>
                </c:pt>
                <c:pt idx="564">
                  <c:v>1.27636996485853</c:v>
                </c:pt>
                <c:pt idx="565">
                  <c:v>1.2816451728122</c:v>
                </c:pt>
                <c:pt idx="566">
                  <c:v>1.28492539756098</c:v>
                </c:pt>
                <c:pt idx="567">
                  <c:v>1.28806061145133</c:v>
                </c:pt>
                <c:pt idx="568">
                  <c:v>1.2958636499342899</c:v>
                </c:pt>
                <c:pt idx="569">
                  <c:v>1.3422056250256</c:v>
                </c:pt>
                <c:pt idx="570">
                  <c:v>1.3476317224149199</c:v>
                </c:pt>
                <c:pt idx="571">
                  <c:v>1.3671999891275799</c:v>
                </c:pt>
                <c:pt idx="572">
                  <c:v>1.3679322876560001</c:v>
                </c:pt>
                <c:pt idx="573">
                  <c:v>1.3604293518128501</c:v>
                </c:pt>
                <c:pt idx="574">
                  <c:v>1.3601575295760999</c:v>
                </c:pt>
                <c:pt idx="575">
                  <c:v>1.3719948606394601</c:v>
                </c:pt>
                <c:pt idx="576">
                  <c:v>1.3854770493116999</c:v>
                </c:pt>
                <c:pt idx="577">
                  <c:v>1.3958580783882999</c:v>
                </c:pt>
                <c:pt idx="578">
                  <c:v>1.40176607745343</c:v>
                </c:pt>
                <c:pt idx="579">
                  <c:v>1.4069500428495301</c:v>
                </c:pt>
                <c:pt idx="580">
                  <c:v>1.40898733048198</c:v>
                </c:pt>
                <c:pt idx="581">
                  <c:v>1.4108577488141201</c:v>
                </c:pt>
                <c:pt idx="582">
                  <c:v>1.41761768997458</c:v>
                </c:pt>
                <c:pt idx="583">
                  <c:v>1.42651987039244</c:v>
                </c:pt>
                <c:pt idx="584">
                  <c:v>1.46484398098892</c:v>
                </c:pt>
                <c:pt idx="585">
                  <c:v>1.47545196307146</c:v>
                </c:pt>
                <c:pt idx="586">
                  <c:v>1.4704984246373001</c:v>
                </c:pt>
                <c:pt idx="587">
                  <c:v>1.5234613475513501</c:v>
                </c:pt>
                <c:pt idx="588">
                  <c:v>1.56115519425293</c:v>
                </c:pt>
                <c:pt idx="589">
                  <c:v>1.5612876005498</c:v>
                </c:pt>
                <c:pt idx="590">
                  <c:v>1.5778403262966101</c:v>
                </c:pt>
                <c:pt idx="591">
                  <c:v>1.5862392583239899</c:v>
                </c:pt>
                <c:pt idx="592">
                  <c:v>1.6037941966787901</c:v>
                </c:pt>
                <c:pt idx="593">
                  <c:v>1.6006750360056701</c:v>
                </c:pt>
                <c:pt idx="594">
                  <c:v>1.6041661847011699</c:v>
                </c:pt>
                <c:pt idx="595">
                  <c:v>1.6073001063468799</c:v>
                </c:pt>
                <c:pt idx="596">
                  <c:v>1.6188786907050601</c:v>
                </c:pt>
                <c:pt idx="597">
                  <c:v>1.6301735743136301</c:v>
                </c:pt>
                <c:pt idx="598">
                  <c:v>1.6257184115029299</c:v>
                </c:pt>
                <c:pt idx="599">
                  <c:v>1.62900129895479</c:v>
                </c:pt>
                <c:pt idx="600">
                  <c:v>1.6542120314070401</c:v>
                </c:pt>
                <c:pt idx="601">
                  <c:v>1.6573052733438101</c:v>
                </c:pt>
                <c:pt idx="602">
                  <c:v>1.66156394973314</c:v>
                </c:pt>
                <c:pt idx="603">
                  <c:v>1.6724996601815301</c:v>
                </c:pt>
                <c:pt idx="604">
                  <c:v>1.6993750335796001</c:v>
                </c:pt>
                <c:pt idx="605">
                  <c:v>1.7181041629437499</c:v>
                </c:pt>
                <c:pt idx="606">
                  <c:v>1.7374806774159901</c:v>
                </c:pt>
                <c:pt idx="607">
                  <c:v>1.7703835021566201</c:v>
                </c:pt>
                <c:pt idx="608">
                  <c:v>1.78296450938888</c:v>
                </c:pt>
                <c:pt idx="609">
                  <c:v>1.78921638697557</c:v>
                </c:pt>
                <c:pt idx="610">
                  <c:v>1.7942709546123301</c:v>
                </c:pt>
                <c:pt idx="611">
                  <c:v>1.8059617862700199</c:v>
                </c:pt>
                <c:pt idx="612">
                  <c:v>1.82178282705536</c:v>
                </c:pt>
                <c:pt idx="613">
                  <c:v>1.8435257220417001</c:v>
                </c:pt>
                <c:pt idx="614">
                  <c:v>1.87040132271977</c:v>
                </c:pt>
                <c:pt idx="615">
                  <c:v>1.8655458334833399</c:v>
                </c:pt>
                <c:pt idx="616">
                  <c:v>1.86655523559875</c:v>
                </c:pt>
                <c:pt idx="617">
                  <c:v>1.8761671446036401</c:v>
                </c:pt>
                <c:pt idx="618">
                  <c:v>1.8960264473716999</c:v>
                </c:pt>
                <c:pt idx="619">
                  <c:v>1.9026918701620199</c:v>
                </c:pt>
                <c:pt idx="620">
                  <c:v>1.9131714230352399</c:v>
                </c:pt>
                <c:pt idx="621">
                  <c:v>1.93676237981163</c:v>
                </c:pt>
                <c:pt idx="622">
                  <c:v>1.9465447875782</c:v>
                </c:pt>
                <c:pt idx="623">
                  <c:v>1.95563701406991</c:v>
                </c:pt>
                <c:pt idx="624">
                  <c:v>1.96693855932244</c:v>
                </c:pt>
                <c:pt idx="625">
                  <c:v>2.0082508809055102</c:v>
                </c:pt>
                <c:pt idx="626">
                  <c:v>2.0272759570389098</c:v>
                </c:pt>
                <c:pt idx="627">
                  <c:v>2.04198388784698</c:v>
                </c:pt>
                <c:pt idx="628">
                  <c:v>2.06041038752574</c:v>
                </c:pt>
                <c:pt idx="629">
                  <c:v>2.0717295497288402</c:v>
                </c:pt>
                <c:pt idx="630">
                  <c:v>2.07603057755205</c:v>
                </c:pt>
                <c:pt idx="631">
                  <c:v>2.0829274981888402</c:v>
                </c:pt>
                <c:pt idx="632">
                  <c:v>2.17224547827391</c:v>
                </c:pt>
                <c:pt idx="633">
                  <c:v>2.1094150257804398</c:v>
                </c:pt>
                <c:pt idx="634">
                  <c:v>2.1318413705257599</c:v>
                </c:pt>
                <c:pt idx="635">
                  <c:v>2.1281608924091402</c:v>
                </c:pt>
                <c:pt idx="636">
                  <c:v>2.1257756762406599</c:v>
                </c:pt>
                <c:pt idx="637">
                  <c:v>2.1322249667145998</c:v>
                </c:pt>
                <c:pt idx="638">
                  <c:v>2.1613962055562301</c:v>
                </c:pt>
                <c:pt idx="639">
                  <c:v>2.2276567592525698</c:v>
                </c:pt>
                <c:pt idx="640">
                  <c:v>2.4313574676389198</c:v>
                </c:pt>
                <c:pt idx="641">
                  <c:v>2.37856032458421</c:v>
                </c:pt>
                <c:pt idx="642">
                  <c:v>2.2181039153756501</c:v>
                </c:pt>
                <c:pt idx="643">
                  <c:v>2.2256496868212698</c:v>
                </c:pt>
                <c:pt idx="644">
                  <c:v>2.2190737975697599</c:v>
                </c:pt>
                <c:pt idx="645">
                  <c:v>2.2343786951560101</c:v>
                </c:pt>
                <c:pt idx="646">
                  <c:v>2.25092190412124</c:v>
                </c:pt>
                <c:pt idx="647">
                  <c:v>2.2707901236644799</c:v>
                </c:pt>
                <c:pt idx="648">
                  <c:v>2.2846056301405002</c:v>
                </c:pt>
                <c:pt idx="649">
                  <c:v>2.2971678420471999</c:v>
                </c:pt>
                <c:pt idx="650">
                  <c:v>2.3071561804317802</c:v>
                </c:pt>
                <c:pt idx="651">
                  <c:v>2.3190626423229301</c:v>
                </c:pt>
                <c:pt idx="652">
                  <c:v>2.3392156164654798</c:v>
                </c:pt>
                <c:pt idx="653">
                  <c:v>2.3560246560436999</c:v>
                </c:pt>
                <c:pt idx="654">
                  <c:v>2.37612423688824</c:v>
                </c:pt>
                <c:pt idx="655">
                  <c:v>2.3914598009314401</c:v>
                </c:pt>
                <c:pt idx="656">
                  <c:v>2.4162281281360301</c:v>
                </c:pt>
                <c:pt idx="657">
                  <c:v>2.4073059689171701</c:v>
                </c:pt>
                <c:pt idx="658">
                  <c:v>2.4199317513284799</c:v>
                </c:pt>
                <c:pt idx="659">
                  <c:v>2.4476219904217902</c:v>
                </c:pt>
                <c:pt idx="660">
                  <c:v>2.4591221702685302</c:v>
                </c:pt>
                <c:pt idx="661">
                  <c:v>2.4821145173864401</c:v>
                </c:pt>
                <c:pt idx="662">
                  <c:v>2.49918144885942</c:v>
                </c:pt>
                <c:pt idx="663">
                  <c:v>2.5199011510212599</c:v>
                </c:pt>
                <c:pt idx="664">
                  <c:v>2.52811050987293</c:v>
                </c:pt>
                <c:pt idx="665">
                  <c:v>2.55351136057106</c:v>
                </c:pt>
                <c:pt idx="666">
                  <c:v>2.57185614818445</c:v>
                </c:pt>
                <c:pt idx="667">
                  <c:v>2.6108757703732399</c:v>
                </c:pt>
                <c:pt idx="668">
                  <c:v>2.62116635946404</c:v>
                </c:pt>
                <c:pt idx="669">
                  <c:v>2.7365619715092202</c:v>
                </c:pt>
                <c:pt idx="670">
                  <c:v>2.8558495780871498</c:v>
                </c:pt>
                <c:pt idx="671">
                  <c:v>2.8393131466673398</c:v>
                </c:pt>
                <c:pt idx="672">
                  <c:v>2.8559028187910398</c:v>
                </c:pt>
                <c:pt idx="673">
                  <c:v>2.8825024317020498</c:v>
                </c:pt>
                <c:pt idx="674">
                  <c:v>2.9071832259132901</c:v>
                </c:pt>
                <c:pt idx="675">
                  <c:v>2.94105647357082</c:v>
                </c:pt>
                <c:pt idx="676">
                  <c:v>2.9588170229008002</c:v>
                </c:pt>
                <c:pt idx="677">
                  <c:v>2.9969591966300899</c:v>
                </c:pt>
                <c:pt idx="678">
                  <c:v>3.0366257018868099</c:v>
                </c:pt>
                <c:pt idx="679">
                  <c:v>2.9615714015699299</c:v>
                </c:pt>
                <c:pt idx="680">
                  <c:v>3.0599360352407499</c:v>
                </c:pt>
                <c:pt idx="681">
                  <c:v>2.91668060741813</c:v>
                </c:pt>
                <c:pt idx="682">
                  <c:v>3.2712599697606501</c:v>
                </c:pt>
                <c:pt idx="683">
                  <c:v>3.30579759878492</c:v>
                </c:pt>
                <c:pt idx="684">
                  <c:v>3.3109578250878302</c:v>
                </c:pt>
                <c:pt idx="685">
                  <c:v>3.29401050952765</c:v>
                </c:pt>
                <c:pt idx="686">
                  <c:v>3.2276899914459101</c:v>
                </c:pt>
                <c:pt idx="687">
                  <c:v>3.3256797437334198</c:v>
                </c:pt>
                <c:pt idx="688">
                  <c:v>3.3472183863323202</c:v>
                </c:pt>
                <c:pt idx="689">
                  <c:v>3.36755771992557</c:v>
                </c:pt>
                <c:pt idx="690">
                  <c:v>3.3925030995924299</c:v>
                </c:pt>
                <c:pt idx="691">
                  <c:v>3.2579362429150902</c:v>
                </c:pt>
                <c:pt idx="692">
                  <c:v>3.3138431448587702</c:v>
                </c:pt>
                <c:pt idx="693">
                  <c:v>3.3102428204301799</c:v>
                </c:pt>
                <c:pt idx="694">
                  <c:v>3.3618431529903301</c:v>
                </c:pt>
                <c:pt idx="695">
                  <c:v>3.36600032341084</c:v>
                </c:pt>
                <c:pt idx="696">
                  <c:v>3.52839394884086</c:v>
                </c:pt>
                <c:pt idx="697">
                  <c:v>3.53986734211139</c:v>
                </c:pt>
                <c:pt idx="698">
                  <c:v>3.52490461880461</c:v>
                </c:pt>
                <c:pt idx="699">
                  <c:v>3.57266961654113</c:v>
                </c:pt>
                <c:pt idx="700">
                  <c:v>3.5650758208030302</c:v>
                </c:pt>
                <c:pt idx="701">
                  <c:v>3.4960395925854799</c:v>
                </c:pt>
                <c:pt idx="702">
                  <c:v>3.4690847469137198</c:v>
                </c:pt>
                <c:pt idx="703">
                  <c:v>3.4980083244790898</c:v>
                </c:pt>
                <c:pt idx="704">
                  <c:v>3.5228042890821598</c:v>
                </c:pt>
                <c:pt idx="705">
                  <c:v>3.5465648981453302</c:v>
                </c:pt>
                <c:pt idx="706">
                  <c:v>3.5464175781307898</c:v>
                </c:pt>
                <c:pt idx="707">
                  <c:v>3.5493130415807199</c:v>
                </c:pt>
                <c:pt idx="708">
                  <c:v>3.57458125871017</c:v>
                </c:pt>
                <c:pt idx="709">
                  <c:v>3.6025597975531101</c:v>
                </c:pt>
                <c:pt idx="710">
                  <c:v>3.6408849950976201</c:v>
                </c:pt>
                <c:pt idx="711">
                  <c:v>3.6561190948459599</c:v>
                </c:pt>
                <c:pt idx="712">
                  <c:v>3.6184253428991702</c:v>
                </c:pt>
                <c:pt idx="713">
                  <c:v>3.6219724764241601</c:v>
                </c:pt>
                <c:pt idx="714">
                  <c:v>3.63677941298829</c:v>
                </c:pt>
                <c:pt idx="715">
                  <c:v>3.66508737886033</c:v>
                </c:pt>
                <c:pt idx="716">
                  <c:v>3.6869169342580799</c:v>
                </c:pt>
                <c:pt idx="717">
                  <c:v>3.7049534453017299</c:v>
                </c:pt>
                <c:pt idx="718">
                  <c:v>3.7225665356772901</c:v>
                </c:pt>
                <c:pt idx="719">
                  <c:v>3.7383055256486801</c:v>
                </c:pt>
                <c:pt idx="720">
                  <c:v>3.7654807910494101</c:v>
                </c:pt>
                <c:pt idx="721">
                  <c:v>3.7629688863989901</c:v>
                </c:pt>
                <c:pt idx="722">
                  <c:v>3.7756182820721702</c:v>
                </c:pt>
                <c:pt idx="723">
                  <c:v>3.7867201739645702</c:v>
                </c:pt>
                <c:pt idx="724">
                  <c:v>3.8000280662608898</c:v>
                </c:pt>
                <c:pt idx="725">
                  <c:v>3.8157456592389298</c:v>
                </c:pt>
                <c:pt idx="726">
                  <c:v>3.8255714668794099</c:v>
                </c:pt>
                <c:pt idx="727">
                  <c:v>3.8511992173325802</c:v>
                </c:pt>
                <c:pt idx="728">
                  <c:v>3.8532426029214499</c:v>
                </c:pt>
                <c:pt idx="729">
                  <c:v>3.8685009648525002</c:v>
                </c:pt>
                <c:pt idx="730">
                  <c:v>3.88036168647159</c:v>
                </c:pt>
                <c:pt idx="731">
                  <c:v>3.88952274284657</c:v>
                </c:pt>
                <c:pt idx="732">
                  <c:v>3.9049186086058398</c:v>
                </c:pt>
                <c:pt idx="733">
                  <c:v>3.9223538897185799</c:v>
                </c:pt>
                <c:pt idx="734">
                  <c:v>3.95106174405919</c:v>
                </c:pt>
                <c:pt idx="735">
                  <c:v>3.9714004993520602</c:v>
                </c:pt>
                <c:pt idx="736">
                  <c:v>3.9842986604044199</c:v>
                </c:pt>
                <c:pt idx="737">
                  <c:v>4.0179176329847897</c:v>
                </c:pt>
                <c:pt idx="738">
                  <c:v>4.0603173759163802</c:v>
                </c:pt>
                <c:pt idx="739">
                  <c:v>4.0593459812589598</c:v>
                </c:pt>
                <c:pt idx="740">
                  <c:v>4.0778077356653704</c:v>
                </c:pt>
                <c:pt idx="741">
                  <c:v>4.0976894803443402</c:v>
                </c:pt>
                <c:pt idx="742">
                  <c:v>4.1182859064783797</c:v>
                </c:pt>
                <c:pt idx="743">
                  <c:v>4.1467348702581104</c:v>
                </c:pt>
                <c:pt idx="744">
                  <c:v>4.1758423976780303</c:v>
                </c:pt>
                <c:pt idx="745">
                  <c:v>4.2086271494335996</c:v>
                </c:pt>
                <c:pt idx="746">
                  <c:v>4.2290917759901303</c:v>
                </c:pt>
                <c:pt idx="747">
                  <c:v>4.2981475527931297</c:v>
                </c:pt>
                <c:pt idx="748">
                  <c:v>4.2757589674329202</c:v>
                </c:pt>
                <c:pt idx="749">
                  <c:v>4.2686717932865603</c:v>
                </c:pt>
                <c:pt idx="750">
                  <c:v>4.2890474277928696</c:v>
                </c:pt>
                <c:pt idx="751">
                  <c:v>4.3326656095077896</c:v>
                </c:pt>
                <c:pt idx="752">
                  <c:v>4.3486015632797699</c:v>
                </c:pt>
                <c:pt idx="753">
                  <c:v>4.37717276145304</c:v>
                </c:pt>
                <c:pt idx="754">
                  <c:v>4.3942133263790302</c:v>
                </c:pt>
                <c:pt idx="755">
                  <c:v>4.4038393380060397</c:v>
                </c:pt>
                <c:pt idx="756">
                  <c:v>4.4229612284816504</c:v>
                </c:pt>
                <c:pt idx="757">
                  <c:v>4.4557495945773598</c:v>
                </c:pt>
                <c:pt idx="758">
                  <c:v>4.4941410289220602</c:v>
                </c:pt>
                <c:pt idx="759">
                  <c:v>4.5331405880824596</c:v>
                </c:pt>
                <c:pt idx="760">
                  <c:v>4.5842026982099897</c:v>
                </c:pt>
                <c:pt idx="761">
                  <c:v>4.5682135133338297</c:v>
                </c:pt>
                <c:pt idx="762">
                  <c:v>4.5638187781851203</c:v>
                </c:pt>
                <c:pt idx="763">
                  <c:v>4.59269417618634</c:v>
                </c:pt>
                <c:pt idx="764">
                  <c:v>4.6342109662755302</c:v>
                </c:pt>
                <c:pt idx="765">
                  <c:v>4.6802394321985004</c:v>
                </c:pt>
                <c:pt idx="766">
                  <c:v>4.7152363573259199</c:v>
                </c:pt>
                <c:pt idx="767">
                  <c:v>4.7386814701840203</c:v>
                </c:pt>
                <c:pt idx="768">
                  <c:v>4.8820262675835702</c:v>
                </c:pt>
                <c:pt idx="769">
                  <c:v>4.71901528771195</c:v>
                </c:pt>
                <c:pt idx="770">
                  <c:v>4.7395028159699004</c:v>
                </c:pt>
                <c:pt idx="771">
                  <c:v>4.77735533463692</c:v>
                </c:pt>
                <c:pt idx="772">
                  <c:v>4.8153796904998698</c:v>
                </c:pt>
                <c:pt idx="773">
                  <c:v>4.8608749355662404</c:v>
                </c:pt>
                <c:pt idx="774">
                  <c:v>4.9042791148813203</c:v>
                </c:pt>
                <c:pt idx="775">
                  <c:v>4.9345426221334501</c:v>
                </c:pt>
                <c:pt idx="776">
                  <c:v>4.9522783537349797</c:v>
                </c:pt>
                <c:pt idx="777">
                  <c:v>4.9746269673105399</c:v>
                </c:pt>
                <c:pt idx="778">
                  <c:v>5.0094418911694403</c:v>
                </c:pt>
                <c:pt idx="779">
                  <c:v>5.0439531546471699</c:v>
                </c:pt>
                <c:pt idx="780">
                  <c:v>5.0931873897634397</c:v>
                </c:pt>
                <c:pt idx="781">
                  <c:v>5.1042014412523704</c:v>
                </c:pt>
                <c:pt idx="782">
                  <c:v>5.13410805410604</c:v>
                </c:pt>
                <c:pt idx="783">
                  <c:v>5.1601702731304604</c:v>
                </c:pt>
                <c:pt idx="784">
                  <c:v>5.1748055396874397</c:v>
                </c:pt>
                <c:pt idx="785">
                  <c:v>5.2096391306731702</c:v>
                </c:pt>
                <c:pt idx="786">
                  <c:v>5.25149559055171</c:v>
                </c:pt>
                <c:pt idx="787">
                  <c:v>5.4285193259238396</c:v>
                </c:pt>
                <c:pt idx="788">
                  <c:v>5.6818800337459798</c:v>
                </c:pt>
                <c:pt idx="789">
                  <c:v>5.7187748181449898</c:v>
                </c:pt>
                <c:pt idx="790">
                  <c:v>5.7217668172488603</c:v>
                </c:pt>
                <c:pt idx="791">
                  <c:v>5.5316783577736697</c:v>
                </c:pt>
                <c:pt idx="792">
                  <c:v>5.5631899904001303</c:v>
                </c:pt>
                <c:pt idx="793">
                  <c:v>5.5971288976525102</c:v>
                </c:pt>
                <c:pt idx="794">
                  <c:v>5.6331817997934204</c:v>
                </c:pt>
                <c:pt idx="795">
                  <c:v>5.6579947890659197</c:v>
                </c:pt>
                <c:pt idx="796">
                  <c:v>5.6820086832358401</c:v>
                </c:pt>
                <c:pt idx="797">
                  <c:v>5.6975379221630602</c:v>
                </c:pt>
                <c:pt idx="798">
                  <c:v>5.7161659251632999</c:v>
                </c:pt>
                <c:pt idx="799">
                  <c:v>5.7489880248231202</c:v>
                </c:pt>
                <c:pt idx="800">
                  <c:v>5.7925128262631898</c:v>
                </c:pt>
                <c:pt idx="801">
                  <c:v>5.8254316493275802</c:v>
                </c:pt>
                <c:pt idx="802">
                  <c:v>5.8846479448447999</c:v>
                </c:pt>
                <c:pt idx="803">
                  <c:v>5.8884981029932497</c:v>
                </c:pt>
                <c:pt idx="804">
                  <c:v>5.8894434126022999</c:v>
                </c:pt>
                <c:pt idx="805">
                  <c:v>5.9069851809636003</c:v>
                </c:pt>
                <c:pt idx="806">
                  <c:v>5.9457871582017097</c:v>
                </c:pt>
                <c:pt idx="807">
                  <c:v>6.0784476520339004</c:v>
                </c:pt>
                <c:pt idx="808">
                  <c:v>6.1664408752321798</c:v>
                </c:pt>
                <c:pt idx="809">
                  <c:v>6.2327241839548204</c:v>
                </c:pt>
                <c:pt idx="810">
                  <c:v>6.3635776336814196</c:v>
                </c:pt>
                <c:pt idx="811">
                  <c:v>6.4166857937098003</c:v>
                </c:pt>
                <c:pt idx="812">
                  <c:v>6.4408243024945504</c:v>
                </c:pt>
                <c:pt idx="813">
                  <c:v>6.4855823024900001</c:v>
                </c:pt>
                <c:pt idx="814">
                  <c:v>6.5351817934651999</c:v>
                </c:pt>
                <c:pt idx="815">
                  <c:v>6.5845872940917598</c:v>
                </c:pt>
                <c:pt idx="816">
                  <c:v>6.6202821120514299</c:v>
                </c:pt>
                <c:pt idx="817">
                  <c:v>6.6579744242772003</c:v>
                </c:pt>
                <c:pt idx="818">
                  <c:v>6.6940383064038498</c:v>
                </c:pt>
                <c:pt idx="819">
                  <c:v>6.7564765702863996</c:v>
                </c:pt>
                <c:pt idx="820">
                  <c:v>6.8137843624099297</c:v>
                </c:pt>
                <c:pt idx="821">
                  <c:v>6.9056411514893599</c:v>
                </c:pt>
                <c:pt idx="822">
                  <c:v>6.9589005355328499</c:v>
                </c:pt>
                <c:pt idx="823">
                  <c:v>7.0367036555671802</c:v>
                </c:pt>
                <c:pt idx="824">
                  <c:v>7.1055905701978199</c:v>
                </c:pt>
                <c:pt idx="825">
                  <c:v>7.1739371333505897</c:v>
                </c:pt>
                <c:pt idx="826">
                  <c:v>7.2647794414388001</c:v>
                </c:pt>
                <c:pt idx="827">
                  <c:v>7.3256905470743696</c:v>
                </c:pt>
                <c:pt idx="828">
                  <c:v>7.4101410043176701</c:v>
                </c:pt>
                <c:pt idx="829">
                  <c:v>7.4821925215974296</c:v>
                </c:pt>
                <c:pt idx="830">
                  <c:v>7.56643457405153</c:v>
                </c:pt>
                <c:pt idx="831">
                  <c:v>7.6784057348995702</c:v>
                </c:pt>
                <c:pt idx="832">
                  <c:v>7.7194795326449803</c:v>
                </c:pt>
                <c:pt idx="833">
                  <c:v>7.8097008431241202</c:v>
                </c:pt>
                <c:pt idx="834">
                  <c:v>7.95153656416187</c:v>
                </c:pt>
                <c:pt idx="835">
                  <c:v>7.9946122874216599</c:v>
                </c:pt>
                <c:pt idx="836">
                  <c:v>8.1083664250154506</c:v>
                </c:pt>
                <c:pt idx="837">
                  <c:v>8.1516439966471808</c:v>
                </c:pt>
                <c:pt idx="838">
                  <c:v>8.2187354419993408</c:v>
                </c:pt>
                <c:pt idx="839">
                  <c:v>8.2868737336639207</c:v>
                </c:pt>
                <c:pt idx="840">
                  <c:v>8.3501137946295803</c:v>
                </c:pt>
              </c:numCache>
            </c:numRef>
          </c:val>
          <c:smooth val="0"/>
          <c:extLst>
            <c:ext xmlns:c16="http://schemas.microsoft.com/office/drawing/2014/chart" uri="{C3380CC4-5D6E-409C-BE32-E72D297353CC}">
              <c16:uniqueId val="{00000002-BD1C-4736-A3D4-D1906DB31545}"/>
            </c:ext>
          </c:extLst>
        </c:ser>
        <c:dLbls>
          <c:showLegendKey val="0"/>
          <c:showVal val="0"/>
          <c:showCatName val="0"/>
          <c:showSerName val="0"/>
          <c:showPercent val="0"/>
          <c:showBubbleSize val="0"/>
        </c:dLbls>
        <c:marker val="1"/>
        <c:smooth val="0"/>
        <c:axId val="122883328"/>
        <c:axId val="122882848"/>
      </c:lineChart>
      <c:dateAx>
        <c:axId val="122879008"/>
        <c:scaling>
          <c:orientation val="minMax"/>
        </c:scaling>
        <c:delete val="0"/>
        <c:axPos val="b"/>
        <c:numFmt formatCode="m/d/yyyy"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700" b="0" i="0" u="none" strike="noStrike" kern="1200" baseline="0">
                <a:solidFill>
                  <a:schemeClr val="tx1"/>
                </a:solidFill>
                <a:latin typeface="+mn-lt"/>
                <a:ea typeface="+mn-ea"/>
                <a:cs typeface="+mn-cs"/>
              </a:defRPr>
            </a:pPr>
            <a:endParaRPr lang="en-US"/>
          </a:p>
        </c:txPr>
        <c:crossAx val="122874208"/>
        <c:crosses val="autoZero"/>
        <c:auto val="1"/>
        <c:lblOffset val="100"/>
        <c:baseTimeUnit val="days"/>
      </c:dateAx>
      <c:valAx>
        <c:axId val="122874208"/>
        <c:scaling>
          <c:orientation val="minMax"/>
        </c:scaling>
        <c:delete val="0"/>
        <c:axPos val="l"/>
        <c:majorGridlines>
          <c:spPr>
            <a:ln w="6350" cap="flat" cmpd="sng" algn="ctr">
              <a:solidFill>
                <a:schemeClr val="tx1">
                  <a:lumMod val="65000"/>
                </a:schemeClr>
              </a:solidFill>
              <a:round/>
            </a:ln>
            <a:effectLst/>
          </c:spPr>
        </c:majorGridlines>
        <c:title>
          <c:tx>
            <c:rich>
              <a:bodyPr rot="-5400000" spcFirstLastPara="1" vertOverflow="ellipsis" vert="horz" wrap="square" anchor="ctr" anchorCtr="1"/>
              <a:lstStyle/>
              <a:p>
                <a:pPr>
                  <a:defRPr sz="1100" b="0" i="0" u="none" strike="noStrike" kern="1200" baseline="0">
                    <a:solidFill>
                      <a:schemeClr val="tx1"/>
                    </a:solidFill>
                    <a:latin typeface="+mn-lt"/>
                    <a:ea typeface="+mn-ea"/>
                    <a:cs typeface="+mn-cs"/>
                  </a:defRPr>
                </a:pPr>
                <a:r>
                  <a:rPr lang="en-US" sz="1100"/>
                  <a:t>Daily Transactions</a:t>
                </a:r>
              </a:p>
            </c:rich>
          </c:tx>
          <c:layout>
            <c:manualLayout>
              <c:xMode val="edge"/>
              <c:yMode val="edge"/>
              <c:x val="3.5616953883723663E-2"/>
              <c:y val="0.20454730349825331"/>
            </c:manualLayout>
          </c:layout>
          <c:overlay val="0"/>
          <c:spPr>
            <a:noFill/>
            <a:ln>
              <a:noFill/>
            </a:ln>
            <a:effectLst/>
          </c:spPr>
          <c:txPr>
            <a:bodyPr rot="-540000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title>
        <c:numFmt formatCode="_(* #,##0_);_(* \(#,##0\);_(* &quot;-&quot;??_);_(@_)" sourceLinked="1"/>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mn-lt"/>
                <a:ea typeface="+mn-ea"/>
                <a:cs typeface="+mn-cs"/>
              </a:defRPr>
            </a:pPr>
            <a:endParaRPr lang="en-US"/>
          </a:p>
        </c:txPr>
        <c:crossAx val="122879008"/>
        <c:crosses val="autoZero"/>
        <c:crossBetween val="between"/>
        <c:dispUnits>
          <c:builtInUnit val="billions"/>
        </c:dispUnits>
      </c:valAx>
      <c:valAx>
        <c:axId val="122882848"/>
        <c:scaling>
          <c:orientation val="minMax"/>
        </c:scaling>
        <c:delete val="0"/>
        <c:axPos val="r"/>
        <c:title>
          <c:tx>
            <c:rich>
              <a:bodyPr rot="-5400000" spcFirstLastPara="1" vertOverflow="ellipsis" vert="horz" wrap="square" anchor="ctr" anchorCtr="1"/>
              <a:lstStyle/>
              <a:p>
                <a:pPr>
                  <a:defRPr sz="1100" b="0" i="0" u="none" strike="noStrike" kern="1200" baseline="0">
                    <a:solidFill>
                      <a:schemeClr val="tx1"/>
                    </a:solidFill>
                    <a:latin typeface="+mn-lt"/>
                    <a:ea typeface="+mn-ea"/>
                    <a:cs typeface="+mn-cs"/>
                  </a:defRPr>
                </a:pPr>
                <a:r>
                  <a:rPr lang="en-US" sz="1100"/>
                  <a:t>Partitions</a:t>
                </a:r>
              </a:p>
            </c:rich>
          </c:tx>
          <c:layout>
            <c:manualLayout>
              <c:xMode val="edge"/>
              <c:yMode val="edge"/>
              <c:x val="0.95584659576306474"/>
              <c:y val="0.3094685927121425"/>
            </c:manualLayout>
          </c:layout>
          <c:overlay val="0"/>
          <c:spPr>
            <a:noFill/>
            <a:ln>
              <a:noFill/>
            </a:ln>
            <a:effectLst/>
          </c:spPr>
          <c:txPr>
            <a:bodyPr rot="-540000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title>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mn-lt"/>
                <a:ea typeface="+mn-ea"/>
                <a:cs typeface="+mn-cs"/>
              </a:defRPr>
            </a:pPr>
            <a:endParaRPr lang="en-US"/>
          </a:p>
        </c:txPr>
        <c:crossAx val="122883328"/>
        <c:crosses val="max"/>
        <c:crossBetween val="between"/>
        <c:dispUnits>
          <c:builtInUnit val="thousands"/>
        </c:dispUnits>
      </c:valAx>
      <c:dateAx>
        <c:axId val="122883328"/>
        <c:scaling>
          <c:orientation val="minMax"/>
        </c:scaling>
        <c:delete val="1"/>
        <c:axPos val="b"/>
        <c:numFmt formatCode="m/d/yyyy" sourceLinked="1"/>
        <c:majorTickMark val="out"/>
        <c:minorTickMark val="none"/>
        <c:tickLblPos val="nextTo"/>
        <c:crossAx val="122882848"/>
        <c:crosses val="autoZero"/>
        <c:auto val="1"/>
        <c:lblOffset val="100"/>
        <c:baseTimeUnit val="days"/>
      </c:dateAx>
      <c:spPr>
        <a:noFill/>
        <a:ln>
          <a:noFill/>
        </a:ln>
        <a:effectLst/>
      </c:spPr>
    </c:plotArea>
    <c:legend>
      <c:legendPos val="b"/>
      <c:legendEntry>
        <c:idx val="2"/>
        <c:delete val="1"/>
      </c:legendEntry>
      <c:overlay val="0"/>
      <c:spPr>
        <a:noFill/>
        <a:ln>
          <a:noFill/>
        </a:ln>
        <a:effectLst/>
      </c:spPr>
      <c:txPr>
        <a:bodyPr rot="0" spcFirstLastPara="1" vertOverflow="ellipsis" vert="horz" wrap="square" anchor="ctr" anchorCtr="1"/>
        <a:lstStyle/>
        <a:p>
          <a:pPr>
            <a:defRPr sz="1050" b="0" i="0" u="none" strike="noStrike" kern="1200" baseline="0">
              <a:solidFill>
                <a:schemeClr val="tx1"/>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200">
          <a:solidFill>
            <a:schemeClr val="tx1"/>
          </a:solidFill>
        </a:defRPr>
      </a:pPr>
      <a:endParaRPr lang="en-US"/>
    </a:p>
  </c:txPr>
  <c:externalData r:id="rId4">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1.4878655881185466E-2"/>
          <c:y val="0.1001479962006338"/>
          <c:w val="0.97024268823762905"/>
          <c:h val="0.7477664478520708"/>
        </c:manualLayout>
      </c:layout>
      <c:barChart>
        <c:barDir val="col"/>
        <c:grouping val="clustered"/>
        <c:varyColors val="0"/>
        <c:ser>
          <c:idx val="0"/>
          <c:order val="0"/>
          <c:tx>
            <c:strRef>
              <c:f>Sheet1!$B$1</c:f>
              <c:strCache>
                <c:ptCount val="1"/>
                <c:pt idx="0">
                  <c:v>Series 1</c:v>
                </c:pt>
              </c:strCache>
            </c:strRef>
          </c:tx>
          <c:spPr>
            <a:solidFill>
              <a:schemeClr val="accent1"/>
            </a:solidFill>
            <a:ln w="0">
              <a:solidFill>
                <a:schemeClr val="bg1"/>
              </a:solidFill>
            </a:ln>
            <a:effectLst/>
          </c:spPr>
          <c:invertIfNegative val="0"/>
          <c:dPt>
            <c:idx val="0"/>
            <c:invertIfNegative val="0"/>
            <c:bubble3D val="0"/>
            <c:spPr>
              <a:gradFill flip="none" rotWithShape="1">
                <a:gsLst>
                  <a:gs pos="0">
                    <a:schemeClr val="tx2"/>
                  </a:gs>
                  <a:gs pos="95000">
                    <a:schemeClr val="accent6"/>
                  </a:gs>
                </a:gsLst>
                <a:lin ang="8100000" scaled="1"/>
                <a:tileRect/>
              </a:gradFill>
              <a:ln w="0">
                <a:solidFill>
                  <a:schemeClr val="bg1"/>
                </a:solidFill>
              </a:ln>
              <a:effectLst/>
            </c:spPr>
            <c:extLst>
              <c:ext xmlns:c16="http://schemas.microsoft.com/office/drawing/2014/chart" uri="{C3380CC4-5D6E-409C-BE32-E72D297353CC}">
                <c16:uniqueId val="{00000001-1AA6-4D1E-8504-EDEEFB41AC29}"/>
              </c:ext>
            </c:extLst>
          </c:dPt>
          <c:dPt>
            <c:idx val="1"/>
            <c:invertIfNegative val="0"/>
            <c:bubble3D val="0"/>
            <c:spPr>
              <a:solidFill>
                <a:schemeClr val="accent2"/>
              </a:solidFill>
              <a:ln w="0">
                <a:solidFill>
                  <a:schemeClr val="bg1"/>
                </a:solidFill>
              </a:ln>
              <a:effectLst/>
            </c:spPr>
            <c:extLst>
              <c:ext xmlns:c16="http://schemas.microsoft.com/office/drawing/2014/chart" uri="{C3380CC4-5D6E-409C-BE32-E72D297353CC}">
                <c16:uniqueId val="{00000003-1AA6-4D1E-8504-EDEEFB41AC29}"/>
              </c:ext>
            </c:extLst>
          </c:dPt>
          <c:dPt>
            <c:idx val="2"/>
            <c:invertIfNegative val="0"/>
            <c:bubble3D val="0"/>
            <c:spPr>
              <a:solidFill>
                <a:schemeClr val="accent2"/>
              </a:solidFill>
              <a:ln w="0">
                <a:solidFill>
                  <a:schemeClr val="bg1"/>
                </a:solidFill>
              </a:ln>
              <a:effectLst/>
            </c:spPr>
            <c:extLst>
              <c:ext xmlns:c16="http://schemas.microsoft.com/office/drawing/2014/chart" uri="{C3380CC4-5D6E-409C-BE32-E72D297353CC}">
                <c16:uniqueId val="{00000005-1AA6-4D1E-8504-EDEEFB41AC29}"/>
              </c:ext>
            </c:extLst>
          </c:dPt>
          <c:dPt>
            <c:idx val="3"/>
            <c:invertIfNegative val="0"/>
            <c:bubble3D val="0"/>
            <c:spPr>
              <a:solidFill>
                <a:schemeClr val="accent2"/>
              </a:solidFill>
              <a:ln w="0">
                <a:solidFill>
                  <a:schemeClr val="bg1"/>
                </a:solidFill>
              </a:ln>
              <a:effectLst/>
            </c:spPr>
            <c:extLst>
              <c:ext xmlns:c16="http://schemas.microsoft.com/office/drawing/2014/chart" uri="{C3380CC4-5D6E-409C-BE32-E72D297353CC}">
                <c16:uniqueId val="{00000007-1AA6-4D1E-8504-EDEEFB41AC29}"/>
              </c:ext>
            </c:extLst>
          </c:dPt>
          <c:dPt>
            <c:idx val="4"/>
            <c:invertIfNegative val="0"/>
            <c:bubble3D val="0"/>
            <c:spPr>
              <a:solidFill>
                <a:schemeClr val="accent2"/>
              </a:solidFill>
              <a:ln w="0">
                <a:solidFill>
                  <a:schemeClr val="bg1"/>
                </a:solidFill>
              </a:ln>
              <a:effectLst/>
            </c:spPr>
            <c:extLst>
              <c:ext xmlns:c16="http://schemas.microsoft.com/office/drawing/2014/chart" uri="{C3380CC4-5D6E-409C-BE32-E72D297353CC}">
                <c16:uniqueId val="{00000009-1AA6-4D1E-8504-EDEEFB41AC29}"/>
              </c:ext>
            </c:extLst>
          </c:dPt>
          <c:dPt>
            <c:idx val="5"/>
            <c:invertIfNegative val="0"/>
            <c:bubble3D val="0"/>
            <c:spPr>
              <a:solidFill>
                <a:schemeClr val="accent2"/>
              </a:solidFill>
              <a:ln w="0">
                <a:solidFill>
                  <a:schemeClr val="bg1"/>
                </a:solidFill>
              </a:ln>
              <a:effectLst/>
            </c:spPr>
            <c:extLst>
              <c:ext xmlns:c16="http://schemas.microsoft.com/office/drawing/2014/chart" uri="{C3380CC4-5D6E-409C-BE32-E72D297353CC}">
                <c16:uniqueId val="{0000000B-1AA6-4D1E-8504-EDEEFB41AC29}"/>
              </c:ext>
            </c:extLst>
          </c:dPt>
          <c:dPt>
            <c:idx val="6"/>
            <c:invertIfNegative val="0"/>
            <c:bubble3D val="0"/>
            <c:spPr>
              <a:solidFill>
                <a:schemeClr val="accent2"/>
              </a:solidFill>
              <a:ln w="0">
                <a:solidFill>
                  <a:schemeClr val="bg1"/>
                </a:solidFill>
              </a:ln>
              <a:effectLst/>
            </c:spPr>
            <c:extLst>
              <c:ext xmlns:c16="http://schemas.microsoft.com/office/drawing/2014/chart" uri="{C3380CC4-5D6E-409C-BE32-E72D297353CC}">
                <c16:uniqueId val="{0000000D-1AA6-4D1E-8504-EDEEFB41AC29}"/>
              </c:ext>
            </c:extLst>
          </c:dPt>
          <c:dPt>
            <c:idx val="7"/>
            <c:invertIfNegative val="0"/>
            <c:bubble3D val="0"/>
            <c:spPr>
              <a:solidFill>
                <a:schemeClr val="accent2"/>
              </a:solidFill>
              <a:ln w="0">
                <a:solidFill>
                  <a:schemeClr val="bg1"/>
                </a:solidFill>
              </a:ln>
              <a:effectLst/>
            </c:spPr>
            <c:extLst>
              <c:ext xmlns:c16="http://schemas.microsoft.com/office/drawing/2014/chart" uri="{C3380CC4-5D6E-409C-BE32-E72D297353CC}">
                <c16:uniqueId val="{0000000F-1AA6-4D1E-8504-EDEEFB41AC29}"/>
              </c:ext>
            </c:extLst>
          </c:dPt>
          <c:dPt>
            <c:idx val="8"/>
            <c:invertIfNegative val="0"/>
            <c:bubble3D val="0"/>
            <c:spPr>
              <a:solidFill>
                <a:schemeClr val="accent2"/>
              </a:solidFill>
              <a:ln w="0">
                <a:solidFill>
                  <a:schemeClr val="bg1"/>
                </a:solidFill>
              </a:ln>
              <a:effectLst/>
            </c:spPr>
            <c:extLst>
              <c:ext xmlns:c16="http://schemas.microsoft.com/office/drawing/2014/chart" uri="{C3380CC4-5D6E-409C-BE32-E72D297353CC}">
                <c16:uniqueId val="{00000011-1AA6-4D1E-8504-EDEEFB41AC29}"/>
              </c:ext>
            </c:extLst>
          </c:dPt>
          <c:cat>
            <c:strRef>
              <c:f>Sheet1!$A$2:$A$5</c:f>
              <c:strCache>
                <c:ptCount val="4"/>
                <c:pt idx="0">
                  <c:v>Azure Cosmos DB</c:v>
                </c:pt>
                <c:pt idx="1">
                  <c:v>Amazon MemoryDB</c:v>
                </c:pt>
                <c:pt idx="2">
                  <c:v>MongoDB</c:v>
                </c:pt>
                <c:pt idx="3">
                  <c:v>Google BigQuery</c:v>
                </c:pt>
              </c:strCache>
            </c:strRef>
          </c:cat>
          <c:val>
            <c:numRef>
              <c:f>Sheet1!$B$2:$B$5</c:f>
              <c:numCache>
                <c:formatCode>General</c:formatCode>
                <c:ptCount val="4"/>
                <c:pt idx="0">
                  <c:v>26</c:v>
                </c:pt>
                <c:pt idx="1">
                  <c:v>20</c:v>
                </c:pt>
                <c:pt idx="2">
                  <c:v>14</c:v>
                </c:pt>
                <c:pt idx="3">
                  <c:v>14</c:v>
                </c:pt>
              </c:numCache>
            </c:numRef>
          </c:val>
          <c:extLst>
            <c:ext xmlns:c16="http://schemas.microsoft.com/office/drawing/2014/chart" uri="{C3380CC4-5D6E-409C-BE32-E72D297353CC}">
              <c16:uniqueId val="{00000012-1AA6-4D1E-8504-EDEEFB41AC29}"/>
            </c:ext>
          </c:extLst>
        </c:ser>
        <c:dLbls>
          <c:showLegendKey val="0"/>
          <c:showVal val="0"/>
          <c:showCatName val="0"/>
          <c:showSerName val="0"/>
          <c:showPercent val="0"/>
          <c:showBubbleSize val="0"/>
        </c:dLbls>
        <c:gapWidth val="40"/>
        <c:overlap val="-23"/>
        <c:axId val="189466768"/>
        <c:axId val="189467248"/>
      </c:barChart>
      <c:catAx>
        <c:axId val="189466768"/>
        <c:scaling>
          <c:orientation val="minMax"/>
        </c:scaling>
        <c:delete val="1"/>
        <c:axPos val="b"/>
        <c:numFmt formatCode="General" sourceLinked="1"/>
        <c:majorTickMark val="none"/>
        <c:minorTickMark val="none"/>
        <c:tickLblPos val="nextTo"/>
        <c:crossAx val="189467248"/>
        <c:crosses val="autoZero"/>
        <c:auto val="1"/>
        <c:lblAlgn val="ctr"/>
        <c:lblOffset val="100"/>
        <c:noMultiLvlLbl val="0"/>
      </c:catAx>
      <c:valAx>
        <c:axId val="189467248"/>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189466768"/>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lang="en-US" sz="1197" b="0" i="0" u="none" strike="noStrike" kern="1200" baseline="0">
          <a:solidFill>
            <a:schemeClr val="tx1">
              <a:lumMod val="65000"/>
              <a:lumOff val="35000"/>
            </a:schemeClr>
          </a:solidFill>
          <a:latin typeface="+mn-lt"/>
          <a:ea typeface="+mn-ea"/>
          <a:cs typeface="+mn-cs"/>
        </a:defRPr>
      </a:pPr>
      <a:endParaRPr lang="en-US"/>
    </a:p>
  </c:txPr>
  <c:externalData r:id="rId4">
    <c:autoUpdate val="0"/>
  </c:externalData>
</c:chartSpace>
</file>

<file path=ppt/charts/colors1.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30BEA5F-1F1A-446D-B9BB-099AEBCA6B4B}" type="datetimeFigureOut">
              <a:rPr lang="en-IN" smtClean="0"/>
              <a:t>29-08-2025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1DDB443-FE0C-4673-AA8B-45056937D5A2}" type="slidenum">
              <a:rPr lang="en-IN" smtClean="0"/>
              <a:t>‹#›</a:t>
            </a:fld>
            <a:endParaRPr lang="en-IN"/>
          </a:p>
        </p:txBody>
      </p:sp>
    </p:spTree>
    <p:extLst>
      <p:ext uri="{BB962C8B-B14F-4D97-AF65-F5344CB8AC3E}">
        <p14:creationId xmlns:p14="http://schemas.microsoft.com/office/powerpoint/2010/main" val="784004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docs.microsoft.com/en-us/azure/cosmos-db/change-feed" TargetMode="External"/><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docs.microsoft.com/en-us/azure/cosmos-db/change-feed" TargetMode="External"/><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customers.microsoft.com/en-us/story/1435764111016035420-zero-friction-energy-azure-cosmos-db" TargetMode="External"/><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customers.microsoft.com/en-us/story/citrix" TargetMode="External"/><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docs.microsoft.com/en-us/azure/cosmos-db/change-feed" TargetMode="External"/><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9ABDCF-0071-4C18-BCC3-E556CD0A133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574871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86FA4C-1F33-D718-0DE0-40414856F35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3C2B009-EAB1-D53A-E6A2-F241347E802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5E3B207-1970-DF5C-CF22-CEA0CFE03B15}"/>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4C838246-9B86-DFE7-5894-10D23BED2C23}"/>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18ADA9-AFDC-4001-B7F1-A1933665B839}"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435843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9ABDCF-0071-4C18-BCC3-E556CD0A133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131194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9ABDCF-0071-4C18-BCC3-E556CD0A133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02215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9ABDCF-0071-4C18-BCC3-E556CD0A133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485075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l">
              <a:lnSpc>
                <a:spcPct val="107000"/>
              </a:lnSpc>
              <a:spcBef>
                <a:spcPts val="0"/>
              </a:spcBef>
              <a:spcAft>
                <a:spcPts val="600"/>
              </a:spcAft>
            </a:pPr>
            <a:endParaRPr lang="en-US">
              <a:latin typeface="Segoe UI"/>
              <a:cs typeface="Segoe UI"/>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8/29/2025 7:54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660687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830297-F7AF-2B6D-2D3F-52E74BD8261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9363A1A-373E-90EF-0499-A843B65ADC3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720C507-74CC-F795-F4B8-9241F956BD5C}"/>
              </a:ext>
            </a:extLst>
          </p:cNvPr>
          <p:cNvSpPr>
            <a:spLocks noGrp="1"/>
          </p:cNvSpPr>
          <p:nvPr>
            <p:ph type="body" idx="1"/>
          </p:nvPr>
        </p:nvSpPr>
        <p:spPr/>
        <p:txBody>
          <a:bodyPr/>
          <a:lstStyle/>
          <a:p>
            <a:r>
              <a:rPr lang="en-US" sz="900" b="1" dirty="0"/>
              <a:t>Global Secondary Indexes </a:t>
            </a:r>
            <a:r>
              <a:rPr lang="en-US" sz="900" dirty="0"/>
              <a:t>(previously known as materialized views), now in preview, are read-only containers that automatically sync data from a source container. </a:t>
            </a:r>
          </a:p>
          <a:p>
            <a:r>
              <a:rPr lang="en-US" sz="900" dirty="0"/>
              <a:t> </a:t>
            </a:r>
          </a:p>
          <a:p>
            <a:r>
              <a:rPr lang="en-US" sz="900" dirty="0"/>
              <a:t>An independent partition key and data model allows index fine-tuning to suit any query pattern and to avoid cross-partition queries on source data. </a:t>
            </a:r>
            <a:r>
              <a:rPr lang="en-US" sz="900" b="1" dirty="0"/>
              <a:t>The new addition of WHERE filters </a:t>
            </a:r>
            <a:r>
              <a:rPr lang="en-US" sz="900" dirty="0"/>
              <a:t>ensure indexes only contain the most critical data for each use case.</a:t>
            </a:r>
          </a:p>
          <a:p>
            <a:r>
              <a:rPr lang="en-US" sz="900" dirty="0"/>
              <a:t> </a:t>
            </a:r>
          </a:p>
          <a:p>
            <a:pPr defTabSz="931774" fontAlgn="base">
              <a:lnSpc>
                <a:spcPts val="1376"/>
              </a:lnSpc>
              <a:spcAft>
                <a:spcPts val="0"/>
              </a:spcAft>
              <a:defRPr/>
            </a:pPr>
            <a:endParaRPr lang="en-US" sz="1000" dirty="0">
              <a:solidFill>
                <a:srgbClr val="000000"/>
              </a:solidFill>
              <a:latin typeface="Aptos" panose="020B0004020202020204" pitchFamily="34" charset="0"/>
            </a:endParaRPr>
          </a:p>
          <a:p>
            <a:pPr defTabSz="931774" fontAlgn="base">
              <a:lnSpc>
                <a:spcPts val="1376"/>
              </a:lnSpc>
              <a:spcAft>
                <a:spcPts val="0"/>
              </a:spcAft>
              <a:defRPr/>
            </a:pPr>
            <a:endParaRPr lang="en-US" sz="1200" dirty="0">
              <a:solidFill>
                <a:srgbClr val="000000"/>
              </a:solidFill>
              <a:latin typeface="Aptos" panose="020B0004020202020204" pitchFamily="34" charset="0"/>
            </a:endParaRPr>
          </a:p>
        </p:txBody>
      </p:sp>
      <p:sp>
        <p:nvSpPr>
          <p:cNvPr id="4" name="Slide Number Placeholder 3">
            <a:extLst>
              <a:ext uri="{FF2B5EF4-FFF2-40B4-BE49-F238E27FC236}">
                <a16:creationId xmlns:a16="http://schemas.microsoft.com/office/drawing/2014/main" id="{7DB0FD3C-B949-E9AF-4D71-84785F8DEDFF}"/>
              </a:ext>
            </a:extLst>
          </p:cNvPr>
          <p:cNvSpPr>
            <a:spLocks noGrp="1"/>
          </p:cNvSpPr>
          <p:nvPr>
            <p:ph type="sldNum" sz="quarter" idx="5"/>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51736B27-3917-4F50-8BD7-D86C3FE71DB7}"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934992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8/29/2025 7:54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319641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9ABDCF-0071-4C18-BCC3-E556CD0A133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391737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Look at Andrew’s “variety” slide </a:t>
            </a:r>
          </a:p>
          <a:p>
            <a:endParaRPr lang="en-US"/>
          </a:p>
          <a:p>
            <a:pPr marL="0" indent="0">
              <a:lnSpc>
                <a:spcPct val="100000"/>
              </a:lnSpc>
              <a:buNone/>
            </a:pPr>
            <a:r>
              <a:rPr lang="en-US" sz="1200" spc="160">
                <a:latin typeface="Segoe UI Semilight" panose="020B0402040204020203" pitchFamily="34" charset="0"/>
                <a:cs typeface="Segoe UI Semilight" panose="020B0402040204020203" pitchFamily="34" charset="0"/>
              </a:rPr>
              <a:t>Automatic and synchronous indexing of all ingested content - hash, range, geo-spatial, and columnar</a:t>
            </a:r>
          </a:p>
          <a:p>
            <a:pPr marL="285750" indent="-285750">
              <a:lnSpc>
                <a:spcPct val="100000"/>
              </a:lnSpc>
              <a:spcBef>
                <a:spcPts val="400"/>
              </a:spcBef>
              <a:buClr>
                <a:schemeClr val="tx2"/>
              </a:buClr>
              <a:buFont typeface="Arial" charset="0"/>
              <a:buChar char="•"/>
            </a:pPr>
            <a:r>
              <a:rPr lang="en-US" sz="1100" spc="100">
                <a:latin typeface="Segoe UI Semilight" panose="020B0402040204020203" pitchFamily="34" charset="0"/>
                <a:cs typeface="Segoe UI Semilight" panose="020B0402040204020203" pitchFamily="34" charset="0"/>
              </a:rPr>
              <a:t>No schemas or secondary indices ever needed</a:t>
            </a:r>
          </a:p>
          <a:p>
            <a:pPr marL="0" indent="0">
              <a:lnSpc>
                <a:spcPct val="100000"/>
              </a:lnSpc>
              <a:buNone/>
            </a:pPr>
            <a:r>
              <a:rPr lang="en-US" sz="1200" spc="160">
                <a:latin typeface="Segoe UI Semilight" panose="020B0402040204020203" pitchFamily="34" charset="0"/>
                <a:cs typeface="Segoe UI Semilight" panose="020B0402040204020203" pitchFamily="34" charset="0"/>
              </a:rPr>
              <a:t>Resource governed, write optimized database engine with latch free and log structured techniques</a:t>
            </a:r>
          </a:p>
          <a:p>
            <a:pPr marL="0" indent="0">
              <a:lnSpc>
                <a:spcPct val="100000"/>
              </a:lnSpc>
              <a:buNone/>
            </a:pPr>
            <a:r>
              <a:rPr lang="en-US" sz="1200" spc="160">
                <a:latin typeface="Segoe UI Semilight" panose="020B0402040204020203" pitchFamily="34" charset="0"/>
                <a:cs typeface="Segoe UI Semilight" panose="020B0402040204020203" pitchFamily="34" charset="0"/>
              </a:rPr>
              <a:t>Online and in-situ index transformations</a:t>
            </a:r>
          </a:p>
          <a:p>
            <a:pPr marL="0" indent="0">
              <a:lnSpc>
                <a:spcPct val="100000"/>
              </a:lnSpc>
              <a:buNone/>
            </a:pPr>
            <a:r>
              <a:rPr lang="en-US" sz="1200" spc="160">
                <a:latin typeface="Segoe UI Semilight" panose="020B0402040204020203" pitchFamily="34" charset="0"/>
                <a:cs typeface="Segoe UI Semilight" panose="020B0402040204020203" pitchFamily="34" charset="0"/>
              </a:rPr>
              <a:t>While the database is fully schema-agnostic, schema-extraction is built in</a:t>
            </a:r>
          </a:p>
          <a:p>
            <a:pPr marL="285750" indent="-285750">
              <a:lnSpc>
                <a:spcPct val="100000"/>
              </a:lnSpc>
              <a:spcBef>
                <a:spcPts val="400"/>
              </a:spcBef>
              <a:buClr>
                <a:schemeClr val="tx2"/>
              </a:buClr>
              <a:buFont typeface="Arial" charset="0"/>
              <a:buChar char="•"/>
            </a:pPr>
            <a:r>
              <a:rPr lang="en-US" sz="1100" spc="100">
                <a:latin typeface="Segoe UI Semilight" panose="020B0402040204020203" pitchFamily="34" charset="0"/>
                <a:cs typeface="Segoe UI Semilight" panose="020B0402040204020203" pitchFamily="34" charset="0"/>
              </a:rPr>
              <a:t>Customers can get Avro schemas from the database </a:t>
            </a: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F67C77-7EFA-4CAA-A410-E92D82C8E6E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487078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100000"/>
              </a:lnSpc>
              <a:buNone/>
            </a:pPr>
            <a:r>
              <a:rPr lang="en-US" sz="1400" spc="160">
                <a:latin typeface="Segoe UI Semilight" panose="020B0402040204020203" pitchFamily="34" charset="0"/>
                <a:cs typeface="Segoe UI Semilight" panose="020B0402040204020203" pitchFamily="34" charset="0"/>
              </a:rPr>
              <a:t>Encryption at Rest</a:t>
            </a:r>
          </a:p>
          <a:p>
            <a:pPr marL="285750" indent="-285750">
              <a:lnSpc>
                <a:spcPct val="100000"/>
              </a:lnSpc>
              <a:spcBef>
                <a:spcPts val="400"/>
              </a:spcBef>
              <a:buClr>
                <a:schemeClr val="tx2"/>
              </a:buClr>
              <a:buFont typeface="Arial" charset="0"/>
              <a:buChar char="•"/>
            </a:pPr>
            <a:r>
              <a:rPr lang="en-US" sz="1200" spc="100">
                <a:latin typeface="Segoe UI Semilight" panose="020B0402040204020203" pitchFamily="34" charset="0"/>
                <a:cs typeface="Segoe UI Semilight" panose="020B0402040204020203" pitchFamily="34" charset="0"/>
              </a:rPr>
              <a:t>Always encrypted at rest and in motion</a:t>
            </a:r>
          </a:p>
          <a:p>
            <a:pPr marL="285750" indent="-285750">
              <a:lnSpc>
                <a:spcPct val="100000"/>
              </a:lnSpc>
              <a:spcBef>
                <a:spcPts val="400"/>
              </a:spcBef>
              <a:buClr>
                <a:schemeClr val="tx2"/>
              </a:buClr>
              <a:buFont typeface="Arial" charset="0"/>
              <a:buChar char="•"/>
            </a:pPr>
            <a:r>
              <a:rPr lang="en-US" sz="1200" spc="100">
                <a:latin typeface="Segoe UI Semilight" panose="020B0402040204020203" pitchFamily="34" charset="0"/>
                <a:cs typeface="Segoe UI Semilight" panose="020B0402040204020203" pitchFamily="34" charset="0"/>
              </a:rPr>
              <a:t>Data, index, backups, and attachments encrypted</a:t>
            </a:r>
          </a:p>
          <a:p>
            <a:pPr marL="0" indent="0">
              <a:lnSpc>
                <a:spcPct val="100000"/>
              </a:lnSpc>
              <a:buNone/>
            </a:pPr>
            <a:r>
              <a:rPr lang="en-US" sz="1400" spc="160">
                <a:latin typeface="Segoe UI Semilight" panose="020B0402040204020203" pitchFamily="34" charset="0"/>
                <a:cs typeface="Segoe UI Semilight" panose="020B0402040204020203" pitchFamily="34" charset="0"/>
              </a:rPr>
              <a:t>Encryption is enabled automatically by default </a:t>
            </a:r>
          </a:p>
          <a:p>
            <a:pPr marL="285750" indent="-285750">
              <a:lnSpc>
                <a:spcPct val="100000"/>
              </a:lnSpc>
              <a:spcBef>
                <a:spcPts val="400"/>
              </a:spcBef>
              <a:buClr>
                <a:schemeClr val="tx2"/>
              </a:buClr>
              <a:buFont typeface="Arial" charset="0"/>
              <a:buChar char="•"/>
            </a:pPr>
            <a:r>
              <a:rPr lang="en-US" sz="1200" spc="100">
                <a:latin typeface="Segoe UI Semilight" panose="020B0402040204020203" pitchFamily="34" charset="0"/>
                <a:cs typeface="Segoe UI Semilight" panose="020B0402040204020203" pitchFamily="34" charset="0"/>
              </a:rPr>
              <a:t>No impact on performance, throughput or availability</a:t>
            </a:r>
          </a:p>
          <a:p>
            <a:pPr marL="285750" indent="-285750">
              <a:lnSpc>
                <a:spcPct val="100000"/>
              </a:lnSpc>
              <a:spcBef>
                <a:spcPts val="400"/>
              </a:spcBef>
              <a:buClr>
                <a:schemeClr val="tx2"/>
              </a:buClr>
              <a:buFont typeface="Arial" charset="0"/>
              <a:buChar char="•"/>
            </a:pPr>
            <a:r>
              <a:rPr lang="en-US" sz="1200" spc="100">
                <a:latin typeface="Segoe UI Semilight" panose="020B0402040204020203" pitchFamily="34" charset="0"/>
                <a:cs typeface="Segoe UI Semilight" panose="020B0402040204020203" pitchFamily="34" charset="0"/>
              </a:rPr>
              <a:t>Transparent to your application</a:t>
            </a:r>
          </a:p>
          <a:p>
            <a:pPr marL="0" indent="0">
              <a:lnSpc>
                <a:spcPct val="100000"/>
              </a:lnSpc>
              <a:buNone/>
            </a:pPr>
            <a:r>
              <a:rPr lang="en-US" sz="1400" spc="160">
                <a:latin typeface="Segoe UI Semilight" panose="020B0402040204020203" pitchFamily="34" charset="0"/>
                <a:cs typeface="Segoe UI Semilight" panose="020B0402040204020203" pitchFamily="34" charset="0"/>
              </a:rPr>
              <a:t>Comprehensive Azure compliance certification</a:t>
            </a:r>
          </a:p>
          <a:p>
            <a:pPr marL="285750" indent="-285750">
              <a:lnSpc>
                <a:spcPct val="100000"/>
              </a:lnSpc>
              <a:spcBef>
                <a:spcPts val="400"/>
              </a:spcBef>
              <a:buClr>
                <a:schemeClr val="tx2"/>
              </a:buClr>
              <a:buFont typeface="Arial" charset="0"/>
              <a:buChar char="•"/>
            </a:pPr>
            <a:r>
              <a:rPr lang="en-US" sz="1200" spc="50">
                <a:latin typeface="Segoe UI Semilight" panose="020B0402040204020203" pitchFamily="34" charset="0"/>
                <a:cs typeface="Segoe UI Semilight" panose="020B0402040204020203" pitchFamily="34" charset="0"/>
              </a:rPr>
              <a:t>ISO 27001, ISO 27018, EUMC, HIPAA, PCI</a:t>
            </a:r>
          </a:p>
          <a:p>
            <a:pPr marL="285750" indent="-285750">
              <a:lnSpc>
                <a:spcPct val="100000"/>
              </a:lnSpc>
              <a:spcBef>
                <a:spcPts val="400"/>
              </a:spcBef>
              <a:buClr>
                <a:schemeClr val="tx2"/>
              </a:buClr>
              <a:buFont typeface="Arial" charset="0"/>
              <a:buChar char="•"/>
            </a:pPr>
            <a:r>
              <a:rPr lang="en-US" sz="1200" spc="50">
                <a:latin typeface="Segoe UI Semilight" panose="020B0402040204020203" pitchFamily="34" charset="0"/>
                <a:cs typeface="Segoe UI Semilight" panose="020B0402040204020203" pitchFamily="34" charset="0"/>
              </a:rPr>
              <a:t>SOC1 and SOC2 (Audit complete, Certification in Q2 2017)</a:t>
            </a:r>
          </a:p>
          <a:p>
            <a:pPr marL="285750" indent="-285750">
              <a:lnSpc>
                <a:spcPct val="100000"/>
              </a:lnSpc>
              <a:spcBef>
                <a:spcPts val="400"/>
              </a:spcBef>
              <a:buClr>
                <a:schemeClr val="tx2"/>
              </a:buClr>
              <a:buFont typeface="Arial" charset="0"/>
              <a:buChar char="•"/>
            </a:pPr>
            <a:r>
              <a:rPr lang="en-US" sz="1200" spc="50" err="1">
                <a:latin typeface="Segoe UI Semilight" panose="020B0402040204020203" pitchFamily="34" charset="0"/>
                <a:cs typeface="Segoe UI Semilight" panose="020B0402040204020203" pitchFamily="34" charset="0"/>
              </a:rPr>
              <a:t>FedRAMP</a:t>
            </a:r>
            <a:r>
              <a:rPr lang="en-US" sz="1200" spc="50">
                <a:latin typeface="Segoe UI Semilight" panose="020B0402040204020203" pitchFamily="34" charset="0"/>
                <a:cs typeface="Segoe UI Semilight" panose="020B0402040204020203" pitchFamily="34" charset="0"/>
              </a:rPr>
              <a:t>, IRS 1075, UK Official (IL2) (Q2 2017) </a:t>
            </a:r>
          </a:p>
          <a:p>
            <a:pPr marL="285750" indent="-285750">
              <a:lnSpc>
                <a:spcPct val="100000"/>
              </a:lnSpc>
              <a:spcBef>
                <a:spcPts val="400"/>
              </a:spcBef>
              <a:buClr>
                <a:schemeClr val="tx2"/>
              </a:buClr>
              <a:buFont typeface="Arial" charset="0"/>
              <a:buChar char="•"/>
            </a:pPr>
            <a:r>
              <a:rPr lang="en-US" sz="1200" spc="50">
                <a:latin typeface="Segoe UI Semilight" panose="020B0402040204020203" pitchFamily="34" charset="0"/>
                <a:cs typeface="Segoe UI Semilight" panose="020B0402040204020203" pitchFamily="34" charset="0"/>
              </a:rPr>
              <a:t>HITRUST (H2 2017)</a:t>
            </a: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F67C77-7EFA-4CAA-A410-E92D82C8E6E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105900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F7BA6C7-379C-4893-8709-F12219D24468}"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4194690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l">
              <a:lnSpc>
                <a:spcPct val="107000"/>
              </a:lnSpc>
              <a:spcBef>
                <a:spcPts val="0"/>
              </a:spcBef>
              <a:spcAft>
                <a:spcPts val="600"/>
              </a:spcAft>
            </a:pPr>
            <a:endParaRPr lang="en-US">
              <a:latin typeface="Segoe UI"/>
              <a:cs typeface="Segoe UI"/>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8/29/2025 7:54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4839314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26AAD9-D461-0BE5-7929-2FA64184D6F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904832B-D1F3-D0A5-22B4-BF9CC09781B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7413F77-C6D0-8EA7-71ED-C94CB6BFB19C}"/>
              </a:ext>
            </a:extLst>
          </p:cNvPr>
          <p:cNvSpPr>
            <a:spLocks noGrp="1"/>
          </p:cNvSpPr>
          <p:nvPr>
            <p:ph type="body" idx="1"/>
          </p:nvPr>
        </p:nvSpPr>
        <p:spPr/>
        <p:txBody>
          <a:bodyPr/>
          <a:lstStyle/>
          <a:p>
            <a:pPr marL="0" marR="0" algn="l">
              <a:lnSpc>
                <a:spcPct val="107000"/>
              </a:lnSpc>
              <a:spcBef>
                <a:spcPts val="0"/>
              </a:spcBef>
              <a:spcAft>
                <a:spcPts val="600"/>
              </a:spcAft>
            </a:pPr>
            <a:endParaRPr lang="en-US">
              <a:latin typeface="Segoe UI"/>
              <a:cs typeface="Segoe UI"/>
            </a:endParaRPr>
          </a:p>
        </p:txBody>
      </p:sp>
      <p:sp>
        <p:nvSpPr>
          <p:cNvPr id="4" name="Header Placeholder 3">
            <a:extLst>
              <a:ext uri="{FF2B5EF4-FFF2-40B4-BE49-F238E27FC236}">
                <a16:creationId xmlns:a16="http://schemas.microsoft.com/office/drawing/2014/main" id="{204B0734-3855-0EFE-B403-1DFCBC34950F}"/>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5A706413-4012-361A-F89C-BCC55AF327DC}"/>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7839DD38-D2E3-5220-10C4-795B27D1D3B5}"/>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8/29/2025 7:54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7AE3574B-2FF7-D0C6-B7ED-C5DF9B20113C}"/>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7907390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a:solidFill>
                  <a:srgbClr val="0078D7"/>
                </a:solidFill>
                <a:latin typeface="Segoe UI Semibold" panose="020B0702040204020203" pitchFamily="34" charset="0"/>
                <a:cs typeface="Segoe UI Semibold" panose="020B0702040204020203" pitchFamily="34" charset="0"/>
              </a:rPr>
              <a:t>Challenge</a:t>
            </a:r>
          </a:p>
          <a:p>
            <a:r>
              <a:rPr lang="en-US" sz="1200">
                <a:solidFill>
                  <a:srgbClr val="000000"/>
                </a:solidFill>
                <a:latin typeface="Segoe UI" panose="020B0502040204020203" pitchFamily="34" charset="0"/>
                <a:cs typeface="Segoe UI" panose="020B0502040204020203" pitchFamily="34" charset="0"/>
              </a:rPr>
              <a:t>ASOS ecommerce platform needed to offer real-time product recommendations and scale to meet seasonal demand and instant update with high reliability in any location.</a:t>
            </a:r>
          </a:p>
          <a:p>
            <a:endParaRPr lang="en-US" sz="1200">
              <a:solidFill>
                <a:srgbClr val="000000"/>
              </a:solidFill>
              <a:latin typeface="Segoe UI" panose="020B0502040204020203" pitchFamily="34" charset="0"/>
              <a:cs typeface="Segoe UI" panose="020B0502040204020203" pitchFamily="34" charset="0"/>
            </a:endParaRPr>
          </a:p>
          <a:p>
            <a:r>
              <a:rPr lang="en-US" sz="1600">
                <a:solidFill>
                  <a:srgbClr val="0078D7"/>
                </a:solidFill>
                <a:latin typeface="Segoe UI Semibold" panose="020B0702040204020203" pitchFamily="34" charset="0"/>
                <a:cs typeface="Segoe UI Semibold" panose="020B0702040204020203" pitchFamily="34" charset="0"/>
              </a:rPr>
              <a:t>Outcome</a:t>
            </a:r>
            <a:br>
              <a:rPr lang="en-US" sz="1200">
                <a:solidFill>
                  <a:srgbClr val="000000"/>
                </a:solidFill>
                <a:latin typeface="Segoe UI" panose="020B0502040204020203" pitchFamily="34" charset="0"/>
                <a:cs typeface="Segoe UI" panose="020B0502040204020203" pitchFamily="34" charset="0"/>
              </a:rPr>
            </a:br>
            <a:r>
              <a:rPr lang="en-US" sz="1200">
                <a:solidFill>
                  <a:srgbClr val="000000"/>
                </a:solidFill>
                <a:latin typeface="Segoe UI" panose="020B0502040204020203" pitchFamily="34" charset="0"/>
                <a:cs typeface="Segoe UI" panose="020B0502040204020203" pitchFamily="34" charset="0"/>
              </a:rPr>
              <a:t>Reimagined microservices architecture in a global distribution of 30 datacenters that ensures automated resiliency and high levels </a:t>
            </a:r>
            <a:br>
              <a:rPr lang="en-US" sz="1200">
                <a:solidFill>
                  <a:srgbClr val="000000"/>
                </a:solidFill>
                <a:latin typeface="Segoe UI" panose="020B0502040204020203" pitchFamily="34" charset="0"/>
                <a:cs typeface="Segoe UI" panose="020B0502040204020203" pitchFamily="34" charset="0"/>
              </a:rPr>
            </a:br>
            <a:r>
              <a:rPr lang="en-US" sz="1200">
                <a:solidFill>
                  <a:srgbClr val="000000"/>
                </a:solidFill>
                <a:latin typeface="Segoe UI" panose="020B0502040204020203" pitchFamily="34" charset="0"/>
                <a:cs typeface="Segoe UI" panose="020B0502040204020203" pitchFamily="34" charset="0"/>
              </a:rPr>
              <a:t>of performance for customers in any location, and a recommendations platform for 26mm+ customers includes 85,000 products, with 5,000 new ones added each week.</a:t>
            </a:r>
          </a:p>
          <a:p>
            <a:pPr marL="0" indent="0">
              <a:buFontTx/>
              <a:buNone/>
            </a:pPr>
            <a:endParaRPr lang="en-US" sz="1200">
              <a:solidFill>
                <a:srgbClr val="000000"/>
              </a:solidFill>
              <a:latin typeface="Segoe UI" panose="020B0502040204020203" pitchFamily="34" charset="0"/>
              <a:cs typeface="Segoe UI" panose="020B0502040204020203" pitchFamily="34" charset="0"/>
            </a:endParaRPr>
          </a:p>
          <a:p>
            <a:pPr marL="0" indent="0">
              <a:buFontTx/>
              <a:buNone/>
            </a:pPr>
            <a:r>
              <a:rPr lang="en-US" sz="1200">
                <a:solidFill>
                  <a:srgbClr val="000000"/>
                </a:solidFill>
                <a:latin typeface="Segoe UI" panose="020B0502040204020203" pitchFamily="34" charset="0"/>
                <a:cs typeface="Segoe UI" panose="020B0502040204020203" pitchFamily="34" charset="0"/>
              </a:rPr>
              <a:t>ASOS </a:t>
            </a:r>
            <a:r>
              <a:rPr lang="en-US" b="0" i="0">
                <a:effectLst/>
                <a:latin typeface="SegoeUI"/>
              </a:rPr>
              <a:t>uses Azure Cosmos DB across numerous microservices, including:</a:t>
            </a:r>
          </a:p>
          <a:p>
            <a:pPr marL="171450" indent="-171450">
              <a:buFontTx/>
              <a:buChar char="-"/>
            </a:pPr>
            <a:r>
              <a:rPr lang="en-US" b="0" i="0">
                <a:effectLst/>
                <a:latin typeface="SegoeUI"/>
              </a:rPr>
              <a:t>low-latency data store for tasks such as storing and retrieving precalculated user profiles and product machine learning models to generate real-time recommendations</a:t>
            </a:r>
          </a:p>
          <a:p>
            <a:pPr marL="171450" indent="-171450">
              <a:buFontTx/>
              <a:buChar char="-"/>
            </a:pPr>
            <a:r>
              <a:rPr lang="en-US" b="0" i="0" u="none" strike="noStrike">
                <a:solidFill>
                  <a:srgbClr val="0067B8"/>
                </a:solidFill>
                <a:effectLst/>
                <a:latin typeface="SegoeUI"/>
                <a:hlinkClick r:id="rId3"/>
              </a:rPr>
              <a:t>Order workflows using change feed</a:t>
            </a:r>
            <a:r>
              <a:rPr lang="en-US" b="0" i="0">
                <a:effectLst/>
                <a:latin typeface="SegoeUI"/>
              </a:rPr>
              <a:t> functionality to broker communication between event-driven microservices that handle various stages of the order workflow as a persistent event store, so customers can easily track their orders</a:t>
            </a:r>
          </a:p>
          <a:p>
            <a:pPr marL="171450" indent="-171450">
              <a:buFontTx/>
              <a:buChar char="-"/>
            </a:pPr>
            <a:r>
              <a:rPr lang="en-US" b="0" i="0">
                <a:effectLst/>
                <a:latin typeface="SegoeUI"/>
              </a:rPr>
              <a:t>easy-to-use online returns process. Customers can request a return online, download the return label, and get refunded with just a few easy steps</a:t>
            </a:r>
          </a:p>
          <a:p>
            <a:pPr marL="171450" indent="-171450">
              <a:buFontTx/>
              <a:buChar char="-"/>
            </a:pPr>
            <a:r>
              <a:rPr lang="en-US" b="0" i="0">
                <a:effectLst/>
                <a:latin typeface="SegoeUI"/>
              </a:rPr>
              <a:t>Highly scalable distributed order processing workflow that has gone from processing tens of orders per second to hundreds of orders per second (ASOS was able to process 95 million orders in FY21 with Azure Cosmos DB)</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9ABDCF-0071-4C18-BCC3-E556CD0A133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4942844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a:solidFill>
                  <a:srgbClr val="0078D7"/>
                </a:solidFill>
                <a:latin typeface="Segoe UI Semibold" panose="020B0702040204020203" pitchFamily="34" charset="0"/>
                <a:cs typeface="Segoe UI Semibold" panose="020B0702040204020203" pitchFamily="34" charset="0"/>
              </a:rPr>
              <a:t>Challenge</a:t>
            </a:r>
          </a:p>
          <a:p>
            <a:r>
              <a:rPr lang="en-US" sz="1200">
                <a:solidFill>
                  <a:srgbClr val="000000"/>
                </a:solidFill>
                <a:latin typeface="Segoe UI" panose="020B0502040204020203" pitchFamily="34" charset="0"/>
                <a:cs typeface="Segoe UI" panose="020B0502040204020203" pitchFamily="34" charset="0"/>
              </a:rPr>
              <a:t>ASOS ecommerce platform needed to offer real-time product recommendations and scale to meet seasonal demand and instant update with high reliability in any location.</a:t>
            </a:r>
          </a:p>
          <a:p>
            <a:endParaRPr lang="en-US" sz="1200">
              <a:solidFill>
                <a:srgbClr val="000000"/>
              </a:solidFill>
              <a:latin typeface="Segoe UI" panose="020B0502040204020203" pitchFamily="34" charset="0"/>
              <a:cs typeface="Segoe UI" panose="020B0502040204020203" pitchFamily="34" charset="0"/>
            </a:endParaRPr>
          </a:p>
          <a:p>
            <a:r>
              <a:rPr lang="en-US" sz="1600">
                <a:solidFill>
                  <a:srgbClr val="0078D7"/>
                </a:solidFill>
                <a:latin typeface="Segoe UI Semibold" panose="020B0702040204020203" pitchFamily="34" charset="0"/>
                <a:cs typeface="Segoe UI Semibold" panose="020B0702040204020203" pitchFamily="34" charset="0"/>
              </a:rPr>
              <a:t>Outcome</a:t>
            </a:r>
            <a:br>
              <a:rPr lang="en-US" sz="1200">
                <a:solidFill>
                  <a:srgbClr val="000000"/>
                </a:solidFill>
                <a:latin typeface="Segoe UI" panose="020B0502040204020203" pitchFamily="34" charset="0"/>
                <a:cs typeface="Segoe UI" panose="020B0502040204020203" pitchFamily="34" charset="0"/>
              </a:rPr>
            </a:br>
            <a:r>
              <a:rPr lang="en-US" sz="1200">
                <a:solidFill>
                  <a:srgbClr val="000000"/>
                </a:solidFill>
                <a:latin typeface="Segoe UI" panose="020B0502040204020203" pitchFamily="34" charset="0"/>
                <a:cs typeface="Segoe UI" panose="020B0502040204020203" pitchFamily="34" charset="0"/>
              </a:rPr>
              <a:t>Reimagined microservices architecture in a global distribution of 30 datacenters that ensures automated resiliency and high levels </a:t>
            </a:r>
            <a:br>
              <a:rPr lang="en-US" sz="1200">
                <a:solidFill>
                  <a:srgbClr val="000000"/>
                </a:solidFill>
                <a:latin typeface="Segoe UI" panose="020B0502040204020203" pitchFamily="34" charset="0"/>
                <a:cs typeface="Segoe UI" panose="020B0502040204020203" pitchFamily="34" charset="0"/>
              </a:rPr>
            </a:br>
            <a:r>
              <a:rPr lang="en-US" sz="1200">
                <a:solidFill>
                  <a:srgbClr val="000000"/>
                </a:solidFill>
                <a:latin typeface="Segoe UI" panose="020B0502040204020203" pitchFamily="34" charset="0"/>
                <a:cs typeface="Segoe UI" panose="020B0502040204020203" pitchFamily="34" charset="0"/>
              </a:rPr>
              <a:t>of performance for customers in any location, and a recommendations platform for 26mm+ customers includes 85,000 products, with 5,000 new ones added each week.</a:t>
            </a:r>
          </a:p>
          <a:p>
            <a:pPr marL="0" indent="0">
              <a:buFontTx/>
              <a:buNone/>
            </a:pPr>
            <a:endParaRPr lang="en-US" sz="1200">
              <a:solidFill>
                <a:srgbClr val="000000"/>
              </a:solidFill>
              <a:latin typeface="Segoe UI" panose="020B0502040204020203" pitchFamily="34" charset="0"/>
              <a:cs typeface="Segoe UI" panose="020B0502040204020203" pitchFamily="34" charset="0"/>
            </a:endParaRPr>
          </a:p>
          <a:p>
            <a:pPr marL="0" indent="0">
              <a:buFontTx/>
              <a:buNone/>
            </a:pPr>
            <a:r>
              <a:rPr lang="en-US" sz="1200">
                <a:solidFill>
                  <a:srgbClr val="000000"/>
                </a:solidFill>
                <a:latin typeface="Segoe UI" panose="020B0502040204020203" pitchFamily="34" charset="0"/>
                <a:cs typeface="Segoe UI" panose="020B0502040204020203" pitchFamily="34" charset="0"/>
              </a:rPr>
              <a:t>ASOS </a:t>
            </a:r>
            <a:r>
              <a:rPr lang="en-US" b="0" i="0">
                <a:effectLst/>
                <a:latin typeface="SegoeUI"/>
              </a:rPr>
              <a:t>uses Azure Cosmos DB across numerous microservices, including:</a:t>
            </a:r>
          </a:p>
          <a:p>
            <a:pPr marL="171450" indent="-171450">
              <a:buFontTx/>
              <a:buChar char="-"/>
            </a:pPr>
            <a:r>
              <a:rPr lang="en-US" b="0" i="0">
                <a:effectLst/>
                <a:latin typeface="SegoeUI"/>
              </a:rPr>
              <a:t>low-latency data store for tasks such as storing and retrieving precalculated user profiles and product machine learning models to generate real-time recommendations</a:t>
            </a:r>
          </a:p>
          <a:p>
            <a:pPr marL="171450" indent="-171450">
              <a:buFontTx/>
              <a:buChar char="-"/>
            </a:pPr>
            <a:r>
              <a:rPr lang="en-US" b="0" i="0" u="none" strike="noStrike">
                <a:solidFill>
                  <a:srgbClr val="0067B8"/>
                </a:solidFill>
                <a:effectLst/>
                <a:latin typeface="SegoeUI"/>
                <a:hlinkClick r:id="rId3"/>
              </a:rPr>
              <a:t>Order workflows using change feed</a:t>
            </a:r>
            <a:r>
              <a:rPr lang="en-US" b="0" i="0">
                <a:effectLst/>
                <a:latin typeface="SegoeUI"/>
              </a:rPr>
              <a:t> functionality to broker communication between event-driven microservices that handle various stages of the order workflow as a persistent event store, so customers can easily track their orders</a:t>
            </a:r>
          </a:p>
          <a:p>
            <a:pPr marL="171450" indent="-171450">
              <a:buFontTx/>
              <a:buChar char="-"/>
            </a:pPr>
            <a:r>
              <a:rPr lang="en-US" b="0" i="0">
                <a:effectLst/>
                <a:latin typeface="SegoeUI"/>
              </a:rPr>
              <a:t>easy-to-use online returns process. Customers can request a return online, download the return label, and get refunded with just a few easy steps</a:t>
            </a:r>
          </a:p>
          <a:p>
            <a:pPr marL="171450" indent="-171450">
              <a:buFontTx/>
              <a:buChar char="-"/>
            </a:pPr>
            <a:r>
              <a:rPr lang="en-US" b="0" i="0">
                <a:effectLst/>
                <a:latin typeface="SegoeUI"/>
              </a:rPr>
              <a:t>Highly scalable distributed order processing workflow that has gone from processing tens of orders per second to hundreds of orders per second (ASOS was able to process 95 million orders in FY21 with Azure Cosmos DB)</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9ABDCF-0071-4C18-BCC3-E556CD0A133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0367382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https://youtu.be/DqQuXGjaE8c </a:t>
            </a:r>
          </a:p>
          <a:p>
            <a:r>
              <a:rPr lang="en-US">
                <a:hlinkClick r:id="rId3"/>
              </a:rPr>
              <a:t>Microsoft Customer Story-Zero Friction delivers frustration-free metering and billing to the energy sector with Azure Cosmos DB</a:t>
            </a: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9ABDCF-0071-4C18-BCC3-E556CD0A133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5601857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a:effectLst/>
                <a:latin typeface="SegoeUI"/>
              </a:rPr>
              <a:t>#MongoDB, #migration, #autoindex, #ISV</a:t>
            </a:r>
          </a:p>
          <a:p>
            <a:endParaRPr lang="en-US" b="0" i="0">
              <a:effectLst/>
              <a:latin typeface="SegoeUI"/>
            </a:endParaRPr>
          </a:p>
          <a:p>
            <a:r>
              <a:rPr lang="en-CA" sz="1800" b="0" i="0" u="sng" strike="noStrike">
                <a:solidFill>
                  <a:srgbClr val="0563C1"/>
                </a:solidFill>
                <a:effectLst/>
                <a:latin typeface="Calibri" panose="020F0502020204030204" pitchFamily="34" charset="0"/>
                <a:hlinkClick r:id="rId3"/>
              </a:rPr>
              <a:t>https://customers.microsoft.com/en-us/story/citrix</a:t>
            </a:r>
            <a:r>
              <a:rPr lang="en-CA"/>
              <a:t> </a:t>
            </a:r>
            <a:r>
              <a:rPr lang="en-US" b="0" i="0">
                <a:effectLst/>
                <a:latin typeface="SegoeUI"/>
              </a:rPr>
              <a:t>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9ABDCF-0071-4C18-BCC3-E556CD0A133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1148721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a:solidFill>
                  <a:srgbClr val="0078D7"/>
                </a:solidFill>
                <a:latin typeface="Segoe UI Semibold" panose="020B0702040204020203" pitchFamily="34" charset="0"/>
                <a:cs typeface="Segoe UI Semibold" panose="020B0702040204020203" pitchFamily="34" charset="0"/>
              </a:rPr>
              <a:t>Challenge</a:t>
            </a:r>
          </a:p>
          <a:p>
            <a:r>
              <a:rPr lang="en-US" sz="1200">
                <a:solidFill>
                  <a:srgbClr val="000000"/>
                </a:solidFill>
                <a:latin typeface="Segoe UI" panose="020B0502040204020203" pitchFamily="34" charset="0"/>
                <a:cs typeface="Segoe UI" panose="020B0502040204020203" pitchFamily="34" charset="0"/>
              </a:rPr>
              <a:t>ASOS ecommerce platform needed to offer real-time product recommendations and scale to meet seasonal demand and instant update with high reliability in any location.</a:t>
            </a:r>
          </a:p>
          <a:p>
            <a:endParaRPr lang="en-US" sz="1200">
              <a:solidFill>
                <a:srgbClr val="000000"/>
              </a:solidFill>
              <a:latin typeface="Segoe UI" panose="020B0502040204020203" pitchFamily="34" charset="0"/>
              <a:cs typeface="Segoe UI" panose="020B0502040204020203" pitchFamily="34" charset="0"/>
            </a:endParaRPr>
          </a:p>
          <a:p>
            <a:r>
              <a:rPr lang="en-US" sz="1600">
                <a:solidFill>
                  <a:srgbClr val="0078D7"/>
                </a:solidFill>
                <a:latin typeface="Segoe UI Semibold" panose="020B0702040204020203" pitchFamily="34" charset="0"/>
                <a:cs typeface="Segoe UI Semibold" panose="020B0702040204020203" pitchFamily="34" charset="0"/>
              </a:rPr>
              <a:t>Outcome</a:t>
            </a:r>
            <a:br>
              <a:rPr lang="en-US" sz="1200">
                <a:solidFill>
                  <a:srgbClr val="000000"/>
                </a:solidFill>
                <a:latin typeface="Segoe UI" panose="020B0502040204020203" pitchFamily="34" charset="0"/>
                <a:cs typeface="Segoe UI" panose="020B0502040204020203" pitchFamily="34" charset="0"/>
              </a:rPr>
            </a:br>
            <a:r>
              <a:rPr lang="en-US" sz="1200">
                <a:solidFill>
                  <a:srgbClr val="000000"/>
                </a:solidFill>
                <a:latin typeface="Segoe UI" panose="020B0502040204020203" pitchFamily="34" charset="0"/>
                <a:cs typeface="Segoe UI" panose="020B0502040204020203" pitchFamily="34" charset="0"/>
              </a:rPr>
              <a:t>Reimagined microservices architecture in a global distribution of 30 datacenters that ensures automated resiliency and high levels </a:t>
            </a:r>
            <a:br>
              <a:rPr lang="en-US" sz="1200">
                <a:solidFill>
                  <a:srgbClr val="000000"/>
                </a:solidFill>
                <a:latin typeface="Segoe UI" panose="020B0502040204020203" pitchFamily="34" charset="0"/>
                <a:cs typeface="Segoe UI" panose="020B0502040204020203" pitchFamily="34" charset="0"/>
              </a:rPr>
            </a:br>
            <a:r>
              <a:rPr lang="en-US" sz="1200">
                <a:solidFill>
                  <a:srgbClr val="000000"/>
                </a:solidFill>
                <a:latin typeface="Segoe UI" panose="020B0502040204020203" pitchFamily="34" charset="0"/>
                <a:cs typeface="Segoe UI" panose="020B0502040204020203" pitchFamily="34" charset="0"/>
              </a:rPr>
              <a:t>of performance for customers in any location, and a recommendations platform for 26mm+ customers includes 85,000 products, with 5,000 new ones added each week.</a:t>
            </a:r>
          </a:p>
          <a:p>
            <a:pPr marL="0" indent="0">
              <a:buFontTx/>
              <a:buNone/>
            </a:pPr>
            <a:endParaRPr lang="en-US" sz="1200">
              <a:solidFill>
                <a:srgbClr val="000000"/>
              </a:solidFill>
              <a:latin typeface="Segoe UI" panose="020B0502040204020203" pitchFamily="34" charset="0"/>
              <a:cs typeface="Segoe UI" panose="020B0502040204020203" pitchFamily="34" charset="0"/>
            </a:endParaRPr>
          </a:p>
          <a:p>
            <a:pPr marL="0" indent="0">
              <a:buFontTx/>
              <a:buNone/>
            </a:pPr>
            <a:r>
              <a:rPr lang="en-US" sz="1200">
                <a:solidFill>
                  <a:srgbClr val="000000"/>
                </a:solidFill>
                <a:latin typeface="Segoe UI" panose="020B0502040204020203" pitchFamily="34" charset="0"/>
                <a:cs typeface="Segoe UI" panose="020B0502040204020203" pitchFamily="34" charset="0"/>
              </a:rPr>
              <a:t>ASOS </a:t>
            </a:r>
            <a:r>
              <a:rPr lang="en-US" b="0" i="0">
                <a:effectLst/>
                <a:latin typeface="SegoeUI"/>
              </a:rPr>
              <a:t>uses Azure Cosmos DB across numerous microservices, including:</a:t>
            </a:r>
          </a:p>
          <a:p>
            <a:pPr marL="171450" indent="-171450">
              <a:buFontTx/>
              <a:buChar char="-"/>
            </a:pPr>
            <a:r>
              <a:rPr lang="en-US" b="0" i="0">
                <a:effectLst/>
                <a:latin typeface="SegoeUI"/>
              </a:rPr>
              <a:t>low-latency data store for tasks such as storing and retrieving precalculated user profiles and product machine learning models to generate real-time recommendations</a:t>
            </a:r>
          </a:p>
          <a:p>
            <a:pPr marL="171450" indent="-171450">
              <a:buFontTx/>
              <a:buChar char="-"/>
            </a:pPr>
            <a:r>
              <a:rPr lang="en-US" b="0" i="0" u="none" strike="noStrike">
                <a:solidFill>
                  <a:srgbClr val="0067B8"/>
                </a:solidFill>
                <a:effectLst/>
                <a:latin typeface="SegoeUI"/>
                <a:hlinkClick r:id="rId3"/>
              </a:rPr>
              <a:t>Order workflows using change feed</a:t>
            </a:r>
            <a:r>
              <a:rPr lang="en-US" b="0" i="0">
                <a:effectLst/>
                <a:latin typeface="SegoeUI"/>
              </a:rPr>
              <a:t> functionality to broker communication between event-driven microservices that handle various stages of the order workflow as a persistent event store, so customers can easily track their orders</a:t>
            </a:r>
          </a:p>
          <a:p>
            <a:pPr marL="171450" indent="-171450">
              <a:buFontTx/>
              <a:buChar char="-"/>
            </a:pPr>
            <a:r>
              <a:rPr lang="en-US" b="0" i="0">
                <a:effectLst/>
                <a:latin typeface="SegoeUI"/>
              </a:rPr>
              <a:t>easy-to-use online returns process. Customers can request a return online, download the return label, and get refunded with just a few easy steps</a:t>
            </a:r>
          </a:p>
          <a:p>
            <a:pPr marL="171450" indent="-171450">
              <a:buFontTx/>
              <a:buChar char="-"/>
            </a:pPr>
            <a:r>
              <a:rPr lang="en-US" b="0" i="0">
                <a:effectLst/>
                <a:latin typeface="SegoeUI"/>
              </a:rPr>
              <a:t>Highly scalable distributed order processing workflow that has gone from processing tens of orders per second to hundreds of orders per second (ASOS was able to process 95 million orders in FY21 with Azure Cosmos DB)</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9ABDCF-0071-4C18-BCC3-E556CD0A133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9749571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9ABDCF-0071-4C18-BCC3-E556CD0A133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0328352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249A09B-4A39-974B-9594-129A7470D52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8525755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249A09B-4A39-974B-9594-129A7470D52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228817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800">
                <a:effectLst/>
                <a:latin typeface="Calibri" panose="020F0502020204030204" pitchFamily="34" charset="0"/>
                <a:ea typeface="Calibri" panose="020F0502020204030204" pitchFamily="34" charset="0"/>
                <a:cs typeface="Times New Roman" panose="02020603050405020304" pitchFamily="18" charset="0"/>
              </a:rPr>
              <a:t>These capabilities make Azure Cosmos DB ideally suited for modern application development, especially applications that: experience unpredictable spikes and dips in traffic, generate lots of data, </a:t>
            </a:r>
            <a:r>
              <a:rPr lang="en-CA" sz="1800" b="1">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need to scale to millions of tenants </a:t>
            </a:r>
            <a:r>
              <a:rPr lang="en-CA" sz="1800">
                <a:effectLst/>
                <a:latin typeface="Calibri" panose="020F0502020204030204" pitchFamily="34" charset="0"/>
                <a:ea typeface="Calibri" panose="020F0502020204030204" pitchFamily="34" charset="0"/>
                <a:cs typeface="Times New Roman" panose="02020603050405020304" pitchFamily="18" charset="0"/>
              </a:rPr>
              <a:t>while delivering real-time user experiences, and are depended upon for business continuity.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1800">
                <a:effectLst/>
                <a:latin typeface="Calibri" panose="020F0502020204030204" pitchFamily="34" charset="0"/>
                <a:ea typeface="Calibri" panose="020F0502020204030204" pitchFamily="34" charset="0"/>
                <a:cs typeface="Times New Roman" panose="02020603050405020304" pitchFamily="18" charset="0"/>
              </a:rPr>
              <a:t>Some of the most popular use cases for Azure Cosmos DB include IoT device telemetry, real-time personalization, serving dispersed user bases </a:t>
            </a:r>
            <a:r>
              <a:rPr lang="en-CA" sz="1800" b="1">
                <a:effectLst/>
                <a:latin typeface="Calibri" panose="020F0502020204030204" pitchFamily="34" charset="0"/>
                <a:ea typeface="Calibri" panose="020F0502020204030204" pitchFamily="34" charset="0"/>
                <a:cs typeface="Times New Roman" panose="02020603050405020304" pitchFamily="18" charset="0"/>
              </a:rPr>
              <a:t>with high concurrent activity, and apps that are </a:t>
            </a:r>
            <a:r>
              <a:rPr lang="en-US" sz="1800" b="1" i="0">
                <a:solidFill>
                  <a:srgbClr val="333333"/>
                </a:solidFill>
                <a:effectLst/>
                <a:latin typeface="SegoeUI"/>
              </a:rPr>
              <a:t>transactional in nature, such as online e-commerce, ad networks, and finance. </a:t>
            </a:r>
            <a:endParaRPr lang="en-CA" sz="1800" b="1">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80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1800">
                <a:effectLst/>
                <a:latin typeface="Calibri" panose="020F0502020204030204" pitchFamily="34" charset="0"/>
                <a:ea typeface="Calibri" panose="020F0502020204030204" pitchFamily="34" charset="0"/>
                <a:cs typeface="Times New Roman" panose="02020603050405020304" pitchFamily="18" charset="0"/>
              </a:rPr>
              <a:t>As an example that’s relevant to your business, let’s talk about &lt;</a:t>
            </a:r>
            <a:r>
              <a:rPr lang="en-CA" sz="1800" b="1">
                <a:effectLst/>
                <a:latin typeface="Calibri" panose="020F0502020204030204" pitchFamily="34" charset="0"/>
                <a:ea typeface="Calibri" panose="020F0502020204030204" pitchFamily="34" charset="0"/>
                <a:cs typeface="Times New Roman" panose="02020603050405020304" pitchFamily="18" charset="0"/>
              </a:rPr>
              <a:t>Speakers - jump to customer story best suited to your audience</a:t>
            </a:r>
            <a:r>
              <a:rPr lang="en-CA" sz="1800">
                <a:effectLst/>
                <a:latin typeface="Calibri" panose="020F0502020204030204" pitchFamily="34" charset="0"/>
                <a:ea typeface="Calibri" panose="020F0502020204030204" pitchFamily="34" charset="0"/>
                <a:cs typeface="Times New Roman" panose="02020603050405020304" pitchFamily="18" charset="0"/>
              </a:rPr>
              <a:t>&gt;</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C66EF3-5294-46F7-B2B9-B563F9A9689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00299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9ABDCF-0071-4C18-BCC3-E556CD0A133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453529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115D32E9-684E-4390-8F5F-EA016EFE68C1}"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841621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a:t>HA 99.999% for multi-region read;</a:t>
            </a:r>
            <a:r>
              <a:rPr lang="en-US" b="0" baseline="0"/>
              <a:t> 99.99% for single region deployments</a:t>
            </a:r>
            <a:endParaRPr lang="en-US" b="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996BA33-6360-40A1-9606-58E0047CF44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791275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8AA36F-7718-AA04-C366-60A840CA14C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BF2714F-F664-9DC2-2860-9C0A729BE96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BCE81B7-B0FE-8D15-9F70-89B44861146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64630C0-B7B7-1266-ED28-6BF54BD55ACD}"/>
              </a:ext>
            </a:extLst>
          </p:cNvPr>
          <p:cNvSpPr>
            <a:spLocks noGrp="1"/>
          </p:cNvSpPr>
          <p:nvPr>
            <p:ph type="sldNum" sz="quarter" idx="5"/>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115D32E9-684E-4390-8F5F-EA016EFE68C1}"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125721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9ABDCF-0071-4C18-BCC3-E556CD0A133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548416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Calibri"/>
                <a:cs typeface="Calibri"/>
              </a:rPr>
              <a:t>- TomTom is a location technology leader that provides mapping and navigation solutions for drivers, </a:t>
            </a:r>
            <a:r>
              <a:rPr lang="en-US" err="1">
                <a:latin typeface="Calibri"/>
                <a:cs typeface="Calibri"/>
              </a:rPr>
              <a:t>carmarkers</a:t>
            </a:r>
            <a:r>
              <a:rPr lang="en-US">
                <a:latin typeface="Calibri"/>
                <a:cs typeface="Calibri"/>
              </a:rPr>
              <a:t>, and developers. They built an AI-powered in-car automotive assistant, the Digital Cockpit, enabling drivers to use natural language to achieve certain tasks (like </a:t>
            </a:r>
            <a:r>
              <a:rPr lang="en-US" err="1">
                <a:latin typeface="Calibri"/>
                <a:cs typeface="Calibri"/>
              </a:rPr>
              <a:t>controling</a:t>
            </a:r>
            <a:r>
              <a:rPr lang="en-US">
                <a:latin typeface="Calibri"/>
                <a:cs typeface="Calibri"/>
              </a:rPr>
              <a:t> car functions and getting dining recommendations).</a:t>
            </a:r>
          </a:p>
          <a:p>
            <a:pPr marL="171450" indent="-171450">
              <a:buFont typeface="Calibri"/>
              <a:buChar char="-"/>
            </a:pPr>
            <a:r>
              <a:rPr lang="en-US">
                <a:latin typeface="Calibri"/>
                <a:cs typeface="Calibri"/>
              </a:rPr>
              <a:t>TomTom used Azure Cosmos DB to manage the extensive data needed for the Digital Cockpit. Azure Cosmos DB provides the necessary performance and capabilities to manage conversation history, essential for the functionality of the voice assistant, and for ensuring context-aware interactions that resemble human conversation.</a:t>
            </a:r>
          </a:p>
          <a:p>
            <a:pPr marL="171450" marR="0" lvl="0" indent="-171450" algn="l" defTabSz="914400" rtl="0" eaLnBrk="1" fontAlgn="auto" latinLnBrk="0" hangingPunct="1">
              <a:lnSpc>
                <a:spcPct val="100000"/>
              </a:lnSpc>
              <a:spcBef>
                <a:spcPts val="0"/>
              </a:spcBef>
              <a:spcAft>
                <a:spcPts val="0"/>
              </a:spcAft>
              <a:buClrTx/>
              <a:buSzTx/>
              <a:buFont typeface="Calibri"/>
              <a:buChar char="-"/>
              <a:tabLst/>
              <a:defRPr/>
            </a:pPr>
            <a:r>
              <a:rPr lang="en-US">
                <a:latin typeface="Calibri"/>
                <a:cs typeface="Calibri"/>
              </a:rPr>
              <a:t>You can hear all about how TomTom built their Digital Cockpit with Azure Cosmos DB and Azure AI services in a session on Wednesday (May 22) at 2:15 PM, Level 4, Room 425. Also, make sure to stop by our Expert Meet Up Hub where TomTom will be showcasing their Digital Cockpit live!</a:t>
            </a:r>
          </a:p>
          <a:p>
            <a:pPr marL="171450" indent="-171450">
              <a:buFont typeface="Calibri"/>
              <a:buChar char="-"/>
            </a:pPr>
            <a:endParaRPr lang="en-US">
              <a:latin typeface="Calibri"/>
              <a:cs typeface="Calibr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C9762B-EAA8-44A8-989F-27668A720AE7}"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71677772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cSld name="2_Title Slid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C6B9E508-E424-C5B2-1415-EF47F2EDB137}"/>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8351281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32">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Case study diagram">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7044A0-101A-4FC0-8461-808AD7E0604F}"/>
              </a:ext>
            </a:extLst>
          </p:cNvPr>
          <p:cNvSpPr>
            <a:spLocks noGrp="1"/>
          </p:cNvSpPr>
          <p:nvPr>
            <p:ph type="title"/>
          </p:nvPr>
        </p:nvSpPr>
        <p:spPr>
          <a:xfrm>
            <a:off x="269240" y="289512"/>
            <a:ext cx="5606043" cy="899665"/>
          </a:xfrm>
        </p:spPr>
        <p:txBody>
          <a:bodyPr/>
          <a:lstStyle>
            <a:lvl1pPr algn="l">
              <a:defRPr/>
            </a:lvl1pPr>
          </a:lstStyle>
          <a:p>
            <a:r>
              <a:rPr lang="en-US"/>
              <a:t>Click to edit Master title style</a:t>
            </a:r>
          </a:p>
        </p:txBody>
      </p:sp>
      <p:sp>
        <p:nvSpPr>
          <p:cNvPr id="9" name="Text Placeholder 8">
            <a:extLst>
              <a:ext uri="{FF2B5EF4-FFF2-40B4-BE49-F238E27FC236}">
                <a16:creationId xmlns:a16="http://schemas.microsoft.com/office/drawing/2014/main" id="{90E9AADF-3FC2-4C6C-B73A-4CB1DCC20CFA}"/>
              </a:ext>
            </a:extLst>
          </p:cNvPr>
          <p:cNvSpPr>
            <a:spLocks noGrp="1"/>
          </p:cNvSpPr>
          <p:nvPr>
            <p:ph type="body" sz="quarter" idx="11"/>
          </p:nvPr>
        </p:nvSpPr>
        <p:spPr>
          <a:xfrm>
            <a:off x="269239" y="1858464"/>
            <a:ext cx="5606043" cy="889474"/>
          </a:xfrm>
        </p:spPr>
        <p:txBody>
          <a:bodyPr/>
          <a:lstStyle>
            <a:lvl1pPr marL="0" indent="0">
              <a:spcAft>
                <a:spcPts val="0"/>
              </a:spcAft>
              <a:buNone/>
              <a:defRPr kumimoji="0" lang="en-US" sz="1600" b="0" i="0" u="none" strike="noStrike" kern="1200" cap="none" spc="100" normalizeH="0" baseline="0" dirty="0" smtClean="0">
                <a:ln>
                  <a:noFill/>
                </a:ln>
                <a:solidFill>
                  <a:srgbClr val="0078D7"/>
                </a:solidFill>
                <a:effectLst/>
                <a:uLnTx/>
                <a:uFillTx/>
                <a:latin typeface="Segoe UI Semilight" charset="0"/>
                <a:ea typeface="Segoe UI Semilight" charset="0"/>
                <a:cs typeface="Segoe UI Semilight" charset="0"/>
              </a:defRPr>
            </a:lvl1pPr>
            <a:lvl2pPr marL="0" indent="0">
              <a:spcAft>
                <a:spcPts val="600"/>
              </a:spcAft>
              <a:buClr>
                <a:schemeClr val="tx2"/>
              </a:buClr>
              <a:buFont typeface="Arial" panose="020B0604020202020204" pitchFamily="34" charset="0"/>
              <a:buNone/>
              <a:defRPr kumimoji="0" lang="en-US" sz="1400" b="0" i="0" u="none" strike="noStrike" kern="1200" cap="none" spc="100" normalizeH="0" baseline="0" dirty="0" smtClean="0">
                <a:ln>
                  <a:noFill/>
                </a:ln>
                <a:solidFill>
                  <a:srgbClr val="D2D2D2">
                    <a:lumMod val="10000"/>
                  </a:srgbClr>
                </a:solidFill>
                <a:effectLst/>
                <a:uLnTx/>
                <a:uFillTx/>
                <a:latin typeface="Segoe UI Semilight" charset="0"/>
                <a:ea typeface="Segoe UI Semilight" charset="0"/>
                <a:cs typeface="Segoe UI Semilight" charset="0"/>
              </a:defRPr>
            </a:lvl2pPr>
            <a:lvl3pPr marL="0" indent="0">
              <a:buNone/>
              <a:defRPr kumimoji="0" lang="en-US" sz="1000" b="1" i="0" u="none" strike="noStrike" kern="1200" cap="none" spc="100" normalizeH="0" baseline="0" dirty="0" smtClean="0">
                <a:ln>
                  <a:noFill/>
                </a:ln>
                <a:solidFill>
                  <a:srgbClr val="0078D7"/>
                </a:solidFill>
                <a:effectLst/>
                <a:uLnTx/>
                <a:uFillTx/>
                <a:latin typeface="Segoe UI Semibold" charset="0"/>
                <a:ea typeface="Segoe UI Semibold" charset="0"/>
                <a:cs typeface="Segoe UI Semibold" charset="0"/>
              </a:defRPr>
            </a:lvl3pPr>
          </a:lstStyle>
          <a:p>
            <a:pPr lvl="0"/>
            <a:r>
              <a:rPr lang="en-US"/>
              <a:t>Edit Master text styles</a:t>
            </a:r>
          </a:p>
          <a:p>
            <a:pPr lvl="1"/>
            <a:r>
              <a:rPr lang="en-US"/>
              <a:t>Second level</a:t>
            </a:r>
          </a:p>
          <a:p>
            <a:pPr lvl="2"/>
            <a:r>
              <a:rPr lang="en-US"/>
              <a:t>Third level</a:t>
            </a:r>
          </a:p>
        </p:txBody>
      </p:sp>
      <p:sp>
        <p:nvSpPr>
          <p:cNvPr id="4" name="Rectangle 3">
            <a:extLst>
              <a:ext uri="{FF2B5EF4-FFF2-40B4-BE49-F238E27FC236}">
                <a16:creationId xmlns:a16="http://schemas.microsoft.com/office/drawing/2014/main" id="{780E5592-BCF2-4359-A15B-37F10939823B}"/>
              </a:ext>
            </a:extLst>
          </p:cNvPr>
          <p:cNvSpPr/>
          <p:nvPr userDrawn="1"/>
        </p:nvSpPr>
        <p:spPr bwMode="auto">
          <a:xfrm>
            <a:off x="0" y="5566611"/>
            <a:ext cx="12192000" cy="1291389"/>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p>
        </p:txBody>
      </p:sp>
    </p:spTree>
    <p:extLst>
      <p:ext uri="{BB962C8B-B14F-4D97-AF65-F5344CB8AC3E}">
        <p14:creationId xmlns:p14="http://schemas.microsoft.com/office/powerpoint/2010/main" val="296772242"/>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a:gradFill>
                  <a:gsLst>
                    <a:gs pos="0">
                      <a:srgbClr val="505050"/>
                    </a:gs>
                    <a:gs pos="100000">
                      <a:srgbClr val="505050"/>
                    </a:gs>
                  </a:gsLst>
                  <a:lin ang="5400000" scaled="0"/>
                </a:gradFill>
                <a:cs typeface="Segoe UI" pitchFamily="34" charset="0"/>
              </a:rPr>
              <a:t>© 2018 Microsoft Corporation. All rights reserved. </a:t>
            </a:r>
          </a:p>
        </p:txBody>
      </p:sp>
      <p:pic>
        <p:nvPicPr>
          <p:cNvPr id="4" name="Picture 3"/>
          <p:cNvPicPr>
            <a:picLocks noChangeAspect="1"/>
          </p:cNvPicPr>
          <p:nvPr userDrawn="1"/>
        </p:nvPicPr>
        <p:blipFill>
          <a:blip r:embed="rId2"/>
          <a:stretch>
            <a:fillRect/>
          </a:stretch>
        </p:blipFill>
        <p:spPr>
          <a:xfrm>
            <a:off x="450204" y="3083652"/>
            <a:ext cx="3227129" cy="692057"/>
          </a:xfrm>
          <a:prstGeom prst="rect">
            <a:avLst/>
          </a:prstGeom>
        </p:spPr>
      </p:pic>
    </p:spTree>
    <p:extLst>
      <p:ext uri="{BB962C8B-B14F-4D97-AF65-F5344CB8AC3E}">
        <p14:creationId xmlns:p14="http://schemas.microsoft.com/office/powerpoint/2010/main" val="3165512047"/>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2903363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553998"/>
          </a:xfrm>
        </p:spPr>
        <p:txBody>
          <a:bodyPr anchor="t"/>
          <a:lstStyle>
            <a:lvl1pPr marL="0" indent="0">
              <a:spcBef>
                <a:spcPts val="0"/>
              </a:spcBef>
              <a:buNone/>
              <a:defRPr sz="1800" b="1">
                <a:gradFill>
                  <a:gsLst>
                    <a:gs pos="0">
                      <a:srgbClr val="31ACBD"/>
                    </a:gs>
                    <a:gs pos="68000">
                      <a:schemeClr val="tx2"/>
                    </a:gs>
                  </a:gsLst>
                  <a:lin ang="10800000" scaled="1"/>
                </a:gra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553998"/>
          </a:xfrm>
        </p:spPr>
        <p:txBody>
          <a:bodyPr vert="horz" wrap="square" lIns="0" tIns="0" rIns="0" bIns="0" rtlCol="0" anchor="t">
            <a:spAutoFit/>
          </a:bodyPr>
          <a:lstStyle>
            <a:lvl1pPr>
              <a:defRPr lang="en-US" sz="1800" b="1">
                <a:gradFill>
                  <a:gsLst>
                    <a:gs pos="100000">
                      <a:srgbClr val="3EA89B"/>
                    </a:gs>
                    <a:gs pos="0">
                      <a:srgbClr val="225B62"/>
                    </a:gs>
                  </a:gsLst>
                  <a:lin ang="10800000" scaled="1"/>
                </a:gradFill>
                <a:latin typeface="+mj-lt"/>
              </a:defRPr>
            </a:lvl1pPr>
          </a:lstStyle>
          <a:p>
            <a:pPr marL="0" lvl="0" indent="0">
              <a:spcBef>
                <a:spcPts val="0"/>
              </a:spcBef>
              <a:buNone/>
            </a:pPr>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553998"/>
          </a:xfrm>
        </p:spPr>
        <p:txBody>
          <a:bodyPr vert="horz" wrap="square" lIns="0" tIns="0" rIns="0" bIns="0" rtlCol="0" anchor="t">
            <a:spAutoFit/>
          </a:bodyPr>
          <a:lstStyle>
            <a:lvl1pPr>
              <a:defRPr lang="en-US" sz="1800" b="1" dirty="0">
                <a:gradFill>
                  <a:gsLst>
                    <a:gs pos="0">
                      <a:srgbClr val="F4364C"/>
                    </a:gs>
                    <a:gs pos="68000">
                      <a:srgbClr val="C03BC4"/>
                    </a:gs>
                  </a:gsLst>
                  <a:lin ang="10800000" scaled="1"/>
                </a:gradFill>
                <a:latin typeface="+mj-lt"/>
              </a:defRPr>
            </a:lvl1pPr>
          </a:lstStyle>
          <a:p>
            <a:pPr marL="0" lvl="0" indent="0">
              <a:spcBef>
                <a:spcPts val="0"/>
              </a:spcBef>
              <a:buNone/>
            </a:pPr>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553998"/>
          </a:xfrm>
        </p:spPr>
        <p:txBody>
          <a:bodyPr vert="horz" wrap="square" lIns="0" tIns="0" rIns="0" bIns="0" rtlCol="0" anchor="t">
            <a:spAutoFit/>
          </a:bodyPr>
          <a:lstStyle>
            <a:lvl1pPr>
              <a:defRPr lang="en-US" sz="1800" b="1">
                <a:gradFill>
                  <a:gsLst>
                    <a:gs pos="0">
                      <a:srgbClr val="FF9318"/>
                    </a:gs>
                    <a:gs pos="44000">
                      <a:srgbClr val="FF5C39"/>
                    </a:gs>
                  </a:gsLst>
                  <a:lin ang="10800000" scaled="1"/>
                </a:gradFill>
                <a:latin typeface="+mj-lt"/>
              </a:defRPr>
            </a:lvl1pPr>
          </a:lstStyle>
          <a:p>
            <a:pPr marL="0" lvl="0" indent="0">
              <a:spcBef>
                <a:spcPts val="0"/>
              </a:spcBef>
              <a:buNone/>
            </a:pPr>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6346700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1DF3C4C-A347-D9FE-24A9-55410EDECCF7}"/>
              </a:ext>
            </a:extLst>
          </p:cNvPr>
          <p:cNvSpPr>
            <a:spLocks noGrp="1"/>
          </p:cNvSpPr>
          <p:nvPr>
            <p:ph type="dt" sz="half" idx="10"/>
          </p:nvPr>
        </p:nvSpPr>
        <p:spPr/>
        <p:txBody>
          <a:bodyPr/>
          <a:lstStyle/>
          <a:p>
            <a:fld id="{9F6E4AC5-B20C-494B-A5F3-5716AF1DC3BD}" type="datetimeFigureOut">
              <a:rPr lang="en-US" smtClean="0"/>
              <a:t>8/29/2025</a:t>
            </a:fld>
            <a:endParaRPr lang="en-US"/>
          </a:p>
        </p:txBody>
      </p:sp>
      <p:sp>
        <p:nvSpPr>
          <p:cNvPr id="3" name="Footer Placeholder 2">
            <a:extLst>
              <a:ext uri="{FF2B5EF4-FFF2-40B4-BE49-F238E27FC236}">
                <a16:creationId xmlns:a16="http://schemas.microsoft.com/office/drawing/2014/main" id="{FBE4172D-E30A-F739-4503-13770AE2140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51654DC-FAF9-EDD8-9A6D-38CD942DFFEF}"/>
              </a:ext>
            </a:extLst>
          </p:cNvPr>
          <p:cNvSpPr>
            <a:spLocks noGrp="1"/>
          </p:cNvSpPr>
          <p:nvPr>
            <p:ph type="sldNum" sz="quarter" idx="12"/>
          </p:nvPr>
        </p:nvSpPr>
        <p:spPr/>
        <p:txBody>
          <a:bodyPr/>
          <a:lstStyle/>
          <a:p>
            <a:fld id="{C7836C3F-D7C1-4B88-8378-EBA45C309F62}" type="slidenum">
              <a:rPr lang="en-US" smtClean="0"/>
              <a:t>‹#›</a:t>
            </a:fld>
            <a:endParaRPr lang="en-US"/>
          </a:p>
        </p:txBody>
      </p:sp>
    </p:spTree>
    <p:extLst>
      <p:ext uri="{BB962C8B-B14F-4D97-AF65-F5344CB8AC3E}">
        <p14:creationId xmlns:p14="http://schemas.microsoft.com/office/powerpoint/2010/main" val="5492984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endParaRPr lang="en-US"/>
          </a:p>
        </p:txBody>
      </p:sp>
      <p:sp>
        <p:nvSpPr>
          <p:cNvPr id="4" name="Content Placeholder 3">
            <a:extLst>
              <a:ext uri="{FF2B5EF4-FFF2-40B4-BE49-F238E27FC236}">
                <a16:creationId xmlns:a16="http://schemas.microsoft.com/office/drawing/2014/main" id="{DEFA3CA9-D16E-40A1-9206-2EF32320C8C9}"/>
              </a:ext>
            </a:extLst>
          </p:cNvPr>
          <p:cNvSpPr>
            <a:spLocks noGrp="1"/>
          </p:cNvSpPr>
          <p:nvPr>
            <p:ph sz="quarter" idx="10"/>
          </p:nvPr>
        </p:nvSpPr>
        <p:spPr>
          <a:xfrm>
            <a:off x="795375" y="1528405"/>
            <a:ext cx="1714500" cy="430887"/>
          </a:xfrm>
        </p:spPr>
        <p:txBody>
          <a:bodyPr/>
          <a:lstStyle>
            <a:lvl1pPr marL="0" indent="0">
              <a:buNone/>
              <a:defRPr/>
            </a:lvl1pPr>
          </a:lstStyle>
          <a:p>
            <a:pPr lvl="0"/>
            <a:endParaRPr lang="en-US"/>
          </a:p>
        </p:txBody>
      </p:sp>
      <p:sp>
        <p:nvSpPr>
          <p:cNvPr id="5" name="Content Placeholder 3">
            <a:extLst>
              <a:ext uri="{FF2B5EF4-FFF2-40B4-BE49-F238E27FC236}">
                <a16:creationId xmlns:a16="http://schemas.microsoft.com/office/drawing/2014/main" id="{E7355F35-F2C9-4DA8-A091-715F3429826C}"/>
              </a:ext>
            </a:extLst>
          </p:cNvPr>
          <p:cNvSpPr>
            <a:spLocks noGrp="1"/>
          </p:cNvSpPr>
          <p:nvPr>
            <p:ph sz="quarter" idx="11"/>
          </p:nvPr>
        </p:nvSpPr>
        <p:spPr>
          <a:xfrm>
            <a:off x="2755309" y="1528404"/>
            <a:ext cx="1714500" cy="430887"/>
          </a:xfrm>
        </p:spPr>
        <p:txBody>
          <a:bodyPr/>
          <a:lstStyle>
            <a:lvl1pPr marL="0" indent="0">
              <a:buNone/>
              <a:defRPr/>
            </a:lvl1pPr>
          </a:lstStyle>
          <a:p>
            <a:pPr lvl="0"/>
            <a:endParaRPr lang="en-US"/>
          </a:p>
        </p:txBody>
      </p:sp>
    </p:spTree>
    <p:extLst>
      <p:ext uri="{BB962C8B-B14F-4D97-AF65-F5344CB8AC3E}">
        <p14:creationId xmlns:p14="http://schemas.microsoft.com/office/powerpoint/2010/main" val="313349620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Title and stage">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p:spPr>
        <p:txBody>
          <a:bodyPr/>
          <a:lstStyle>
            <a:lvl1pPr algn="l">
              <a:defRPr/>
            </a:lvl1pPr>
          </a:lstStyle>
          <a:p>
            <a:r>
              <a:rPr lang="en-US"/>
              <a:t>Click to edit Master title style</a:t>
            </a:r>
          </a:p>
        </p:txBody>
      </p:sp>
      <p:sp>
        <p:nvSpPr>
          <p:cNvPr id="3" name="Rectangle 2">
            <a:extLst>
              <a:ext uri="{FF2B5EF4-FFF2-40B4-BE49-F238E27FC236}">
                <a16:creationId xmlns:a16="http://schemas.microsoft.com/office/drawing/2014/main" id="{E8FBB2BD-846C-4813-B494-1EA4319C74C7}"/>
              </a:ext>
            </a:extLst>
          </p:cNvPr>
          <p:cNvSpPr/>
          <p:nvPr userDrawn="1"/>
        </p:nvSpPr>
        <p:spPr>
          <a:xfrm>
            <a:off x="0" y="1189176"/>
            <a:ext cx="12192000" cy="5676058"/>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5">
            <a:extLst>
              <a:ext uri="{FF2B5EF4-FFF2-40B4-BE49-F238E27FC236}">
                <a16:creationId xmlns:a16="http://schemas.microsoft.com/office/drawing/2014/main" id="{D51B25BF-04D3-438D-B22A-D496C649A19B}"/>
              </a:ext>
            </a:extLst>
          </p:cNvPr>
          <p:cNvSpPr>
            <a:spLocks noGrp="1"/>
          </p:cNvSpPr>
          <p:nvPr>
            <p:ph type="body" sz="quarter" idx="10"/>
          </p:nvPr>
        </p:nvSpPr>
        <p:spPr>
          <a:xfrm>
            <a:off x="269239" y="1925685"/>
            <a:ext cx="11655839" cy="286232"/>
          </a:xfrm>
          <a:noFill/>
        </p:spPr>
        <p:txBody>
          <a:bodyPr wrap="square" lIns="91440" tIns="45720" rIns="91440" bIns="45720" rtlCol="0">
            <a:spAutoFit/>
          </a:bodyPr>
          <a:lstStyle>
            <a:lvl1pPr marL="0" indent="0">
              <a:buNone/>
              <a:defRPr lang="en-US" sz="1400" b="1" dirty="0" smtClean="0">
                <a:solidFill>
                  <a:schemeClr val="tx2"/>
                </a:solidFill>
                <a:latin typeface="Segoe UI Semibold" charset="0"/>
                <a:ea typeface="Segoe UI Semibold" charset="0"/>
                <a:cs typeface="Segoe UI Semibold" charset="0"/>
              </a:defRPr>
            </a:lvl1pPr>
          </a:lstStyle>
          <a:p>
            <a:pPr marL="0" lvl="0" defTabSz="914400"/>
            <a:r>
              <a:rPr lang="en-US"/>
              <a:t>Edit Master text styles</a:t>
            </a:r>
          </a:p>
        </p:txBody>
      </p:sp>
    </p:spTree>
    <p:extLst>
      <p:ext uri="{BB962C8B-B14F-4D97-AF65-F5344CB8AC3E}">
        <p14:creationId xmlns:p14="http://schemas.microsoft.com/office/powerpoint/2010/main" val="3921818285"/>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588263" y="457200"/>
            <a:ext cx="11018520" cy="492443"/>
          </a:xfrm>
        </p:spPr>
        <p:txBody>
          <a:bodyPr/>
          <a:lstStyle>
            <a:lvl1pPr>
              <a:defRPr sz="3200"/>
            </a:lvl1p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4350282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1_Custom Layout">
    <p:bg>
      <p:bgRef idx="1001">
        <a:schemeClr val="bg1"/>
      </p:bgRef>
    </p:bg>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06405C28-D527-D1FA-EB27-DEB2C7DD7A90}"/>
              </a:ext>
            </a:extLst>
          </p:cNvPr>
          <p:cNvSpPr>
            <a:spLocks noGrp="1"/>
          </p:cNvSpPr>
          <p:nvPr>
            <p:ph type="pic" sz="quarter" idx="12"/>
          </p:nvPr>
        </p:nvSpPr>
        <p:spPr>
          <a:xfrm>
            <a:off x="0" y="0"/>
            <a:ext cx="6096000" cy="6858000"/>
          </a:xfrm>
        </p:spPr>
        <p:txBody>
          <a:bodyPr/>
          <a:lstStyle/>
          <a:p>
            <a:endParaRPr lang="en-US"/>
          </a:p>
        </p:txBody>
      </p:sp>
      <p:sp>
        <p:nvSpPr>
          <p:cNvPr id="3" name="Title 2">
            <a:extLst>
              <a:ext uri="{FF2B5EF4-FFF2-40B4-BE49-F238E27FC236}">
                <a16:creationId xmlns:a16="http://schemas.microsoft.com/office/drawing/2014/main" id="{07DF9ACF-31D1-2063-A164-72543F8D16E3}"/>
              </a:ext>
            </a:extLst>
          </p:cNvPr>
          <p:cNvSpPr>
            <a:spLocks noGrp="1"/>
          </p:cNvSpPr>
          <p:nvPr>
            <p:ph type="title"/>
          </p:nvPr>
        </p:nvSpPr>
        <p:spPr>
          <a:xfrm>
            <a:off x="6566471" y="457200"/>
            <a:ext cx="5040312" cy="553998"/>
          </a:xfrm>
        </p:spPr>
        <p:txBody>
          <a:bodyPr/>
          <a:lstStyle/>
          <a:p>
            <a:r>
              <a:rPr lang="en-US"/>
              <a:t>Click to edit Master title style</a:t>
            </a:r>
          </a:p>
        </p:txBody>
      </p:sp>
      <p:sp>
        <p:nvSpPr>
          <p:cNvPr id="5" name="Text Placeholder 4">
            <a:extLst>
              <a:ext uri="{FF2B5EF4-FFF2-40B4-BE49-F238E27FC236}">
                <a16:creationId xmlns:a16="http://schemas.microsoft.com/office/drawing/2014/main" id="{46443F89-3998-9A06-C6EC-94FDC0688409}"/>
              </a:ext>
            </a:extLst>
          </p:cNvPr>
          <p:cNvSpPr>
            <a:spLocks noGrp="1"/>
          </p:cNvSpPr>
          <p:nvPr>
            <p:ph type="body" sz="quarter" idx="13"/>
          </p:nvPr>
        </p:nvSpPr>
        <p:spPr>
          <a:xfrm>
            <a:off x="6566472" y="1252705"/>
            <a:ext cx="5040312" cy="1439729"/>
          </a:xfrm>
        </p:spPr>
        <p:txBody>
          <a:bodyPr/>
          <a:lstStyle>
            <a:lvl1pPr marL="0" indent="0">
              <a:buNone/>
              <a:defRPr sz="2400">
                <a:latin typeface="+mn-lt"/>
              </a:defRPr>
            </a:lvl1pPr>
            <a:lvl2pPr marL="228600" indent="0">
              <a:buNone/>
              <a:defRPr sz="1800">
                <a:latin typeface="+mn-lt"/>
              </a:defRPr>
            </a:lvl2pPr>
            <a:lvl3pPr marL="457200" indent="0">
              <a:buNone/>
              <a:defRPr sz="1400">
                <a:latin typeface="+mn-lt"/>
              </a:defRPr>
            </a:lvl3pPr>
            <a:lvl4pPr marL="661988" indent="0">
              <a:buNone/>
              <a:defRPr sz="1200">
                <a:latin typeface="+mn-lt"/>
              </a:defRPr>
            </a:lvl4pPr>
            <a:lvl5pPr marL="855663" indent="0">
              <a:buNone/>
              <a:defRPr sz="12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9">
            <a:extLst>
              <a:ext uri="{FF2B5EF4-FFF2-40B4-BE49-F238E27FC236}">
                <a16:creationId xmlns:a16="http://schemas.microsoft.com/office/drawing/2014/main" id="{D42910E7-6AB6-3D1C-4881-FA8DB1B81B08}"/>
              </a:ext>
            </a:extLst>
          </p:cNvPr>
          <p:cNvSpPr>
            <a:spLocks noGrp="1"/>
          </p:cNvSpPr>
          <p:nvPr>
            <p:ph type="body" sz="quarter" idx="14"/>
          </p:nvPr>
        </p:nvSpPr>
        <p:spPr>
          <a:xfrm>
            <a:off x="6565900" y="2982005"/>
            <a:ext cx="5040313" cy="1612749"/>
          </a:xfrm>
        </p:spPr>
        <p:txBody>
          <a:bodyPr/>
          <a:lstStyle>
            <a:lvl1pPr>
              <a:defRPr sz="2400">
                <a:solidFill>
                  <a:schemeClr val="accent2"/>
                </a:solidFill>
                <a:latin typeface="+mj-lt"/>
              </a:defRPr>
            </a:lvl1pPr>
            <a:lvl2pPr marL="228600">
              <a:defRPr/>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7088319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2_Case study">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8D216B-E998-4D99-8E08-8A546CF8B283}"/>
              </a:ext>
            </a:extLst>
          </p:cNvPr>
          <p:cNvSpPr>
            <a:spLocks noGrp="1"/>
          </p:cNvSpPr>
          <p:nvPr>
            <p:ph type="title"/>
          </p:nvPr>
        </p:nvSpPr>
        <p:spPr>
          <a:xfrm>
            <a:off x="588263" y="457200"/>
            <a:ext cx="5037194" cy="984885"/>
          </a:xfrm>
        </p:spPr>
        <p:txBody>
          <a:bodyPr/>
          <a:lstStyle>
            <a:lvl1pPr>
              <a:defRPr sz="3200"/>
            </a:lvl1pPr>
          </a:lstStyle>
          <a:p>
            <a:r>
              <a:rPr lang="en-US"/>
              <a:t>Click to edit Master title style</a:t>
            </a:r>
          </a:p>
        </p:txBody>
      </p:sp>
      <p:sp>
        <p:nvSpPr>
          <p:cNvPr id="12" name="Picture Placeholder 11">
            <a:extLst>
              <a:ext uri="{FF2B5EF4-FFF2-40B4-BE49-F238E27FC236}">
                <a16:creationId xmlns:a16="http://schemas.microsoft.com/office/drawing/2014/main" id="{5FB16BBE-B192-448F-BDCE-8133AB666069}"/>
              </a:ext>
            </a:extLst>
          </p:cNvPr>
          <p:cNvSpPr>
            <a:spLocks noGrp="1"/>
          </p:cNvSpPr>
          <p:nvPr>
            <p:ph type="pic" sz="quarter" idx="10"/>
          </p:nvPr>
        </p:nvSpPr>
        <p:spPr>
          <a:xfrm>
            <a:off x="6096000" y="0"/>
            <a:ext cx="6096000" cy="6858000"/>
          </a:xfrm>
        </p:spPr>
        <p:txBody>
          <a:bodyPr/>
          <a:lstStyle/>
          <a:p>
            <a:endParaRPr lang="en-US"/>
          </a:p>
        </p:txBody>
      </p:sp>
      <p:sp>
        <p:nvSpPr>
          <p:cNvPr id="14" name="Text Placeholder 13">
            <a:extLst>
              <a:ext uri="{FF2B5EF4-FFF2-40B4-BE49-F238E27FC236}">
                <a16:creationId xmlns:a16="http://schemas.microsoft.com/office/drawing/2014/main" id="{F76F354C-F734-4B8E-AE6C-2AA38A3C8D4B}"/>
              </a:ext>
            </a:extLst>
          </p:cNvPr>
          <p:cNvSpPr>
            <a:spLocks noGrp="1"/>
          </p:cNvSpPr>
          <p:nvPr>
            <p:ph type="body" sz="quarter" idx="11"/>
          </p:nvPr>
        </p:nvSpPr>
        <p:spPr>
          <a:xfrm>
            <a:off x="584200" y="2798933"/>
            <a:ext cx="5037194" cy="1169551"/>
          </a:xfrm>
        </p:spPr>
        <p:txBody>
          <a:bodyPr/>
          <a:lstStyle>
            <a:lvl1pPr marL="0" indent="0">
              <a:spcBef>
                <a:spcPts val="1200"/>
              </a:spcBef>
              <a:buNone/>
              <a:defRPr sz="1600">
                <a:solidFill>
                  <a:schemeClr val="accent3"/>
                </a:solidFill>
                <a:latin typeface="+mj-lt"/>
              </a:defRPr>
            </a:lvl1pPr>
            <a:lvl2pPr marL="0" indent="0">
              <a:buNone/>
              <a:defRPr sz="1400"/>
            </a:lvl2pPr>
            <a:lvl3pPr>
              <a:buNone/>
              <a:defRPr sz="1200"/>
            </a:lvl3pPr>
            <a:lvl4pPr>
              <a:buNone/>
              <a:defRPr sz="1100"/>
            </a:lvl4pPr>
            <a:lvl5pPr>
              <a:buNone/>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30155743"/>
      </p:ext>
    </p:extLst>
  </p:cSld>
  <p:clrMapOvr>
    <a:overrideClrMapping bg1="dk1" tx1="lt1" bg2="dk2" tx2="lt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1698927"/>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57716151"/>
      </p:ext>
    </p:extLst>
  </p:cSld>
  <p:clrMap bg1="lt1" tx1="dk1" bg2="lt2" tx2="dk2" accent1="accent1" accent2="accent2" accent3="accent3" accent4="accent4" accent5="accent5" accent6="accent6" hlink="hlink" folHlink="folHlink"/>
  <p:sldLayoutIdLst>
    <p:sldLayoutId id="2147484095" r:id="rId1"/>
    <p:sldLayoutId id="2147484096" r:id="rId2"/>
    <p:sldLayoutId id="2147484097" r:id="rId3"/>
    <p:sldLayoutId id="2147484098" r:id="rId4"/>
    <p:sldLayoutId id="2147484099" r:id="rId5"/>
    <p:sldLayoutId id="2147484100" r:id="rId6"/>
    <p:sldLayoutId id="2147484101" r:id="rId7"/>
    <p:sldLayoutId id="2147484102" r:id="rId8"/>
    <p:sldLayoutId id="2147484103" r:id="rId9"/>
    <p:sldLayoutId id="2147484104" r:id="rId10"/>
    <p:sldLayoutId id="2147484105" r:id="rId11"/>
  </p:sldLayoutIdLst>
  <p:transition>
    <p:fade/>
  </p:transition>
  <p:txStyles>
    <p:titleStyle>
      <a:lvl1pPr algn="ctr" defTabSz="914367" rtl="0" eaLnBrk="1" latinLnBrk="0" hangingPunct="1">
        <a:lnSpc>
          <a:spcPct val="90000"/>
        </a:lnSpc>
        <a:spcBef>
          <a:spcPct val="0"/>
        </a:spcBef>
        <a:buNone/>
        <a:defRPr lang="en-US" sz="2800" b="0" kern="1200" cap="all" spc="500" baseline="0" dirty="0">
          <a:ln w="3175">
            <a:noFill/>
          </a:ln>
          <a:solidFill>
            <a:schemeClr val="tx2"/>
          </a:solidFill>
          <a:effectLst/>
          <a:latin typeface="Segoe UI Semilight" charset="0"/>
          <a:ea typeface="+mn-ea"/>
          <a:cs typeface="Segoe UI Semilight" charset="0"/>
        </a:defRPr>
      </a:lvl1pPr>
    </p:titleStyle>
    <p:bodyStyle>
      <a:lvl1pPr marL="336145" marR="0" indent="-336145" algn="l" defTabSz="914367" rtl="0" eaLnBrk="1" fontAlgn="auto" latinLnBrk="0" hangingPunct="1">
        <a:lnSpc>
          <a:spcPct val="100000"/>
        </a:lnSpc>
        <a:spcBef>
          <a:spcPct val="20000"/>
        </a:spcBef>
        <a:spcAft>
          <a:spcPts val="0"/>
        </a:spcAft>
        <a:buClrTx/>
        <a:buSzPct val="90000"/>
        <a:buFont typeface="Arial" pitchFamily="34" charset="0"/>
        <a:buChar char="•"/>
        <a:tabLst/>
        <a:defRPr sz="2400" kern="1200" spc="0" baseline="0">
          <a:solidFill>
            <a:schemeClr val="tx1"/>
          </a:solidFill>
          <a:latin typeface="+mj-lt"/>
          <a:ea typeface="+mn-ea"/>
          <a:cs typeface="+mn-cs"/>
        </a:defRPr>
      </a:lvl1pPr>
      <a:lvl2pPr marL="572691" marR="0" indent="-236546" algn="l" defTabSz="914367" rtl="0" eaLnBrk="1" fontAlgn="auto" latinLnBrk="0" hangingPunct="1">
        <a:lnSpc>
          <a:spcPct val="100000"/>
        </a:lnSpc>
        <a:spcBef>
          <a:spcPct val="20000"/>
        </a:spcBef>
        <a:spcAft>
          <a:spcPts val="0"/>
        </a:spcAft>
        <a:buClrTx/>
        <a:buSzPct val="90000"/>
        <a:buFont typeface="Arial" pitchFamily="34" charset="0"/>
        <a:buChar char="•"/>
        <a:tabLst/>
        <a:defRPr sz="1800" kern="1200" spc="0" baseline="0">
          <a:solidFill>
            <a:schemeClr val="tx1"/>
          </a:solidFill>
          <a:latin typeface="+mn-lt"/>
          <a:ea typeface="+mn-ea"/>
          <a:cs typeface="+mn-cs"/>
        </a:defRPr>
      </a:lvl2pPr>
      <a:lvl3pPr marL="784338"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600" kern="1200" spc="0" baseline="0">
          <a:solidFill>
            <a:schemeClr val="tx1"/>
          </a:solidFill>
          <a:latin typeface="+mn-lt"/>
          <a:ea typeface="+mn-ea"/>
          <a:cs typeface="+mn-cs"/>
        </a:defRPr>
      </a:lvl3pPr>
      <a:lvl4pPr marL="1008435"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4pPr>
      <a:lvl5pPr marL="1232531"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7" Type="http://schemas.microsoft.com/office/2007/relationships/hdphoto" Target="../media/hdphoto2.wdp"/><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chart" Target="../charts/chart1.xml"/><Relationship Id="rId4" Type="http://schemas.openxmlformats.org/officeDocument/2006/relationships/image" Target="../media/image24.svg"/></Relationships>
</file>

<file path=ppt/slides/_rels/slide11.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image" Target="../media/image2.emf"/></Relationships>
</file>

<file path=ppt/slides/_rels/slide12.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1.svg"/><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image" Target="../media/image40.png"/><Relationship Id="rId5" Type="http://schemas.openxmlformats.org/officeDocument/2006/relationships/image" Target="../media/image39.png"/><Relationship Id="rId4" Type="http://schemas.microsoft.com/office/2007/relationships/hdphoto" Target="../media/hdphoto3.wdp"/></Relationships>
</file>

<file path=ppt/slides/_rels/slide13.xml.rels><?xml version="1.0" encoding="UTF-8" standalone="yes"?>
<Relationships xmlns="http://schemas.openxmlformats.org/package/2006/relationships"><Relationship Id="rId3" Type="http://schemas.openxmlformats.org/officeDocument/2006/relationships/hyperlink" Target="https://www.zdnet.com/article/enterprises-double-their-gen-ai-deployment-efforts-bloomberg-survey-says/" TargetMode="External"/><Relationship Id="rId2" Type="http://schemas.openxmlformats.org/officeDocument/2006/relationships/chart" Target="../charts/chart2.xml"/><Relationship Id="rId1" Type="http://schemas.openxmlformats.org/officeDocument/2006/relationships/slideLayout" Target="../slideLayouts/slideLayout3.xml"/><Relationship Id="rId4" Type="http://schemas.openxmlformats.org/officeDocument/2006/relationships/hyperlink" Target="https://www.bloomberg.com/company/press/60-of-enterprise-chief-information-officers-report-plans-to-increase-spending-on-ai-inferencing-workloads-with-microsoft-according-to-a-bloomberg-intelligence-survey/" TargetMode="External"/></Relationships>
</file>

<file path=ppt/slides/_rels/slide1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44.gif"/><Relationship Id="rId4" Type="http://schemas.openxmlformats.org/officeDocument/2006/relationships/image" Target="../media/image43.sv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file:///C:\Users\mansha\Downloads\OverviewSlides_Demo1.mp4" TargetMode="External"/><Relationship Id="rId1" Type="http://schemas.microsoft.com/office/2007/relationships/media" Target="file:///C:\Users\mansha\Downloads\OverviewSlides_Demo1.mp4" TargetMode="External"/><Relationship Id="rId4" Type="http://schemas.openxmlformats.org/officeDocument/2006/relationships/image" Target="../media/image45.png"/></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4.sv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file:///C:\Users\mansha\Downloads\OverviewSlides_Demo2.mp4" TargetMode="External"/><Relationship Id="rId1" Type="http://schemas.microsoft.com/office/2007/relationships/media" Target="file:///C:\Users\mansha\Downloads\OverviewSlides_Demo2.mp4" TargetMode="External"/><Relationship Id="rId4" Type="http://schemas.openxmlformats.org/officeDocument/2006/relationships/image" Target="../media/image46.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file:///C:\Users\mansha\Downloads\OverviewSlides_Demo3.mp4" TargetMode="External"/><Relationship Id="rId1" Type="http://schemas.microsoft.com/office/2007/relationships/media" Target="file:///C:\Users\mansha\Downloads\OverviewSlides_Demo3.mp4" TargetMode="External"/><Relationship Id="rId4" Type="http://schemas.openxmlformats.org/officeDocument/2006/relationships/image" Target="../media/image47.png"/></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svg"/><Relationship Id="rId9" Type="http://schemas.openxmlformats.org/officeDocument/2006/relationships/image" Target="../media/image10.png"/></Relationships>
</file>

<file path=ppt/slides/_rels/slide20.xml.rels><?xml version="1.0" encoding="UTF-8" standalone="yes"?>
<Relationships xmlns="http://schemas.openxmlformats.org/package/2006/relationships"><Relationship Id="rId8" Type="http://schemas.openxmlformats.org/officeDocument/2006/relationships/image" Target="../media/image51.svg"/><Relationship Id="rId3" Type="http://schemas.openxmlformats.org/officeDocument/2006/relationships/image" Target="../media/image48.png"/><Relationship Id="rId7" Type="http://schemas.openxmlformats.org/officeDocument/2006/relationships/image" Target="../media/image50.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49.svg"/></Relationships>
</file>

<file path=ppt/slides/_rels/slide2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7.xml"/><Relationship Id="rId4" Type="http://schemas.openxmlformats.org/officeDocument/2006/relationships/image" Target="../media/image55.png"/></Relationships>
</file>

<file path=ppt/slides/_rels/slide2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25.xml.rels><?xml version="1.0" encoding="UTF-8" standalone="yes"?>
<Relationships xmlns="http://schemas.openxmlformats.org/package/2006/relationships"><Relationship Id="rId8" Type="http://schemas.openxmlformats.org/officeDocument/2006/relationships/image" Target="../media/image64.svg"/><Relationship Id="rId13" Type="http://schemas.openxmlformats.org/officeDocument/2006/relationships/image" Target="../media/image24.svg"/><Relationship Id="rId3" Type="http://schemas.openxmlformats.org/officeDocument/2006/relationships/image" Target="../media/image59.png"/><Relationship Id="rId7" Type="http://schemas.openxmlformats.org/officeDocument/2006/relationships/image" Target="../media/image63.png"/><Relationship Id="rId12"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62.svg"/><Relationship Id="rId11" Type="http://schemas.openxmlformats.org/officeDocument/2006/relationships/image" Target="../media/image67.svg"/><Relationship Id="rId5" Type="http://schemas.openxmlformats.org/officeDocument/2006/relationships/image" Target="../media/image61.png"/><Relationship Id="rId10" Type="http://schemas.openxmlformats.org/officeDocument/2006/relationships/image" Target="../media/image66.png"/><Relationship Id="rId4" Type="http://schemas.openxmlformats.org/officeDocument/2006/relationships/image" Target="../media/image60.svg"/><Relationship Id="rId9" Type="http://schemas.openxmlformats.org/officeDocument/2006/relationships/image" Target="../media/image65.svg"/></Relationships>
</file>

<file path=ppt/slides/_rels/slide26.xml.rels><?xml version="1.0" encoding="UTF-8" standalone="yes"?>
<Relationships xmlns="http://schemas.openxmlformats.org/package/2006/relationships"><Relationship Id="rId3" Type="http://schemas.openxmlformats.org/officeDocument/2006/relationships/image" Target="../media/image69.svg"/><Relationship Id="rId2" Type="http://schemas.openxmlformats.org/officeDocument/2006/relationships/image" Target="../media/image68.png"/><Relationship Id="rId1" Type="http://schemas.openxmlformats.org/officeDocument/2006/relationships/slideLayout" Target="../slideLayouts/slideLayout2.xml"/><Relationship Id="rId5" Type="http://schemas.openxmlformats.org/officeDocument/2006/relationships/image" Target="../media/image24.svg"/><Relationship Id="rId4" Type="http://schemas.openxmlformats.org/officeDocument/2006/relationships/image" Target="../media/image23.png"/></Relationships>
</file>

<file path=ppt/slides/_rels/slide27.xml.rels><?xml version="1.0" encoding="UTF-8" standalone="yes"?>
<Relationships xmlns="http://schemas.openxmlformats.org/package/2006/relationships"><Relationship Id="rId3" Type="http://schemas.openxmlformats.org/officeDocument/2006/relationships/image" Target="../media/image71.svg"/><Relationship Id="rId7" Type="http://schemas.openxmlformats.org/officeDocument/2006/relationships/image" Target="../media/image75.svg"/><Relationship Id="rId2" Type="http://schemas.openxmlformats.org/officeDocument/2006/relationships/image" Target="../media/image70.png"/><Relationship Id="rId1" Type="http://schemas.openxmlformats.org/officeDocument/2006/relationships/slideLayout" Target="../slideLayouts/slideLayout2.xml"/><Relationship Id="rId6" Type="http://schemas.openxmlformats.org/officeDocument/2006/relationships/image" Target="../media/image74.png"/><Relationship Id="rId5" Type="http://schemas.openxmlformats.org/officeDocument/2006/relationships/image" Target="../media/image73.svg"/><Relationship Id="rId4" Type="http://schemas.openxmlformats.org/officeDocument/2006/relationships/image" Target="../media/image72.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file:///C:\Users\mansha\Downloads\OverviewSlides_Demo4.mp4" TargetMode="External"/><Relationship Id="rId1" Type="http://schemas.microsoft.com/office/2007/relationships/media" Target="file:///C:\Users\mansha\Downloads\OverviewSlides_Demo4.mp4" TargetMode="External"/><Relationship Id="rId5" Type="http://schemas.openxmlformats.org/officeDocument/2006/relationships/image" Target="../media/image76.png"/><Relationship Id="rId4" Type="http://schemas.openxmlformats.org/officeDocument/2006/relationships/notesSlide" Target="../notesSlides/notesSlide16.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file:///C:\Users\mansha\Downloads\OverviewSlides_Demo5.mp4" TargetMode="External"/><Relationship Id="rId1" Type="http://schemas.microsoft.com/office/2007/relationships/media" Target="file:///C:\Users\mansha\Downloads\OverviewSlides_Demo5.mp4" TargetMode="External"/><Relationship Id="rId4" Type="http://schemas.openxmlformats.org/officeDocument/2006/relationships/image" Target="../media/image77.png"/></Relationships>
</file>

<file path=ppt/slides/_rels/slide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81.png"/><Relationship Id="rId13" Type="http://schemas.openxmlformats.org/officeDocument/2006/relationships/image" Target="../media/image86.png"/><Relationship Id="rId3" Type="http://schemas.openxmlformats.org/officeDocument/2006/relationships/image" Target="../media/image23.png"/><Relationship Id="rId7" Type="http://schemas.openxmlformats.org/officeDocument/2006/relationships/image" Target="../media/image80.png"/><Relationship Id="rId12" Type="http://schemas.openxmlformats.org/officeDocument/2006/relationships/image" Target="../media/image85.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79.svg"/><Relationship Id="rId11" Type="http://schemas.openxmlformats.org/officeDocument/2006/relationships/image" Target="../media/image84.png"/><Relationship Id="rId5" Type="http://schemas.openxmlformats.org/officeDocument/2006/relationships/image" Target="../media/image78.png"/><Relationship Id="rId10" Type="http://schemas.openxmlformats.org/officeDocument/2006/relationships/image" Target="../media/image83.svg"/><Relationship Id="rId4" Type="http://schemas.openxmlformats.org/officeDocument/2006/relationships/image" Target="../media/image24.svg"/><Relationship Id="rId9" Type="http://schemas.openxmlformats.org/officeDocument/2006/relationships/image" Target="../media/image82.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notesSlide" Target="../notesSlides/notesSlide22.xml"/><Relationship Id="rId1" Type="http://schemas.openxmlformats.org/officeDocument/2006/relationships/slideLayout" Target="../slideLayouts/slideLayout8.xml"/><Relationship Id="rId5" Type="http://schemas.microsoft.com/office/2007/relationships/hdphoto" Target="../media/hdphoto4.wdp"/><Relationship Id="rId4" Type="http://schemas.openxmlformats.org/officeDocument/2006/relationships/image" Target="../media/image90.png"/></Relationships>
</file>

<file path=ppt/slides/_rels/slide36.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23.xml"/><Relationship Id="rId1" Type="http://schemas.openxmlformats.org/officeDocument/2006/relationships/slideLayout" Target="../slideLayouts/slideLayout8.xml"/><Relationship Id="rId4" Type="http://schemas.openxmlformats.org/officeDocument/2006/relationships/image" Target="../media/image92.jpeg"/></Relationships>
</file>

<file path=ppt/slides/_rels/slide37.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24.xml"/><Relationship Id="rId1" Type="http://schemas.openxmlformats.org/officeDocument/2006/relationships/slideLayout" Target="../slideLayouts/slideLayout8.xml"/><Relationship Id="rId4" Type="http://schemas.openxmlformats.org/officeDocument/2006/relationships/image" Target="../media/image94.jpeg"/></Relationships>
</file>

<file path=ppt/slides/_rels/slide38.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25.xml"/><Relationship Id="rId1" Type="http://schemas.openxmlformats.org/officeDocument/2006/relationships/slideLayout" Target="../slideLayouts/slideLayout9.xml"/><Relationship Id="rId5" Type="http://schemas.openxmlformats.org/officeDocument/2006/relationships/image" Target="../media/image96.jpeg"/><Relationship Id="rId4" Type="http://schemas.microsoft.com/office/2007/relationships/hdphoto" Target="../media/hdphoto5.wdp"/></Relationships>
</file>

<file path=ppt/slides/_rels/slide39.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notesSlide" Target="../notesSlides/notesSlide26.xml"/><Relationship Id="rId1" Type="http://schemas.openxmlformats.org/officeDocument/2006/relationships/slideLayout" Target="../slideLayouts/slideLayout8.xml"/><Relationship Id="rId5" Type="http://schemas.microsoft.com/office/2007/relationships/hdphoto" Target="../media/hdphoto4.wdp"/><Relationship Id="rId4" Type="http://schemas.openxmlformats.org/officeDocument/2006/relationships/image" Target="../media/image90.png"/></Relationships>
</file>

<file path=ppt/slides/_rels/slide4.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 Id="rId9" Type="http://schemas.openxmlformats.org/officeDocument/2006/relationships/image" Target="../media/image18.png"/></Relationships>
</file>

<file path=ppt/slides/_rels/slide40.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notesSlide" Target="../notesSlides/notesSlide27.xml"/><Relationship Id="rId1" Type="http://schemas.openxmlformats.org/officeDocument/2006/relationships/slideLayout" Target="../slideLayouts/slideLayout8.xml"/><Relationship Id="rId4" Type="http://schemas.openxmlformats.org/officeDocument/2006/relationships/image" Target="../media/image98.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file:///C:\Users\mansha\Downloads\Sizzle%20Video%20Compressed.mp4" TargetMode="External"/><Relationship Id="rId1" Type="http://schemas.microsoft.com/office/2007/relationships/media" Target="file:///C:\Users\mansha\Downloads\Sizzle%20Video%20Compressed.mp4" TargetMode="External"/><Relationship Id="rId5" Type="http://schemas.openxmlformats.org/officeDocument/2006/relationships/image" Target="../media/image19.png"/><Relationship Id="rId4"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5.xml"/><Relationship Id="rId4" Type="http://schemas.openxmlformats.org/officeDocument/2006/relationships/image" Target="../media/image22.png"/></Relationships>
</file>

<file path=ppt/slides/_rels/slide7.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6.svg"/><Relationship Id="rId11" Type="http://schemas.openxmlformats.org/officeDocument/2006/relationships/image" Target="../media/image31.png"/><Relationship Id="rId5" Type="http://schemas.openxmlformats.org/officeDocument/2006/relationships/image" Target="../media/image25.png"/><Relationship Id="rId10" Type="http://schemas.openxmlformats.org/officeDocument/2006/relationships/image" Target="../media/image30.png"/><Relationship Id="rId4" Type="http://schemas.openxmlformats.org/officeDocument/2006/relationships/image" Target="../media/image24.svg"/><Relationship Id="rId9" Type="http://schemas.openxmlformats.org/officeDocument/2006/relationships/image" Target="../media/image29.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A0E6E8-9EF2-1BB4-7E74-CE29A0C751B4}"/>
              </a:ext>
            </a:extLst>
          </p:cNvPr>
          <p:cNvSpPr>
            <a:spLocks noGrp="1"/>
          </p:cNvSpPr>
          <p:nvPr>
            <p:ph type="title"/>
          </p:nvPr>
        </p:nvSpPr>
        <p:spPr>
          <a:xfrm>
            <a:off x="584200" y="2979778"/>
            <a:ext cx="4978400" cy="553998"/>
          </a:xfrm>
        </p:spPr>
        <p:txBody>
          <a:bodyPr/>
          <a:lstStyle/>
          <a:p>
            <a:r>
              <a:rPr lang="en-US" b="1" dirty="0"/>
              <a:t>Azure Cosmos DB</a:t>
            </a:r>
            <a:endParaRPr lang="en-AU" b="1" dirty="0"/>
          </a:p>
        </p:txBody>
      </p:sp>
      <p:sp>
        <p:nvSpPr>
          <p:cNvPr id="4" name="Text Placeholder 3">
            <a:extLst>
              <a:ext uri="{FF2B5EF4-FFF2-40B4-BE49-F238E27FC236}">
                <a16:creationId xmlns:a16="http://schemas.microsoft.com/office/drawing/2014/main" id="{0FA925E3-1711-A813-1313-17E6DC18C601}"/>
              </a:ext>
            </a:extLst>
          </p:cNvPr>
          <p:cNvSpPr>
            <a:spLocks noGrp="1"/>
          </p:cNvSpPr>
          <p:nvPr>
            <p:ph type="body" sz="quarter" idx="12"/>
          </p:nvPr>
        </p:nvSpPr>
        <p:spPr>
          <a:xfrm>
            <a:off x="584200" y="3962400"/>
            <a:ext cx="4978400" cy="504754"/>
          </a:xfrm>
        </p:spPr>
        <p:txBody>
          <a:bodyPr/>
          <a:lstStyle/>
          <a:p>
            <a:r>
              <a:rPr kumimoji="0" lang="en-US" sz="1600" b="1" i="0" u="none" strike="noStrike" kern="1200" cap="none" spc="0" normalizeH="0" baseline="0" noProof="0" dirty="0">
                <a:ln>
                  <a:noFill/>
                </a:ln>
                <a:effectLst/>
                <a:uLnTx/>
                <a:uFillTx/>
                <a:latin typeface="Segoe Sans Text Semibold"/>
                <a:ea typeface="+mn-ea"/>
                <a:cs typeface="+mn-cs"/>
              </a:rPr>
              <a:t>Develop AI-powered apps and agents at any scale</a:t>
            </a:r>
          </a:p>
          <a:p>
            <a:endParaRPr lang="en-AU" b="1" dirty="0"/>
          </a:p>
        </p:txBody>
      </p:sp>
    </p:spTree>
    <p:extLst>
      <p:ext uri="{BB962C8B-B14F-4D97-AF65-F5344CB8AC3E}">
        <p14:creationId xmlns:p14="http://schemas.microsoft.com/office/powerpoint/2010/main" val="3970882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273B73-164D-E737-DD71-4B3D5CCB602D}"/>
            </a:ext>
          </a:extLst>
        </p:cNvPr>
        <p:cNvGrpSpPr/>
        <p:nvPr/>
      </p:nvGrpSpPr>
      <p:grpSpPr>
        <a:xfrm>
          <a:off x="0" y="0"/>
          <a:ext cx="0" cy="0"/>
          <a:chOff x="0" y="0"/>
          <a:chExt cx="0" cy="0"/>
        </a:xfrm>
      </p:grpSpPr>
      <p:sp>
        <p:nvSpPr>
          <p:cNvPr id="41" name="Rectangle: Rounded Corners 2">
            <a:extLst>
              <a:ext uri="{FF2B5EF4-FFF2-40B4-BE49-F238E27FC236}">
                <a16:creationId xmlns:a16="http://schemas.microsoft.com/office/drawing/2014/main" id="{6D7DD7CB-279D-D24D-FE76-F83E10058884}"/>
              </a:ext>
              <a:ext uri="{C183D7F6-B498-43B3-948B-1728B52AA6E4}">
                <adec:decorative xmlns:adec="http://schemas.microsoft.com/office/drawing/2017/decorative" val="1"/>
              </a:ext>
            </a:extLst>
          </p:cNvPr>
          <p:cNvSpPr/>
          <p:nvPr/>
        </p:nvSpPr>
        <p:spPr bwMode="auto">
          <a:xfrm>
            <a:off x="4102100" y="3159602"/>
            <a:ext cx="7548587" cy="3234851"/>
          </a:xfrm>
          <a:prstGeom prst="roundRect">
            <a:avLst>
              <a:gd name="adj" fmla="val 16992"/>
            </a:avLst>
          </a:prstGeom>
          <a:solidFill>
            <a:srgbClr val="091F2C"/>
          </a:solidFill>
          <a:ln w="9525" cap="flat" cmpd="sng" algn="ctr">
            <a:noFill/>
            <a:prstDash val="solid"/>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91F2C"/>
              </a:solidFill>
              <a:effectLst/>
              <a:uLnTx/>
              <a:uFillTx/>
              <a:latin typeface="Segoe Sans Display"/>
              <a:ea typeface="+mn-ea"/>
              <a:cs typeface="Segoe UI" pitchFamily="34" charset="0"/>
            </a:endParaRPr>
          </a:p>
        </p:txBody>
      </p:sp>
      <p:sp>
        <p:nvSpPr>
          <p:cNvPr id="27" name="Text Placeholder 12">
            <a:extLst>
              <a:ext uri="{FF2B5EF4-FFF2-40B4-BE49-F238E27FC236}">
                <a16:creationId xmlns:a16="http://schemas.microsoft.com/office/drawing/2014/main" id="{CE4DC629-F4A5-6BE5-5A65-772B7D4B7632}"/>
              </a:ext>
            </a:extLst>
          </p:cNvPr>
          <p:cNvSpPr txBox="1">
            <a:spLocks noGrp="1"/>
          </p:cNvSpPr>
          <p:nvPr>
            <p:ph type="title"/>
          </p:nvPr>
        </p:nvSpPr>
        <p:spPr>
          <a:xfrm>
            <a:off x="1976192" y="457200"/>
            <a:ext cx="3628301" cy="553998"/>
          </a:xfrm>
          <a:noFill/>
          <a:ln>
            <a:noFill/>
            <a:prstDash/>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lvl1pPr marL="0" algn="l" defTabSz="914400" rtl="0" eaLnBrk="1" latinLnBrk="0" hangingPunct="1">
              <a:lnSpc>
                <a:spcPct val="90000"/>
              </a:lnSpc>
              <a:spcBef>
                <a:spcPct val="0"/>
              </a:spcBef>
              <a:buNone/>
              <a:defRPr lang="en-US" sz="4200" b="1" i="0" kern="1200" dirty="0">
                <a:solidFill>
                  <a:schemeClr val="tx1"/>
                </a:solidFill>
                <a:latin typeface="Segoe UI Semibold" panose="020B0502040204020203" pitchFamily="34" charset="0"/>
                <a:ea typeface="+mj-ea"/>
                <a:cs typeface="Segoe UI Semibold" panose="020B0502040204020203" pitchFamily="34" charset="0"/>
              </a:defRPr>
            </a:lvl1pPr>
          </a:lstStyle>
          <a:p>
            <a:pPr lvl="0" defTabSz="932742">
              <a:lnSpc>
                <a:spcPct val="100000"/>
              </a:lnSpc>
            </a:pPr>
            <a:r>
              <a:rPr lang="en-US" sz="3600" b="0">
                <a:solidFill>
                  <a:schemeClr val="tx2"/>
                </a:solidFill>
                <a:latin typeface="+mj-lt"/>
                <a:ea typeface="+mn-ea"/>
                <a:cs typeface="Segoe UI" pitchFamily="34" charset="0"/>
              </a:rPr>
              <a:t>Azure Cosmos DB</a:t>
            </a:r>
          </a:p>
        </p:txBody>
      </p:sp>
      <p:sp>
        <p:nvSpPr>
          <p:cNvPr id="61" name="Subtitle 11">
            <a:extLst>
              <a:ext uri="{FF2B5EF4-FFF2-40B4-BE49-F238E27FC236}">
                <a16:creationId xmlns:a16="http://schemas.microsoft.com/office/drawing/2014/main" id="{A6B8FF1E-76E8-211B-33FB-CB0BB668460B}"/>
              </a:ext>
            </a:extLst>
          </p:cNvPr>
          <p:cNvSpPr txBox="1">
            <a:spLocks/>
          </p:cNvSpPr>
          <p:nvPr/>
        </p:nvSpPr>
        <p:spPr>
          <a:xfrm>
            <a:off x="2025668" y="1197545"/>
            <a:ext cx="8669105" cy="267124"/>
          </a:xfrm>
          <a:prstGeom prst="rect">
            <a:avLst/>
          </a:prstGeom>
          <a:noFill/>
        </p:spPr>
        <p:txBody>
          <a:bodyPr wrap="square" lIns="0" tIns="0" rIns="0" bIns="0" anchor="t">
            <a:spAutoFit/>
          </a:bodyPr>
          <a:lstStyle>
            <a:defPPr>
              <a:defRPr lang="en-US"/>
            </a:defPPr>
            <a:lvl1pPr marR="0" lvl="0" indent="0" fontAlgn="auto">
              <a:lnSpc>
                <a:spcPct val="105000"/>
              </a:lnSpc>
              <a:spcBef>
                <a:spcPts val="0"/>
              </a:spcBef>
              <a:spcAft>
                <a:spcPts val="0"/>
              </a:spcAft>
              <a:buClrTx/>
              <a:buSzTx/>
              <a:buFontTx/>
              <a:buNone/>
              <a:tabLst/>
              <a:defRPr kumimoji="0" b="0" i="0" u="none" strike="noStrike" cap="none" spc="0" normalizeH="0" baseline="0">
                <a:ln>
                  <a:noFill/>
                </a:ln>
                <a:solidFill>
                  <a:srgbClr val="8DC8E8"/>
                </a:solidFill>
                <a:effectLst/>
                <a:uLnTx/>
                <a:uFillTx/>
                <a:latin typeface="Segoe Sans Display Semibold"/>
              </a:defRPr>
            </a:lvl1pPr>
            <a:lvl2pPr marL="6858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5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Sans Text Semibold"/>
                <a:ea typeface="+mn-ea"/>
                <a:cs typeface="+mn-cs"/>
              </a:rPr>
              <a:t>Develop AI-powered apps and agents at any scale</a:t>
            </a:r>
          </a:p>
        </p:txBody>
      </p:sp>
      <p:cxnSp>
        <p:nvCxnSpPr>
          <p:cNvPr id="81" name="Straight Connector 80">
            <a:extLst>
              <a:ext uri="{FF2B5EF4-FFF2-40B4-BE49-F238E27FC236}">
                <a16:creationId xmlns:a16="http://schemas.microsoft.com/office/drawing/2014/main" id="{4740818D-488C-3EEB-342B-2D463B3DE71A}"/>
              </a:ext>
              <a:ext uri="{C183D7F6-B498-43B3-948B-1728B52AA6E4}">
                <adec:decorative xmlns:adec="http://schemas.microsoft.com/office/drawing/2017/decorative" val="1"/>
              </a:ext>
            </a:extLst>
          </p:cNvPr>
          <p:cNvCxnSpPr>
            <a:cxnSpLocks/>
          </p:cNvCxnSpPr>
          <p:nvPr/>
        </p:nvCxnSpPr>
        <p:spPr>
          <a:xfrm>
            <a:off x="1728158" y="508606"/>
            <a:ext cx="0" cy="991014"/>
          </a:xfrm>
          <a:prstGeom prst="line">
            <a:avLst/>
          </a:prstGeom>
          <a:ln w="19050">
            <a:solidFill>
              <a:schemeClr val="tx1">
                <a:alpha val="1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30" name="Graphic 29" descr="Azure Cosmos DB icon">
            <a:extLst>
              <a:ext uri="{FF2B5EF4-FFF2-40B4-BE49-F238E27FC236}">
                <a16:creationId xmlns:a16="http://schemas.microsoft.com/office/drawing/2014/main" id="{348EF26F-6E1D-2FD6-A83D-83E3FA5C82F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11892" y="539373"/>
            <a:ext cx="968233" cy="968233"/>
          </a:xfrm>
          <a:prstGeom prst="rect">
            <a:avLst/>
          </a:prstGeom>
        </p:spPr>
      </p:pic>
      <p:grpSp>
        <p:nvGrpSpPr>
          <p:cNvPr id="16" name="Group 15">
            <a:extLst>
              <a:ext uri="{FF2B5EF4-FFF2-40B4-BE49-F238E27FC236}">
                <a16:creationId xmlns:a16="http://schemas.microsoft.com/office/drawing/2014/main" id="{7C3E6276-1B65-2873-B98F-7A0EFF015509}"/>
              </a:ext>
              <a:ext uri="{C183D7F6-B498-43B3-948B-1728B52AA6E4}">
                <adec:decorative xmlns:adec="http://schemas.microsoft.com/office/drawing/2017/decorative" val="1"/>
              </a:ext>
            </a:extLst>
          </p:cNvPr>
          <p:cNvGrpSpPr/>
          <p:nvPr/>
        </p:nvGrpSpPr>
        <p:grpSpPr>
          <a:xfrm>
            <a:off x="4184190" y="3345425"/>
            <a:ext cx="7339932" cy="2840037"/>
            <a:chOff x="4025739" y="3159602"/>
            <a:chExt cx="7583648" cy="3109435"/>
          </a:xfrm>
        </p:grpSpPr>
        <p:sp>
          <p:nvSpPr>
            <p:cNvPr id="17" name="Rounded Rectangle 14">
              <a:extLst>
                <a:ext uri="{FF2B5EF4-FFF2-40B4-BE49-F238E27FC236}">
                  <a16:creationId xmlns:a16="http://schemas.microsoft.com/office/drawing/2014/main" id="{DDA8346A-C833-0481-6D89-F3F0DA3B8599}"/>
                </a:ext>
                <a:ext uri="{C183D7F6-B498-43B3-948B-1728B52AA6E4}">
                  <adec:decorative xmlns:adec="http://schemas.microsoft.com/office/drawing/2017/decorative" val="1"/>
                </a:ext>
              </a:extLst>
            </p:cNvPr>
            <p:cNvSpPr/>
            <p:nvPr/>
          </p:nvSpPr>
          <p:spPr bwMode="auto">
            <a:xfrm>
              <a:off x="4102100" y="3159602"/>
              <a:ext cx="7507287" cy="3109435"/>
            </a:xfrm>
            <a:prstGeom prst="roundRect">
              <a:avLst>
                <a:gd name="adj" fmla="val 4276"/>
              </a:avLst>
            </a:prstGeom>
            <a:noFill/>
            <a:ln w="12700" cap="rnd" cmpd="sng" algn="ctr">
              <a:solidFill>
                <a:srgbClr val="657076"/>
              </a:solidFill>
              <a:prstDash val="solid"/>
              <a:headEnd type="none" w="lg" len="sm"/>
              <a:tailEnd type="none" w="lg" len="sm"/>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457183" marR="0" lvl="1"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Sans Display"/>
                <a:ea typeface="+mn-ea"/>
                <a:cs typeface="+mn-cs"/>
              </a:endParaRPr>
            </a:p>
          </p:txBody>
        </p:sp>
        <p:grpSp>
          <p:nvGrpSpPr>
            <p:cNvPr id="19" name="Group 18">
              <a:extLst>
                <a:ext uri="{FF2B5EF4-FFF2-40B4-BE49-F238E27FC236}">
                  <a16:creationId xmlns:a16="http://schemas.microsoft.com/office/drawing/2014/main" id="{27252A70-4002-2BE8-456B-3B2C658CBF4B}"/>
                </a:ext>
              </a:extLst>
            </p:cNvPr>
            <p:cNvGrpSpPr/>
            <p:nvPr/>
          </p:nvGrpSpPr>
          <p:grpSpPr>
            <a:xfrm>
              <a:off x="4025739" y="3257135"/>
              <a:ext cx="7488007" cy="2888613"/>
              <a:chOff x="4025739" y="3380423"/>
              <a:chExt cx="7488007" cy="2888613"/>
            </a:xfrm>
          </p:grpSpPr>
          <p:graphicFrame>
            <p:nvGraphicFramePr>
              <p:cNvPr id="20" name="Chart 19">
                <a:extLst>
                  <a:ext uri="{FF2B5EF4-FFF2-40B4-BE49-F238E27FC236}">
                    <a16:creationId xmlns:a16="http://schemas.microsoft.com/office/drawing/2014/main" id="{18E332A6-A587-8F30-2285-FCFE1E9C6BAA}"/>
                  </a:ext>
                </a:extLst>
              </p:cNvPr>
              <p:cNvGraphicFramePr>
                <a:graphicFrameLocks/>
              </p:cNvGraphicFramePr>
              <p:nvPr/>
            </p:nvGraphicFramePr>
            <p:xfrm>
              <a:off x="4025739" y="3380423"/>
              <a:ext cx="7488007" cy="2888613"/>
            </p:xfrm>
            <a:graphic>
              <a:graphicData uri="http://schemas.openxmlformats.org/drawingml/2006/chart">
                <c:chart xmlns:c="http://schemas.openxmlformats.org/drawingml/2006/chart" xmlns:r="http://schemas.openxmlformats.org/officeDocument/2006/relationships" r:id="rId5"/>
              </a:graphicData>
            </a:graphic>
          </p:graphicFrame>
          <p:sp>
            <p:nvSpPr>
              <p:cNvPr id="21" name="Rounded Rectangle 30">
                <a:extLst>
                  <a:ext uri="{FF2B5EF4-FFF2-40B4-BE49-F238E27FC236}">
                    <a16:creationId xmlns:a16="http://schemas.microsoft.com/office/drawing/2014/main" id="{902802FC-951E-B634-03A7-47528055DDD6}"/>
                  </a:ext>
                </a:extLst>
              </p:cNvPr>
              <p:cNvSpPr/>
              <p:nvPr/>
            </p:nvSpPr>
            <p:spPr bwMode="auto">
              <a:xfrm rot="16200000">
                <a:off x="4465293" y="4494928"/>
                <a:ext cx="590485" cy="246974"/>
              </a:xfrm>
              <a:prstGeom prst="roundRect">
                <a:avLst>
                  <a:gd name="adj" fmla="val 50000"/>
                </a:avLst>
              </a:prstGeom>
              <a:gradFill flip="none" rotWithShape="1">
                <a:gsLst>
                  <a:gs pos="69000">
                    <a:srgbClr val="8DC8E8"/>
                  </a:gs>
                  <a:gs pos="10000">
                    <a:srgbClr val="D59ED7"/>
                  </a:gs>
                </a:gsLst>
                <a:path path="circle">
                  <a:fillToRect l="100000" t="100000"/>
                </a:path>
                <a:tileRect r="-100000" b="-100000"/>
              </a:gradFill>
              <a:ln w="6350" cap="flat" cmpd="sng" algn="ctr">
                <a:noFill/>
                <a:prstDash val="solid"/>
                <a:miter lim="800000"/>
                <a:headEnd type="none" w="med" len="med"/>
                <a:tailEnd type="none" w="med" len="med"/>
              </a:ln>
              <a:effectLst>
                <a:outerShdw blurRad="63500" dist="127000" dir="2700000" algn="tl" rotWithShape="0">
                  <a:srgbClr val="000000">
                    <a:alpha val="5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2000"/>
                  </a:spcBef>
                  <a:spcAft>
                    <a:spcPts val="0"/>
                  </a:spcAft>
                  <a:buClrTx/>
                  <a:buSzTx/>
                  <a:buFontTx/>
                  <a:buNone/>
                  <a:tabLst/>
                  <a:defRPr/>
                </a:pPr>
                <a:r>
                  <a:rPr kumimoji="0" lang="en-US" sz="900" b="0" i="0" u="none" strike="noStrike" kern="0" cap="none" spc="0" normalizeH="0" baseline="0" noProof="0">
                    <a:ln w="3175">
                      <a:noFill/>
                    </a:ln>
                    <a:gradFill>
                      <a:gsLst>
                        <a:gs pos="77528">
                          <a:srgbClr val="000000"/>
                        </a:gs>
                        <a:gs pos="53933">
                          <a:srgbClr val="000000"/>
                        </a:gs>
                      </a:gsLst>
                      <a:path path="circle">
                        <a:fillToRect l="100000" b="100000"/>
                      </a:path>
                    </a:gradFill>
                    <a:effectLst/>
                    <a:uLnTx/>
                    <a:uFillTx/>
                    <a:latin typeface="Segoe Sans Display"/>
                    <a:ea typeface="+mn-ea"/>
                    <a:cs typeface="Segoe UI Semibold" panose="020B0502040204020203" pitchFamily="34" charset="0"/>
                  </a:rPr>
                  <a:t>Billions</a:t>
                </a:r>
              </a:p>
            </p:txBody>
          </p:sp>
          <p:sp>
            <p:nvSpPr>
              <p:cNvPr id="22" name="Rounded Rectangle 31">
                <a:extLst>
                  <a:ext uri="{FF2B5EF4-FFF2-40B4-BE49-F238E27FC236}">
                    <a16:creationId xmlns:a16="http://schemas.microsoft.com/office/drawing/2014/main" id="{A7337911-82D8-4454-0414-2E9028FFA760}"/>
                  </a:ext>
                </a:extLst>
              </p:cNvPr>
              <p:cNvSpPr/>
              <p:nvPr/>
            </p:nvSpPr>
            <p:spPr bwMode="auto">
              <a:xfrm rot="16200000">
                <a:off x="10563406" y="4494928"/>
                <a:ext cx="785935" cy="246974"/>
              </a:xfrm>
              <a:prstGeom prst="roundRect">
                <a:avLst>
                  <a:gd name="adj" fmla="val 50000"/>
                </a:avLst>
              </a:prstGeom>
              <a:gradFill flip="none" rotWithShape="1">
                <a:gsLst>
                  <a:gs pos="69000">
                    <a:srgbClr val="8DC8E8"/>
                  </a:gs>
                  <a:gs pos="10000">
                    <a:srgbClr val="D59ED7"/>
                  </a:gs>
                </a:gsLst>
                <a:path path="circle">
                  <a:fillToRect l="100000" t="100000"/>
                </a:path>
                <a:tileRect r="-100000" b="-100000"/>
              </a:gradFill>
              <a:ln w="6350" cap="flat" cmpd="sng" algn="ctr">
                <a:noFill/>
                <a:prstDash val="solid"/>
                <a:miter lim="800000"/>
                <a:headEnd type="none" w="med" len="med"/>
                <a:tailEnd type="none" w="med" len="med"/>
              </a:ln>
              <a:effectLst>
                <a:outerShdw blurRad="63500" dist="127000" dir="2700000" algn="tl" rotWithShape="0">
                  <a:srgbClr val="000000">
                    <a:alpha val="5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2000"/>
                  </a:spcBef>
                  <a:spcAft>
                    <a:spcPts val="0"/>
                  </a:spcAft>
                  <a:buClrTx/>
                  <a:buSzTx/>
                  <a:buFontTx/>
                  <a:buNone/>
                  <a:tabLst/>
                  <a:defRPr/>
                </a:pPr>
                <a:r>
                  <a:rPr kumimoji="0" lang="en-US" sz="900" b="0" i="0" u="none" strike="noStrike" kern="0" cap="none" spc="0" normalizeH="0" baseline="0" noProof="0">
                    <a:ln w="3175">
                      <a:noFill/>
                    </a:ln>
                    <a:gradFill>
                      <a:gsLst>
                        <a:gs pos="77528">
                          <a:srgbClr val="000000"/>
                        </a:gs>
                        <a:gs pos="53933">
                          <a:srgbClr val="000000"/>
                        </a:gs>
                      </a:gsLst>
                      <a:path path="circle">
                        <a:fillToRect l="100000" b="100000"/>
                      </a:path>
                    </a:gradFill>
                    <a:effectLst/>
                    <a:uLnTx/>
                    <a:uFillTx/>
                    <a:latin typeface="Segoe Sans Display"/>
                    <a:ea typeface="+mn-ea"/>
                    <a:cs typeface="Segoe UI Semibold" panose="020B0502040204020203" pitchFamily="34" charset="0"/>
                  </a:rPr>
                  <a:t>Thousands</a:t>
                </a:r>
              </a:p>
            </p:txBody>
          </p:sp>
        </p:grpSp>
      </p:grpSp>
      <p:grpSp>
        <p:nvGrpSpPr>
          <p:cNvPr id="23" name="Group 22">
            <a:extLst>
              <a:ext uri="{FF2B5EF4-FFF2-40B4-BE49-F238E27FC236}">
                <a16:creationId xmlns:a16="http://schemas.microsoft.com/office/drawing/2014/main" id="{10E1D722-C270-3121-1E19-7AB6714FD85A}"/>
              </a:ext>
              <a:ext uri="{C183D7F6-B498-43B3-948B-1728B52AA6E4}">
                <adec:decorative xmlns:adec="http://schemas.microsoft.com/office/drawing/2017/decorative" val="1"/>
              </a:ext>
            </a:extLst>
          </p:cNvPr>
          <p:cNvGrpSpPr/>
          <p:nvPr/>
        </p:nvGrpSpPr>
        <p:grpSpPr>
          <a:xfrm>
            <a:off x="4102100" y="1952481"/>
            <a:ext cx="7504112" cy="1015889"/>
            <a:chOff x="4102100" y="1947388"/>
            <a:chExt cx="7504112" cy="1015889"/>
          </a:xfrm>
        </p:grpSpPr>
        <p:sp>
          <p:nvSpPr>
            <p:cNvPr id="25" name="Rectangle: Rounded Corners 2">
              <a:extLst>
                <a:ext uri="{FF2B5EF4-FFF2-40B4-BE49-F238E27FC236}">
                  <a16:creationId xmlns:a16="http://schemas.microsoft.com/office/drawing/2014/main" id="{DE79856E-FCAD-049B-7B88-CA5390E03629}"/>
                </a:ext>
                <a:ext uri="{C183D7F6-B498-43B3-948B-1728B52AA6E4}">
                  <adec:decorative xmlns:adec="http://schemas.microsoft.com/office/drawing/2017/decorative" val="1"/>
                </a:ext>
              </a:extLst>
            </p:cNvPr>
            <p:cNvSpPr/>
            <p:nvPr/>
          </p:nvSpPr>
          <p:spPr bwMode="auto">
            <a:xfrm>
              <a:off x="4102100" y="1947388"/>
              <a:ext cx="7504112" cy="1015889"/>
            </a:xfrm>
            <a:prstGeom prst="roundRect">
              <a:avLst>
                <a:gd name="adj" fmla="val 16992"/>
              </a:avLst>
            </a:prstGeom>
            <a:solidFill>
              <a:srgbClr val="091F2C"/>
            </a:solidFill>
            <a:ln w="9525" cap="flat" cmpd="sng" algn="ctr">
              <a:noFill/>
              <a:prstDash val="solid"/>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91F2C"/>
                </a:solidFill>
                <a:effectLst/>
                <a:uLnTx/>
                <a:uFillTx/>
                <a:latin typeface="Segoe Sans Display"/>
                <a:ea typeface="+mn-ea"/>
                <a:cs typeface="Segoe UI" pitchFamily="34" charset="0"/>
              </a:endParaRPr>
            </a:p>
          </p:txBody>
        </p:sp>
        <p:pic>
          <p:nvPicPr>
            <p:cNvPr id="28" name="Picture 27">
              <a:extLst>
                <a:ext uri="{FF2B5EF4-FFF2-40B4-BE49-F238E27FC236}">
                  <a16:creationId xmlns:a16="http://schemas.microsoft.com/office/drawing/2014/main" id="{D833D68C-0A92-24F1-5CFB-DFF801EA73F0}"/>
                </a:ext>
              </a:extLst>
            </p:cNvPr>
            <p:cNvPicPr>
              <a:picLocks noChangeAspect="1"/>
            </p:cNvPicPr>
            <p:nvPr/>
          </p:nvPicPr>
          <p:blipFill>
            <a:blip r:embed="rId6" cstate="hqprint">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a:ext>
              </a:extLst>
            </a:blip>
            <a:stretch>
              <a:fillRect/>
            </a:stretch>
          </p:blipFill>
          <p:spPr>
            <a:xfrm>
              <a:off x="4428433" y="2290730"/>
              <a:ext cx="1210867" cy="329205"/>
            </a:xfrm>
            <a:prstGeom prst="rect">
              <a:avLst/>
            </a:prstGeom>
          </p:spPr>
        </p:pic>
        <p:sp>
          <p:nvSpPr>
            <p:cNvPr id="29" name="TextBox 28">
              <a:extLst>
                <a:ext uri="{FF2B5EF4-FFF2-40B4-BE49-F238E27FC236}">
                  <a16:creationId xmlns:a16="http://schemas.microsoft.com/office/drawing/2014/main" id="{4C4C310E-47C2-28F9-74FD-29648A0E3126}"/>
                </a:ext>
              </a:extLst>
            </p:cNvPr>
            <p:cNvSpPr txBox="1"/>
            <p:nvPr/>
          </p:nvSpPr>
          <p:spPr>
            <a:xfrm>
              <a:off x="5965633" y="2122368"/>
              <a:ext cx="2648047" cy="665929"/>
            </a:xfrm>
            <a:prstGeom prst="rect">
              <a:avLst/>
            </a:prstGeom>
            <a:noFill/>
          </p:spPr>
          <p:txBody>
            <a:bodyPr wrap="square" lIns="91440" tIns="45720" rIns="91440" bIns="45720" rtlCol="0" anchor="ctr">
              <a:noAutofit/>
            </a:bodyPr>
            <a:lstStyle>
              <a:defPPr>
                <a:defRPr lang="en-US"/>
              </a:defPPr>
              <a:lvl1pPr marL="342900" indent="-342900" algn="l" defTabSz="914400" rtl="0" eaLnBrk="1" latinLnBrk="0" hangingPunct="1">
                <a:buFont typeface="Arial" panose="020B0604020202020204" pitchFamily="34" charset="0"/>
                <a:buChar char="•"/>
                <a:defRPr sz="1600" kern="1200">
                  <a:solidFill>
                    <a:schemeClr val="tx1"/>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80975" marR="0" lvl="0" indent="-180975" algn="l" defTabSz="914400" rtl="0" eaLnBrk="1" fontAlgn="auto" latinLnBrk="0" hangingPunct="1">
                <a:lnSpc>
                  <a:spcPct val="100000"/>
                </a:lnSpc>
                <a:spcBef>
                  <a:spcPts val="0"/>
                </a:spcBef>
                <a:spcAft>
                  <a:spcPts val="500"/>
                </a:spcAft>
                <a:buClr>
                  <a:srgbClr val="FFFFFF"/>
                </a:buClr>
                <a:buSzTx/>
                <a:buFont typeface="Arial" panose="020B0604020202020204" pitchFamily="34" charset="0"/>
                <a:buChar char="•"/>
                <a:tabLst/>
                <a:defRPr/>
              </a:pPr>
              <a:r>
                <a:rPr kumimoji="0" lang="en-US" sz="1400" b="0" i="0" u="none" strike="noStrike" kern="0" cap="none" spc="0" normalizeH="0" baseline="0" noProof="0">
                  <a:ln>
                    <a:noFill/>
                  </a:ln>
                  <a:solidFill>
                    <a:srgbClr val="8DC8E8"/>
                  </a:solidFill>
                  <a:effectLst/>
                  <a:uLnTx/>
                  <a:uFillTx/>
                  <a:latin typeface="Segoe Sans Display"/>
                  <a:ea typeface="+mn-ea"/>
                  <a:cs typeface="Segoe UI"/>
                </a:rPr>
                <a:t>206B</a:t>
              </a:r>
              <a:r>
                <a:rPr kumimoji="0" lang="en-US" sz="1400" b="0" i="0" u="none" strike="noStrike" kern="0" cap="none" spc="0" normalizeH="0" baseline="0" noProof="0">
                  <a:ln>
                    <a:noFill/>
                  </a:ln>
                  <a:solidFill>
                    <a:srgbClr val="FFFFFF"/>
                  </a:solidFill>
                  <a:effectLst/>
                  <a:uLnTx/>
                  <a:uFillTx/>
                  <a:latin typeface="Segoe Sans Display"/>
                  <a:ea typeface="+mn-ea"/>
                  <a:cs typeface="Segoe UI"/>
                </a:rPr>
                <a:t> daily transactions, </a:t>
              </a:r>
              <a:r>
                <a:rPr kumimoji="0" lang="en-US" sz="1400" b="0" i="0" u="none" strike="noStrike" kern="0" cap="none" spc="0" normalizeH="0" baseline="0" noProof="0">
                  <a:ln>
                    <a:noFill/>
                  </a:ln>
                  <a:solidFill>
                    <a:srgbClr val="8DC8E8"/>
                  </a:solidFill>
                  <a:effectLst/>
                  <a:uLnTx/>
                  <a:uFillTx/>
                  <a:latin typeface="Segoe Sans Display"/>
                  <a:ea typeface="+mn-ea"/>
                  <a:cs typeface="Segoe UI"/>
                </a:rPr>
                <a:t>8PB</a:t>
              </a:r>
              <a:r>
                <a:rPr kumimoji="0" lang="en-US" sz="1400" b="0" i="0" u="none" strike="noStrike" kern="0" cap="none" spc="0" normalizeH="0" baseline="0" noProof="0">
                  <a:ln>
                    <a:noFill/>
                  </a:ln>
                  <a:solidFill>
                    <a:srgbClr val="FFFFFF"/>
                  </a:solidFill>
                  <a:effectLst/>
                  <a:uLnTx/>
                  <a:uFillTx/>
                  <a:latin typeface="Segoe Sans Display"/>
                  <a:ea typeface="+mn-ea"/>
                  <a:cs typeface="Segoe UI"/>
                </a:rPr>
                <a:t> </a:t>
              </a:r>
            </a:p>
            <a:p>
              <a:pPr marL="180975" marR="0" lvl="0" indent="-180975" algn="l" defTabSz="914400" rtl="0" eaLnBrk="1" fontAlgn="auto" latinLnBrk="0" hangingPunct="1">
                <a:lnSpc>
                  <a:spcPct val="100000"/>
                </a:lnSpc>
                <a:spcBef>
                  <a:spcPts val="0"/>
                </a:spcBef>
                <a:spcAft>
                  <a:spcPts val="500"/>
                </a:spcAft>
                <a:buClr>
                  <a:srgbClr val="FFFFFF"/>
                </a:buClr>
                <a:buSzTx/>
                <a:buFont typeface="Arial" panose="020B0604020202020204" pitchFamily="34" charset="0"/>
                <a:buChar char="•"/>
                <a:tabLst/>
                <a:defRPr/>
              </a:pPr>
              <a:r>
                <a:rPr kumimoji="0" lang="en-US" sz="1400" b="0" i="0" u="none" strike="noStrike" kern="0" cap="none" spc="0" normalizeH="0" baseline="0" noProof="0">
                  <a:ln>
                    <a:noFill/>
                  </a:ln>
                  <a:solidFill>
                    <a:srgbClr val="8DC8E8"/>
                  </a:solidFill>
                  <a:effectLst/>
                  <a:uLnTx/>
                  <a:uFillTx/>
                  <a:latin typeface="Segoe Sans Display"/>
                  <a:ea typeface="+mn-ea"/>
                  <a:cs typeface="Segoe UI"/>
                </a:rPr>
                <a:t>8x growth </a:t>
              </a:r>
              <a:r>
                <a:rPr kumimoji="0" lang="en-US" sz="1400" b="0" i="0" u="none" strike="noStrike" kern="0" cap="none" spc="0" normalizeH="0" baseline="0" noProof="0">
                  <a:ln>
                    <a:noFill/>
                  </a:ln>
                  <a:solidFill>
                    <a:srgbClr val="FFFFFF"/>
                  </a:solidFill>
                  <a:effectLst/>
                  <a:uLnTx/>
                  <a:uFillTx/>
                  <a:latin typeface="Segoe Sans Display"/>
                  <a:ea typeface="+mn-ea"/>
                  <a:cs typeface="Segoe UI"/>
                </a:rPr>
                <a:t>every 8 months</a:t>
              </a:r>
            </a:p>
          </p:txBody>
        </p:sp>
        <p:sp>
          <p:nvSpPr>
            <p:cNvPr id="31" name="TextBox 30">
              <a:extLst>
                <a:ext uri="{FF2B5EF4-FFF2-40B4-BE49-F238E27FC236}">
                  <a16:creationId xmlns:a16="http://schemas.microsoft.com/office/drawing/2014/main" id="{6C0E726C-B2A0-55D2-25F6-90ED3C5378F5}"/>
                </a:ext>
              </a:extLst>
            </p:cNvPr>
            <p:cNvSpPr txBox="1"/>
            <p:nvPr/>
          </p:nvSpPr>
          <p:spPr>
            <a:xfrm>
              <a:off x="8597692" y="2122368"/>
              <a:ext cx="2934171" cy="665929"/>
            </a:xfrm>
            <a:prstGeom prst="rect">
              <a:avLst/>
            </a:prstGeom>
            <a:noFill/>
          </p:spPr>
          <p:txBody>
            <a:bodyPr wrap="square" lIns="91440" tIns="45720" rIns="91440" bIns="45720" rtlCol="0" anchor="ctr">
              <a:noAutofit/>
            </a:bodyPr>
            <a:lstStyle>
              <a:defPPr>
                <a:defRPr lang="en-US"/>
              </a:defPPr>
              <a:lvl1pPr marL="342900" indent="-342900" algn="l" defTabSz="914400" rtl="0" eaLnBrk="1" latinLnBrk="0" hangingPunct="1">
                <a:buFont typeface="Arial" panose="020B0604020202020204" pitchFamily="34" charset="0"/>
                <a:buChar char="•"/>
                <a:defRPr sz="1600" kern="1200">
                  <a:solidFill>
                    <a:schemeClr val="tx1"/>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80975" marR="0" lvl="0" indent="-180975" algn="l" defTabSz="914400" rtl="0" eaLnBrk="1" fontAlgn="auto" latinLnBrk="0" hangingPunct="1">
                <a:lnSpc>
                  <a:spcPct val="100000"/>
                </a:lnSpc>
                <a:spcBef>
                  <a:spcPts val="0"/>
                </a:spcBef>
                <a:spcAft>
                  <a:spcPts val="500"/>
                </a:spcAft>
                <a:buClr>
                  <a:srgbClr val="FFFFFF"/>
                </a:buClr>
                <a:buSzTx/>
                <a:buFont typeface="Arial" panose="020B0604020202020204" pitchFamily="34" charset="0"/>
                <a:buChar char="•"/>
                <a:tabLst/>
                <a:defRPr/>
              </a:pPr>
              <a:r>
                <a:rPr kumimoji="0" lang="en-US" sz="1400" b="0" i="0" u="none" strike="noStrike" kern="0" cap="none" spc="0" normalizeH="0" baseline="0" noProof="0">
                  <a:ln>
                    <a:noFill/>
                  </a:ln>
                  <a:solidFill>
                    <a:srgbClr val="FFFFFF"/>
                  </a:solidFill>
                  <a:effectLst/>
                  <a:uLnTx/>
                  <a:uFillTx/>
                  <a:latin typeface="Segoe Sans Display"/>
                  <a:ea typeface="+mn-ea"/>
                  <a:cs typeface="Segoe UI"/>
                </a:rPr>
                <a:t>Chat history, memory, GPTs. </a:t>
              </a:r>
            </a:p>
            <a:p>
              <a:pPr marL="180975" marR="0" lvl="0" indent="-180975" algn="l" defTabSz="914400" rtl="0" eaLnBrk="1" fontAlgn="auto" latinLnBrk="0" hangingPunct="1">
                <a:lnSpc>
                  <a:spcPct val="100000"/>
                </a:lnSpc>
                <a:spcBef>
                  <a:spcPts val="0"/>
                </a:spcBef>
                <a:spcAft>
                  <a:spcPts val="500"/>
                </a:spcAft>
                <a:buClr>
                  <a:srgbClr val="FFFFFF"/>
                </a:buClr>
                <a:buSzTx/>
                <a:buFont typeface="Arial" panose="020B0604020202020204" pitchFamily="34" charset="0"/>
                <a:buChar char="•"/>
                <a:tabLst/>
                <a:defRPr/>
              </a:pPr>
              <a:r>
                <a:rPr kumimoji="0" lang="en-US" sz="1400" b="0" i="0" u="none" strike="noStrike" kern="0" cap="none" spc="0" normalizeH="0" baseline="0" noProof="0">
                  <a:ln>
                    <a:noFill/>
                  </a:ln>
                  <a:solidFill>
                    <a:srgbClr val="FFFFFF"/>
                  </a:solidFill>
                  <a:effectLst/>
                  <a:uLnTx/>
                  <a:uFillTx/>
                  <a:latin typeface="Segoe Sans Display"/>
                  <a:ea typeface="+mn-ea"/>
                  <a:cs typeface="Segoe UI"/>
                </a:rPr>
                <a:t>Personalization, </a:t>
              </a:r>
              <a:r>
                <a:rPr kumimoji="0" lang="en-US" sz="1400" b="0" i="0" u="none" strike="noStrike" kern="0" cap="none" spc="0" normalizeH="0" baseline="0" noProof="0">
                  <a:ln>
                    <a:noFill/>
                  </a:ln>
                  <a:solidFill>
                    <a:srgbClr val="8DC8E8"/>
                  </a:solidFill>
                  <a:effectLst/>
                  <a:uLnTx/>
                  <a:uFillTx/>
                  <a:latin typeface="Segoe Sans Display"/>
                  <a:ea typeface="+mn-ea"/>
                  <a:cs typeface="Segoe UI"/>
                </a:rPr>
                <a:t>50+ </a:t>
              </a:r>
              <a:r>
                <a:rPr kumimoji="0" lang="en-US" sz="1400" b="0" i="0" u="none" strike="noStrike" kern="0" cap="none" spc="0" normalizeH="0" baseline="0" noProof="0" err="1">
                  <a:ln>
                    <a:noFill/>
                  </a:ln>
                  <a:solidFill>
                    <a:srgbClr val="FFFFFF"/>
                  </a:solidFill>
                  <a:effectLst/>
                  <a:uLnTx/>
                  <a:uFillTx/>
                  <a:latin typeface="Segoe Sans Display"/>
                  <a:ea typeface="+mn-ea"/>
                  <a:cs typeface="Segoe UI"/>
                </a:rPr>
                <a:t>usecases</a:t>
              </a:r>
              <a:endParaRPr kumimoji="0" lang="en-US" sz="1400" b="0" i="0" u="none" strike="noStrike" kern="0" cap="none" spc="0" normalizeH="0" baseline="0" noProof="0">
                <a:ln>
                  <a:noFill/>
                </a:ln>
                <a:solidFill>
                  <a:srgbClr val="FFFFFF"/>
                </a:solidFill>
                <a:effectLst/>
                <a:uLnTx/>
                <a:uFillTx/>
                <a:latin typeface="Segoe Sans Display"/>
                <a:ea typeface="+mn-ea"/>
                <a:cs typeface="Segoe UI"/>
              </a:endParaRPr>
            </a:p>
          </p:txBody>
        </p:sp>
      </p:grpSp>
      <p:grpSp>
        <p:nvGrpSpPr>
          <p:cNvPr id="4" name="Group 3">
            <a:extLst>
              <a:ext uri="{FF2B5EF4-FFF2-40B4-BE49-F238E27FC236}">
                <a16:creationId xmlns:a16="http://schemas.microsoft.com/office/drawing/2014/main" id="{071B5044-DB19-FCB4-8375-446ECF6C0BAE}"/>
              </a:ext>
              <a:ext uri="{C183D7F6-B498-43B3-948B-1728B52AA6E4}">
                <adec:decorative xmlns:adec="http://schemas.microsoft.com/office/drawing/2017/decorative" val="1"/>
              </a:ext>
            </a:extLst>
          </p:cNvPr>
          <p:cNvGrpSpPr/>
          <p:nvPr/>
        </p:nvGrpSpPr>
        <p:grpSpPr>
          <a:xfrm>
            <a:off x="585788" y="1790049"/>
            <a:ext cx="3315982" cy="4604404"/>
            <a:chOff x="585788" y="1790049"/>
            <a:chExt cx="3315982" cy="4478989"/>
          </a:xfrm>
        </p:grpSpPr>
        <p:sp>
          <p:nvSpPr>
            <p:cNvPr id="5" name="Rectangle: Rounded Corners 2">
              <a:extLst>
                <a:ext uri="{FF2B5EF4-FFF2-40B4-BE49-F238E27FC236}">
                  <a16:creationId xmlns:a16="http://schemas.microsoft.com/office/drawing/2014/main" id="{B6568222-010F-A699-BC67-838980E6DB94}"/>
                </a:ext>
                <a:ext uri="{C183D7F6-B498-43B3-948B-1728B52AA6E4}">
                  <adec:decorative xmlns:adec="http://schemas.microsoft.com/office/drawing/2017/decorative" val="1"/>
                </a:ext>
              </a:extLst>
            </p:cNvPr>
            <p:cNvSpPr/>
            <p:nvPr/>
          </p:nvSpPr>
          <p:spPr bwMode="auto">
            <a:xfrm>
              <a:off x="585788" y="1947388"/>
              <a:ext cx="3315982" cy="4321650"/>
            </a:xfrm>
            <a:prstGeom prst="roundRect">
              <a:avLst>
                <a:gd name="adj" fmla="val 5352"/>
              </a:avLst>
            </a:prstGeom>
            <a:solidFill>
              <a:srgbClr val="091F2C"/>
            </a:solidFill>
            <a:ln w="9525" cap="flat" cmpd="sng" algn="ctr">
              <a:noFill/>
              <a:prstDash val="solid"/>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91F2C"/>
                </a:solidFill>
                <a:effectLst/>
                <a:uLnTx/>
                <a:uFillTx/>
                <a:latin typeface="Segoe Sans Display"/>
                <a:ea typeface="+mn-ea"/>
                <a:cs typeface="Segoe UI" pitchFamily="34" charset="0"/>
              </a:endParaRPr>
            </a:p>
          </p:txBody>
        </p:sp>
        <p:sp>
          <p:nvSpPr>
            <p:cNvPr id="6" name="TextBox 5">
              <a:extLst>
                <a:ext uri="{FF2B5EF4-FFF2-40B4-BE49-F238E27FC236}">
                  <a16:creationId xmlns:a16="http://schemas.microsoft.com/office/drawing/2014/main" id="{23EFFFA1-6BC8-5319-58A6-EA9A60B03A47}"/>
                </a:ext>
              </a:extLst>
            </p:cNvPr>
            <p:cNvSpPr txBox="1"/>
            <p:nvPr/>
          </p:nvSpPr>
          <p:spPr>
            <a:xfrm>
              <a:off x="802223" y="2278717"/>
              <a:ext cx="2866038" cy="3831819"/>
            </a:xfrm>
            <a:prstGeom prst="rect">
              <a:avLst/>
            </a:prstGeom>
            <a:noFill/>
          </p:spPr>
          <p:txBody>
            <a:bodyPr wrap="square" lIns="91440" tIns="45720" rIns="91440" bIns="45720" rtlCol="0" anchor="t">
              <a:spAutoFit/>
            </a:bodyPr>
            <a:lstStyle>
              <a:defPPr>
                <a:defRPr lang="en-US"/>
              </a:defPPr>
              <a:lvl1pPr marL="342900" indent="-342900" algn="l" defTabSz="914400" rtl="0" eaLnBrk="1" latinLnBrk="0" hangingPunct="1">
                <a:buFont typeface="Arial" panose="020B0604020202020204" pitchFamily="34" charset="0"/>
                <a:buChar char="•"/>
                <a:defRPr sz="1600" kern="1200">
                  <a:solidFill>
                    <a:schemeClr val="tx1"/>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3000"/>
                </a:spcAft>
                <a:buClrTx/>
                <a:buSzTx/>
                <a:buFont typeface="Arial" panose="020B0604020202020204" pitchFamily="34" charset="0"/>
                <a:buNone/>
                <a:tabLst/>
                <a:defRPr/>
              </a:pPr>
              <a:r>
                <a:rPr kumimoji="0" lang="en-US" sz="1400" b="0" i="0" u="none" strike="noStrike" kern="0" cap="none" spc="0" normalizeH="0" baseline="0" noProof="0" dirty="0" err="1">
                  <a:ln>
                    <a:noFill/>
                  </a:ln>
                  <a:solidFill>
                    <a:srgbClr val="8DC8E8"/>
                  </a:solidFill>
                  <a:effectLst/>
                  <a:uLnTx/>
                  <a:uFillTx/>
                  <a:latin typeface="Segoe Sans Display"/>
                  <a:ea typeface="+mn-ea"/>
                  <a:cs typeface="Segoe UI"/>
                </a:rPr>
                <a:t>Schemaless</a:t>
              </a:r>
              <a:r>
                <a:rPr kumimoji="0" lang="en-US" sz="1400" b="0" i="0" u="none" strike="noStrike" kern="0" cap="none" spc="0" normalizeH="0" baseline="0" noProof="0" dirty="0">
                  <a:ln>
                    <a:noFill/>
                  </a:ln>
                  <a:solidFill>
                    <a:srgbClr val="8DC8E8"/>
                  </a:solidFill>
                  <a:effectLst/>
                  <a:uLnTx/>
                  <a:uFillTx/>
                  <a:latin typeface="Segoe Sans Display"/>
                  <a:ea typeface="+mn-ea"/>
                  <a:cs typeface="Segoe UI"/>
                </a:rPr>
                <a:t> Flexibility </a:t>
              </a:r>
              <a:r>
                <a:rPr kumimoji="0" lang="en-US" sz="1400" b="0" i="0" u="none" strike="noStrike" kern="0" cap="none" spc="0" normalizeH="0" baseline="0" noProof="0" dirty="0">
                  <a:ln>
                    <a:noFill/>
                  </a:ln>
                  <a:solidFill>
                    <a:srgbClr val="FFFFFF"/>
                  </a:solidFill>
                  <a:effectLst/>
                  <a:uLnTx/>
                  <a:uFillTx/>
                  <a:latin typeface="Segoe Sans Display"/>
                  <a:ea typeface="+mn-ea"/>
                  <a:cs typeface="Segoe UI"/>
                </a:rPr>
                <a:t>allows </a:t>
              </a:r>
              <a:br>
                <a:rPr kumimoji="0" lang="en-US" sz="1400" b="0" i="0" u="none" strike="noStrike" kern="0" cap="none" spc="0" normalizeH="0" baseline="0" noProof="0" dirty="0">
                  <a:ln>
                    <a:noFill/>
                  </a:ln>
                  <a:solidFill>
                    <a:srgbClr val="000000"/>
                  </a:solidFill>
                  <a:effectLst/>
                  <a:uLnTx/>
                  <a:uFillTx/>
                  <a:latin typeface="Segoe Sans Display"/>
                  <a:ea typeface="+mn-ea"/>
                  <a:cs typeface="Segoe UI"/>
                </a:rPr>
              </a:br>
              <a:r>
                <a:rPr kumimoji="0" lang="en-US" sz="1400" b="0" i="0" u="none" strike="noStrike" kern="0" cap="none" spc="0" normalizeH="0" baseline="0" noProof="0" dirty="0">
                  <a:ln>
                    <a:noFill/>
                  </a:ln>
                  <a:solidFill>
                    <a:srgbClr val="FFFFFF"/>
                  </a:solidFill>
                  <a:effectLst/>
                  <a:uLnTx/>
                  <a:uFillTx/>
                  <a:latin typeface="Segoe Sans Display"/>
                  <a:ea typeface="+mn-ea"/>
                  <a:cs typeface="Segoe UI"/>
                </a:rPr>
                <a:t>rapid iteration, and semi-structured data</a:t>
              </a:r>
            </a:p>
            <a:p>
              <a:pPr marL="0" marR="0" lvl="0" indent="0" algn="l" defTabSz="914400" rtl="0" eaLnBrk="1" fontAlgn="auto" latinLnBrk="0" hangingPunct="1">
                <a:lnSpc>
                  <a:spcPct val="100000"/>
                </a:lnSpc>
                <a:spcBef>
                  <a:spcPts val="0"/>
                </a:spcBef>
                <a:spcAft>
                  <a:spcPts val="3000"/>
                </a:spcAft>
                <a:buClrTx/>
                <a:buSzTx/>
                <a:buFont typeface="Arial" panose="020B0604020202020204" pitchFamily="34" charset="0"/>
                <a:buNone/>
                <a:tabLst/>
                <a:defRPr/>
              </a:pPr>
              <a:r>
                <a:rPr kumimoji="0" lang="en-US" sz="1400" b="0" i="0" u="none" strike="noStrike" kern="0" cap="none" spc="0" normalizeH="0" baseline="0" noProof="0" dirty="0">
                  <a:ln>
                    <a:noFill/>
                  </a:ln>
                  <a:solidFill>
                    <a:srgbClr val="8DC8E8"/>
                  </a:solidFill>
                  <a:effectLst/>
                  <a:uLnTx/>
                  <a:uFillTx/>
                  <a:latin typeface="Segoe Sans Display"/>
                  <a:ea typeface="+mn-ea"/>
                  <a:cs typeface="Segoe UI"/>
                </a:rPr>
                <a:t>Fastest vector database </a:t>
              </a:r>
              <a:r>
                <a:rPr kumimoji="0" lang="en-US" sz="1400" b="0" i="0" u="none" strike="noStrike" kern="0" cap="none" spc="0" normalizeH="0" baseline="0" noProof="0" dirty="0">
                  <a:ln>
                    <a:noFill/>
                  </a:ln>
                  <a:solidFill>
                    <a:srgbClr val="FFFFFF"/>
                  </a:solidFill>
                  <a:effectLst/>
                  <a:uLnTx/>
                  <a:uFillTx/>
                  <a:latin typeface="Segoe Sans Display"/>
                  <a:ea typeface="+mn-ea"/>
                  <a:cs typeface="Segoe UI"/>
                </a:rPr>
                <a:t>with the lowest TCO, thanks to serverless, </a:t>
              </a:r>
              <a:r>
                <a:rPr kumimoji="0" lang="en-US" sz="1400" b="0" i="0" u="none" strike="noStrike" kern="0" cap="none" spc="0" normalizeH="0" baseline="0" noProof="0" dirty="0" err="1">
                  <a:ln>
                    <a:noFill/>
                  </a:ln>
                  <a:solidFill>
                    <a:srgbClr val="FFFFFF"/>
                  </a:solidFill>
                  <a:effectLst/>
                  <a:uLnTx/>
                  <a:uFillTx/>
                  <a:latin typeface="Segoe Sans Display"/>
                  <a:ea typeface="+mn-ea"/>
                  <a:cs typeface="Segoe UI"/>
                </a:rPr>
                <a:t>autoscale</a:t>
              </a:r>
              <a:r>
                <a:rPr kumimoji="0" lang="en-US" sz="1400" b="0" i="0" u="none" strike="noStrike" kern="0" cap="none" spc="0" normalizeH="0" baseline="0" noProof="0" dirty="0">
                  <a:ln>
                    <a:noFill/>
                  </a:ln>
                  <a:solidFill>
                    <a:srgbClr val="FFFFFF"/>
                  </a:solidFill>
                  <a:effectLst/>
                  <a:uLnTx/>
                  <a:uFillTx/>
                  <a:latin typeface="Segoe Sans Display"/>
                  <a:ea typeface="+mn-ea"/>
                  <a:cs typeface="Segoe UI"/>
                </a:rPr>
                <a:t> and industry leading DiskANN algorithm</a:t>
              </a:r>
            </a:p>
            <a:p>
              <a:pPr marL="0" marR="0" lvl="0" indent="0" algn="l" defTabSz="914400" rtl="0" eaLnBrk="1" fontAlgn="auto" latinLnBrk="0" hangingPunct="1">
                <a:lnSpc>
                  <a:spcPct val="100000"/>
                </a:lnSpc>
                <a:spcBef>
                  <a:spcPts val="0"/>
                </a:spcBef>
                <a:spcAft>
                  <a:spcPts val="3000"/>
                </a:spcAft>
                <a:buClrTx/>
                <a:buSzTx/>
                <a:buFont typeface="Arial" panose="020B0604020202020204" pitchFamily="34" charset="0"/>
                <a:buNone/>
                <a:tabLst/>
                <a:defRPr/>
              </a:pPr>
              <a:r>
                <a:rPr kumimoji="0" lang="en-US" sz="1400" b="0" i="0" u="none" strike="noStrike" kern="0" cap="none" spc="0" normalizeH="0" baseline="0" noProof="0" dirty="0">
                  <a:ln>
                    <a:noFill/>
                  </a:ln>
                  <a:solidFill>
                    <a:srgbClr val="8DC8E8"/>
                  </a:solidFill>
                  <a:effectLst/>
                  <a:uLnTx/>
                  <a:uFillTx/>
                  <a:latin typeface="Segoe Sans Display"/>
                  <a:ea typeface="+mn-ea"/>
                  <a:cs typeface="Segoe UI"/>
                </a:rPr>
                <a:t>Highly Elastic </a:t>
              </a:r>
              <a:r>
                <a:rPr kumimoji="0" lang="en-US" sz="1400" b="0" i="0" u="none" strike="noStrike" kern="0" cap="none" spc="0" normalizeH="0" baseline="0" noProof="0" dirty="0">
                  <a:ln>
                    <a:noFill/>
                  </a:ln>
                  <a:solidFill>
                    <a:srgbClr val="FFFFFF"/>
                  </a:solidFill>
                  <a:effectLst/>
                  <a:uLnTx/>
                  <a:uFillTx/>
                  <a:latin typeface="Segoe Sans Display"/>
                  <a:ea typeface="+mn-ea"/>
                  <a:cs typeface="Segoe UI"/>
                </a:rPr>
                <a:t>with serverless </a:t>
              </a:r>
              <a:br>
                <a:rPr kumimoji="0" lang="en-US" sz="1400" b="0" i="0" u="none" strike="noStrike" kern="0" cap="none" spc="0" normalizeH="0" baseline="0" noProof="0" dirty="0">
                  <a:ln>
                    <a:noFill/>
                  </a:ln>
                  <a:solidFill>
                    <a:srgbClr val="000000"/>
                  </a:solidFill>
                  <a:effectLst/>
                  <a:uLnTx/>
                  <a:uFillTx/>
                  <a:latin typeface="Segoe Sans Display"/>
                  <a:ea typeface="+mn-ea"/>
                  <a:cs typeface="Segoe UI"/>
                </a:rPr>
              </a:br>
              <a:r>
                <a:rPr kumimoji="0" lang="en-US" sz="1400" b="0" i="0" u="none" strike="noStrike" kern="0" cap="none" spc="0" normalizeH="0" baseline="0" noProof="0" dirty="0">
                  <a:ln>
                    <a:noFill/>
                  </a:ln>
                  <a:solidFill>
                    <a:srgbClr val="FFFFFF"/>
                  </a:solidFill>
                  <a:effectLst/>
                  <a:uLnTx/>
                  <a:uFillTx/>
                  <a:latin typeface="Segoe Sans Display"/>
                  <a:ea typeface="+mn-ea"/>
                  <a:cs typeface="Segoe UI"/>
                </a:rPr>
                <a:t>and instant </a:t>
              </a:r>
              <a:r>
                <a:rPr kumimoji="0" lang="en-US" sz="1400" b="0" i="0" u="none" strike="noStrike" kern="0" cap="none" spc="0" normalizeH="0" baseline="0" noProof="0" dirty="0" err="1">
                  <a:ln>
                    <a:noFill/>
                  </a:ln>
                  <a:solidFill>
                    <a:srgbClr val="FFFFFF"/>
                  </a:solidFill>
                  <a:effectLst/>
                  <a:uLnTx/>
                  <a:uFillTx/>
                  <a:latin typeface="Segoe Sans Display"/>
                  <a:ea typeface="+mn-ea"/>
                  <a:cs typeface="Segoe UI"/>
                </a:rPr>
                <a:t>autoscale</a:t>
              </a:r>
              <a:r>
                <a:rPr kumimoji="0" lang="en-US" sz="1400" b="0" i="0" u="none" strike="noStrike" kern="0" cap="none" spc="0" normalizeH="0" baseline="0" noProof="0" dirty="0">
                  <a:ln>
                    <a:noFill/>
                  </a:ln>
                  <a:solidFill>
                    <a:srgbClr val="FFFFFF"/>
                  </a:solidFill>
                  <a:effectLst/>
                  <a:uLnTx/>
                  <a:uFillTx/>
                  <a:latin typeface="Segoe Sans Display"/>
                  <a:ea typeface="+mn-ea"/>
                  <a:cs typeface="Segoe UI"/>
                </a:rPr>
                <a:t> options</a:t>
              </a:r>
            </a:p>
            <a:p>
              <a:pPr marL="0" marR="0" lvl="0" indent="0" algn="l" defTabSz="914400" rtl="0" eaLnBrk="1" fontAlgn="auto" latinLnBrk="0" hangingPunct="1">
                <a:lnSpc>
                  <a:spcPct val="100000"/>
                </a:lnSpc>
                <a:spcBef>
                  <a:spcPts val="0"/>
                </a:spcBef>
                <a:spcAft>
                  <a:spcPts val="3000"/>
                </a:spcAft>
                <a:buClrTx/>
                <a:buSzTx/>
                <a:buFont typeface="Arial" panose="020B0604020202020204" pitchFamily="34" charset="0"/>
                <a:buNone/>
                <a:tabLst/>
                <a:defRPr/>
              </a:pPr>
              <a:r>
                <a:rPr kumimoji="0" lang="en-US" sz="1400" b="0" i="0" u="none" strike="noStrike" kern="0" cap="none" spc="0" normalizeH="0" baseline="0" noProof="0" dirty="0">
                  <a:ln>
                    <a:noFill/>
                  </a:ln>
                  <a:solidFill>
                    <a:srgbClr val="8DC8E8"/>
                  </a:solidFill>
                  <a:effectLst/>
                  <a:uLnTx/>
                  <a:uFillTx/>
                  <a:latin typeface="Segoe Sans Display"/>
                  <a:ea typeface="+mn-ea"/>
                  <a:cs typeface="Segoe UI"/>
                </a:rPr>
                <a:t>High resiliency and performance </a:t>
              </a:r>
              <a:r>
                <a:rPr kumimoji="0" lang="en-US" sz="1400" b="0" i="0" u="none" strike="noStrike" kern="0" cap="none" spc="0" normalizeH="0" baseline="0" noProof="0" dirty="0">
                  <a:ln>
                    <a:noFill/>
                  </a:ln>
                  <a:solidFill>
                    <a:srgbClr val="FFFFFF"/>
                  </a:solidFill>
                  <a:effectLst/>
                  <a:uLnTx/>
                  <a:uFillTx/>
                  <a:latin typeface="Segoe Sans Display"/>
                  <a:ea typeface="+mn-ea"/>
                  <a:cs typeface="Segoe UI"/>
                </a:rPr>
                <a:t>with SLA-backed &lt;10 </a:t>
              </a:r>
              <a:r>
                <a:rPr kumimoji="0" lang="en-US" sz="1400" b="0" i="0" u="none" strike="noStrike" kern="0" cap="none" spc="0" normalizeH="0" baseline="0" noProof="0" dirty="0" err="1">
                  <a:ln>
                    <a:noFill/>
                  </a:ln>
                  <a:solidFill>
                    <a:srgbClr val="FFFFFF"/>
                  </a:solidFill>
                  <a:effectLst/>
                  <a:uLnTx/>
                  <a:uFillTx/>
                  <a:latin typeface="Segoe Sans Display"/>
                  <a:ea typeface="+mn-ea"/>
                  <a:cs typeface="Segoe UI"/>
                </a:rPr>
                <a:t>ms</a:t>
              </a:r>
              <a:r>
                <a:rPr kumimoji="0" lang="en-US" sz="1400" b="0" i="0" u="none" strike="noStrike" kern="0" cap="none" spc="0" normalizeH="0" baseline="0" noProof="0" dirty="0">
                  <a:ln>
                    <a:noFill/>
                  </a:ln>
                  <a:solidFill>
                    <a:srgbClr val="FFFFFF"/>
                  </a:solidFill>
                  <a:effectLst/>
                  <a:uLnTx/>
                  <a:uFillTx/>
                  <a:latin typeface="Segoe Sans Display"/>
                  <a:ea typeface="+mn-ea"/>
                  <a:cs typeface="Segoe UI"/>
                </a:rPr>
                <a:t> latency and 99.999% availability</a:t>
              </a:r>
            </a:p>
          </p:txBody>
        </p:sp>
        <p:cxnSp>
          <p:nvCxnSpPr>
            <p:cNvPr id="7" name="Straight Connector 6">
              <a:extLst>
                <a:ext uri="{FF2B5EF4-FFF2-40B4-BE49-F238E27FC236}">
                  <a16:creationId xmlns:a16="http://schemas.microsoft.com/office/drawing/2014/main" id="{A35CAF9A-FB15-9D95-4A78-D5C3468EBAF0}"/>
                </a:ext>
                <a:ext uri="{C183D7F6-B498-43B3-948B-1728B52AA6E4}">
                  <adec:decorative xmlns:adec="http://schemas.microsoft.com/office/drawing/2017/decorative" val="1"/>
                </a:ext>
              </a:extLst>
            </p:cNvPr>
            <p:cNvCxnSpPr>
              <a:cxnSpLocks/>
            </p:cNvCxnSpPr>
            <p:nvPr/>
          </p:nvCxnSpPr>
          <p:spPr>
            <a:xfrm flipH="1">
              <a:off x="810665" y="3159603"/>
              <a:ext cx="2857596" cy="0"/>
            </a:xfrm>
            <a:prstGeom prst="line">
              <a:avLst/>
            </a:prstGeom>
            <a:solidFill>
              <a:srgbClr val="3A4953">
                <a:alpha val="0"/>
              </a:srgbClr>
            </a:solidFill>
            <a:ln w="12700" cap="rnd" cmpd="sng" algn="ctr">
              <a:solidFill>
                <a:srgbClr val="657076"/>
              </a:solidFill>
              <a:prstDash val="solid"/>
              <a:headEnd type="none" w="lg" len="sm"/>
              <a:tailEnd type="none" w="lg" len="sm"/>
            </a:ln>
            <a:effectLst/>
          </p:spPr>
        </p:cxnSp>
        <p:cxnSp>
          <p:nvCxnSpPr>
            <p:cNvPr id="8" name="Straight Connector 7">
              <a:extLst>
                <a:ext uri="{FF2B5EF4-FFF2-40B4-BE49-F238E27FC236}">
                  <a16:creationId xmlns:a16="http://schemas.microsoft.com/office/drawing/2014/main" id="{E63BEBA7-2468-2AB6-AC04-C25BF8AAA184}"/>
                </a:ext>
                <a:ext uri="{C183D7F6-B498-43B3-948B-1728B52AA6E4}">
                  <adec:decorative xmlns:adec="http://schemas.microsoft.com/office/drawing/2017/decorative" val="1"/>
                </a:ext>
              </a:extLst>
            </p:cNvPr>
            <p:cNvCxnSpPr>
              <a:cxnSpLocks/>
            </p:cNvCxnSpPr>
            <p:nvPr/>
          </p:nvCxnSpPr>
          <p:spPr>
            <a:xfrm flipH="1">
              <a:off x="810665" y="4393600"/>
              <a:ext cx="2857596" cy="0"/>
            </a:xfrm>
            <a:prstGeom prst="line">
              <a:avLst/>
            </a:prstGeom>
            <a:solidFill>
              <a:srgbClr val="3A4953">
                <a:alpha val="0"/>
              </a:srgbClr>
            </a:solidFill>
            <a:ln w="12700" cap="rnd" cmpd="sng" algn="ctr">
              <a:solidFill>
                <a:srgbClr val="657076"/>
              </a:solidFill>
              <a:prstDash val="solid"/>
              <a:headEnd type="none" w="lg" len="sm"/>
              <a:tailEnd type="none" w="lg" len="sm"/>
            </a:ln>
            <a:effectLst/>
          </p:spPr>
        </p:cxnSp>
        <p:cxnSp>
          <p:nvCxnSpPr>
            <p:cNvPr id="9" name="Straight Connector 8">
              <a:extLst>
                <a:ext uri="{FF2B5EF4-FFF2-40B4-BE49-F238E27FC236}">
                  <a16:creationId xmlns:a16="http://schemas.microsoft.com/office/drawing/2014/main" id="{6AFF9B92-A970-7F3A-A2F5-AFDD950C9010}"/>
                </a:ext>
                <a:ext uri="{C183D7F6-B498-43B3-948B-1728B52AA6E4}">
                  <adec:decorative xmlns:adec="http://schemas.microsoft.com/office/drawing/2017/decorative" val="1"/>
                </a:ext>
              </a:extLst>
            </p:cNvPr>
            <p:cNvCxnSpPr>
              <a:cxnSpLocks/>
            </p:cNvCxnSpPr>
            <p:nvPr/>
          </p:nvCxnSpPr>
          <p:spPr>
            <a:xfrm flipH="1">
              <a:off x="810665" y="5187378"/>
              <a:ext cx="2857596" cy="0"/>
            </a:xfrm>
            <a:prstGeom prst="line">
              <a:avLst/>
            </a:prstGeom>
            <a:solidFill>
              <a:srgbClr val="3A4953">
                <a:alpha val="0"/>
              </a:srgbClr>
            </a:solidFill>
            <a:ln w="12700" cap="rnd" cmpd="sng" algn="ctr">
              <a:solidFill>
                <a:srgbClr val="657076"/>
              </a:solidFill>
              <a:prstDash val="solid"/>
              <a:headEnd type="none" w="lg" len="sm"/>
              <a:tailEnd type="none" w="lg" len="sm"/>
            </a:ln>
            <a:effectLst/>
          </p:spPr>
        </p:cxnSp>
        <p:sp>
          <p:nvSpPr>
            <p:cNvPr id="10" name="Rounded Rectangle 18">
              <a:extLst>
                <a:ext uri="{FF2B5EF4-FFF2-40B4-BE49-F238E27FC236}">
                  <a16:creationId xmlns:a16="http://schemas.microsoft.com/office/drawing/2014/main" id="{CDC6E0B3-E2EA-6A39-F4B9-6C2BDA985886}"/>
                </a:ext>
                <a:ext uri="{C183D7F6-B498-43B3-948B-1728B52AA6E4}">
                  <adec:decorative xmlns:adec="http://schemas.microsoft.com/office/drawing/2017/decorative" val="1"/>
                </a:ext>
              </a:extLst>
            </p:cNvPr>
            <p:cNvSpPr/>
            <p:nvPr/>
          </p:nvSpPr>
          <p:spPr bwMode="auto">
            <a:xfrm>
              <a:off x="810665" y="1790049"/>
              <a:ext cx="1862457" cy="324223"/>
            </a:xfrm>
            <a:prstGeom prst="roundRect">
              <a:avLst>
                <a:gd name="adj" fmla="val 50000"/>
              </a:avLst>
            </a:prstGeom>
            <a:gradFill flip="none" rotWithShape="1">
              <a:gsLst>
                <a:gs pos="10000">
                  <a:srgbClr val="D59ED7"/>
                </a:gs>
                <a:gs pos="69000">
                  <a:srgbClr val="8DC8E8"/>
                </a:gs>
              </a:gsLst>
              <a:path path="circle">
                <a:fillToRect l="100000" t="100000"/>
              </a:path>
              <a:tileRect r="-100000" b="-100000"/>
            </a:gradFill>
          </p:spPr>
          <p:txBody>
            <a:bodyPr wrap="none" lIns="146957" tIns="0" rIns="146957" bIns="0" rtlCol="0" anchor="ctr">
              <a:noAutofit/>
            </a:bodyPr>
            <a:lstStyle/>
            <a:p>
              <a:pPr marL="0" marR="0" lvl="0" indent="0" algn="ctr" defTabSz="2275850" rtl="0" eaLnBrk="1" fontAlgn="base" latinLnBrk="0" hangingPunct="1">
                <a:lnSpc>
                  <a:spcPct val="100000"/>
                </a:lnSpc>
                <a:spcBef>
                  <a:spcPct val="0"/>
                </a:spcBef>
                <a:spcAft>
                  <a:spcPct val="0"/>
                </a:spcAft>
                <a:buClrTx/>
                <a:buSzTx/>
                <a:buFontTx/>
                <a:buNone/>
                <a:tabLst>
                  <a:tab pos="3701239" algn="l"/>
                </a:tabLst>
                <a:defRPr/>
              </a:pPr>
              <a:r>
                <a:rPr kumimoji="0" lang="en-CA" sz="1400" b="0" i="0" u="none" strike="noStrike" kern="1200" cap="none" spc="0" normalizeH="0" baseline="0" noProof="0" dirty="0">
                  <a:ln w="3175">
                    <a:noFill/>
                  </a:ln>
                  <a:solidFill>
                    <a:srgbClr val="091F2C"/>
                  </a:solidFill>
                  <a:effectLst/>
                  <a:uLnTx/>
                  <a:uFillTx/>
                  <a:latin typeface="Segoe Sans Display" pitchFamily="2" charset="0"/>
                  <a:ea typeface="+mn-ea"/>
                  <a:cs typeface="Segoe Sans Display" pitchFamily="2" charset="0"/>
                </a:rPr>
                <a:t>Key differentiators</a:t>
              </a:r>
            </a:p>
          </p:txBody>
        </p:sp>
      </p:grpSp>
    </p:spTree>
    <p:extLst>
      <p:ext uri="{BB962C8B-B14F-4D97-AF65-F5344CB8AC3E}">
        <p14:creationId xmlns:p14="http://schemas.microsoft.com/office/powerpoint/2010/main" val="21953629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A48CBC8-80EE-C5C2-10BA-751ACCF98C9A}"/>
              </a:ext>
              <a:ext uri="{C183D7F6-B498-43B3-948B-1728B52AA6E4}">
                <adec:decorative xmlns:adec="http://schemas.microsoft.com/office/drawing/2017/decorative" val="1"/>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2" y="0"/>
            <a:ext cx="12192002" cy="6858000"/>
          </a:xfrm>
          <a:prstGeom prst="rect">
            <a:avLst/>
          </a:prstGeom>
        </p:spPr>
      </p:pic>
      <p:sp>
        <p:nvSpPr>
          <p:cNvPr id="2" name="Rectangle 1">
            <a:extLst>
              <a:ext uri="{FF2B5EF4-FFF2-40B4-BE49-F238E27FC236}">
                <a16:creationId xmlns:a16="http://schemas.microsoft.com/office/drawing/2014/main" id="{7350B1E9-B76A-2956-7FAB-F30AFC0CF172}"/>
              </a:ext>
              <a:ext uri="{C183D7F6-B498-43B3-948B-1728B52AA6E4}">
                <adec:decorative xmlns:adec="http://schemas.microsoft.com/office/drawing/2017/decorative" val="1"/>
              </a:ext>
            </a:extLst>
          </p:cNvPr>
          <p:cNvSpPr/>
          <p:nvPr/>
        </p:nvSpPr>
        <p:spPr bwMode="auto">
          <a:xfrm rot="10800000">
            <a:off x="0" y="-200723"/>
            <a:ext cx="12192000" cy="7058711"/>
          </a:xfrm>
          <a:prstGeom prst="rect">
            <a:avLst/>
          </a:prstGeom>
          <a:gradFill>
            <a:gsLst>
              <a:gs pos="0">
                <a:schemeClr val="tx1">
                  <a:alpha val="73242"/>
                </a:schemeClr>
              </a:gs>
              <a:gs pos="63000">
                <a:schemeClr val="tx1">
                  <a:alpha val="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 name="Rectangle 16">
            <a:extLst>
              <a:ext uri="{FF2B5EF4-FFF2-40B4-BE49-F238E27FC236}">
                <a16:creationId xmlns:a16="http://schemas.microsoft.com/office/drawing/2014/main" id="{CC708E01-DFAA-DC45-8544-D9CFAB0D67BC}"/>
              </a:ext>
              <a:ext uri="{C183D7F6-B498-43B3-948B-1728B52AA6E4}">
                <adec:decorative xmlns:adec="http://schemas.microsoft.com/office/drawing/2017/decorative" val="1"/>
              </a:ext>
            </a:extLst>
          </p:cNvPr>
          <p:cNvSpPr/>
          <p:nvPr/>
        </p:nvSpPr>
        <p:spPr bwMode="auto">
          <a:xfrm>
            <a:off x="1665333" y="1844235"/>
            <a:ext cx="8872038" cy="2754382"/>
          </a:xfrm>
          <a:prstGeom prst="rect">
            <a:avLst/>
          </a:prstGeom>
          <a:noFill/>
          <a:ln w="9525" cap="flat" cmpd="sng" algn="ctr">
            <a:noFill/>
            <a:prstDash val="solid"/>
            <a:headEnd type="none" w="med" len="med"/>
            <a:tailEnd type="none" w="med" len="med"/>
          </a:ln>
          <a:effectLst>
            <a:outerShdw blurRad="190500" dist="63500" dir="5400000" sx="101000" sy="101000" algn="t" rotWithShape="0">
              <a:prstClr val="black">
                <a:alpha val="17000"/>
              </a:prstClr>
            </a:outerShdw>
            <a:softEdge rad="0"/>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Sans Text"/>
              <a:ea typeface="+mn-ea"/>
              <a:cs typeface="Segoe UI" pitchFamily="34" charset="0"/>
            </a:endParaRPr>
          </a:p>
        </p:txBody>
      </p:sp>
      <p:sp>
        <p:nvSpPr>
          <p:cNvPr id="5" name="Title 4">
            <a:extLst>
              <a:ext uri="{FF2B5EF4-FFF2-40B4-BE49-F238E27FC236}">
                <a16:creationId xmlns:a16="http://schemas.microsoft.com/office/drawing/2014/main" id="{1672480B-BFF1-8653-F3B3-79ADEAA6D22B}"/>
              </a:ext>
            </a:extLst>
          </p:cNvPr>
          <p:cNvSpPr>
            <a:spLocks noGrp="1"/>
          </p:cNvSpPr>
          <p:nvPr>
            <p:ph type="title"/>
          </p:nvPr>
        </p:nvSpPr>
        <p:spPr>
          <a:xfrm>
            <a:off x="588263" y="-553998"/>
            <a:ext cx="11018520" cy="553998"/>
          </a:xfrm>
        </p:spPr>
        <p:txBody>
          <a:bodyPr vert="horz" wrap="square" lIns="0" tIns="0" rIns="0" bIns="0" rtlCol="0" anchor="b">
            <a:spAutoFit/>
          </a:bodyPr>
          <a:lstStyle/>
          <a:p>
            <a:r>
              <a:rPr lang="en-US"/>
              <a:t>Satya Nadella Quote</a:t>
            </a:r>
          </a:p>
        </p:txBody>
      </p:sp>
      <p:sp>
        <p:nvSpPr>
          <p:cNvPr id="6" name="Rounded Rectangle 38">
            <a:extLst>
              <a:ext uri="{FF2B5EF4-FFF2-40B4-BE49-F238E27FC236}">
                <a16:creationId xmlns:a16="http://schemas.microsoft.com/office/drawing/2014/main" id="{AFD5FFBB-E04E-E215-7ABA-7FC7DB925F50}"/>
              </a:ext>
              <a:ext uri="{C183D7F6-B498-43B3-948B-1728B52AA6E4}">
                <adec:decorative xmlns:adec="http://schemas.microsoft.com/office/drawing/2017/decorative" val="1"/>
              </a:ext>
            </a:extLst>
          </p:cNvPr>
          <p:cNvSpPr/>
          <p:nvPr/>
        </p:nvSpPr>
        <p:spPr bwMode="auto">
          <a:xfrm>
            <a:off x="1056115" y="2051803"/>
            <a:ext cx="10335785" cy="2499810"/>
          </a:xfrm>
          <a:prstGeom prst="roundRect">
            <a:avLst>
              <a:gd name="adj" fmla="val 22013"/>
            </a:avLst>
          </a:prstGeom>
          <a:solidFill>
            <a:srgbClr val="152237"/>
          </a:solidFill>
          <a:ln w="9525" cap="flat" cmpd="sng" algn="ctr">
            <a:noFill/>
            <a:prstDash val="solid"/>
            <a:headEnd type="none" w="med" len="med"/>
            <a:tailEnd type="none" w="med" len="med"/>
          </a:ln>
          <a:effectLst>
            <a:outerShdw blurRad="190500" dist="63500" dir="5400000" sx="101000" sy="101000" algn="t" rotWithShape="0">
              <a:prstClr val="black">
                <a:alpha val="17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Sans Text"/>
              <a:ea typeface="+mn-ea"/>
              <a:cs typeface="Segoe UI" pitchFamily="34" charset="0"/>
            </a:endParaRPr>
          </a:p>
        </p:txBody>
      </p:sp>
      <p:sp>
        <p:nvSpPr>
          <p:cNvPr id="3" name="Content Placeholder 2">
            <a:extLst>
              <a:ext uri="{FF2B5EF4-FFF2-40B4-BE49-F238E27FC236}">
                <a16:creationId xmlns:a16="http://schemas.microsoft.com/office/drawing/2014/main" id="{CD6BE159-CF30-43C1-889B-FB176D3318AC}"/>
              </a:ext>
            </a:extLst>
          </p:cNvPr>
          <p:cNvSpPr>
            <a:spLocks noGrp="1"/>
          </p:cNvSpPr>
          <p:nvPr>
            <p:ph sz="quarter" idx="10"/>
          </p:nvPr>
        </p:nvSpPr>
        <p:spPr>
          <a:xfrm>
            <a:off x="2090739" y="2338147"/>
            <a:ext cx="8260290" cy="923330"/>
          </a:xfrm>
        </p:spPr>
        <p:txBody>
          <a:bodyPr/>
          <a:lstStyle/>
          <a:p>
            <a:pPr lvl="0" defTabSz="914400">
              <a:spcBef>
                <a:spcPts val="0"/>
              </a:spcBef>
              <a:buSzTx/>
            </a:pPr>
            <a:r>
              <a:rPr lang="en-CA" sz="2000">
                <a:solidFill>
                  <a:schemeClr val="accent3"/>
                </a:solidFill>
                <a:cs typeface="+mn-cs"/>
              </a:rPr>
              <a:t>“</a:t>
            </a:r>
            <a:r>
              <a:rPr lang="en-US" sz="2000">
                <a:solidFill>
                  <a:schemeClr val="bg1"/>
                </a:solidFill>
                <a:cs typeface="+mn-cs"/>
              </a:rPr>
              <a:t>OpenAI relies on Cosmos DB to dynamically scale their ChatGPT service – one of the fastest-growing consumer apps ever – enabling high reliability and low maintenance.</a:t>
            </a:r>
            <a:r>
              <a:rPr lang="en-US" sz="2000">
                <a:solidFill>
                  <a:schemeClr val="accent3"/>
                </a:solidFill>
                <a:cs typeface="+mn-cs"/>
              </a:rPr>
              <a:t>”</a:t>
            </a:r>
          </a:p>
        </p:txBody>
      </p:sp>
      <p:sp>
        <p:nvSpPr>
          <p:cNvPr id="4" name="Content Placeholder 3">
            <a:extLst>
              <a:ext uri="{FF2B5EF4-FFF2-40B4-BE49-F238E27FC236}">
                <a16:creationId xmlns:a16="http://schemas.microsoft.com/office/drawing/2014/main" id="{FFCB5C97-E2E6-4DF6-A9D3-79EA37D4EAD8}"/>
              </a:ext>
            </a:extLst>
          </p:cNvPr>
          <p:cNvSpPr>
            <a:spLocks noGrp="1"/>
          </p:cNvSpPr>
          <p:nvPr>
            <p:ph sz="quarter" idx="11"/>
          </p:nvPr>
        </p:nvSpPr>
        <p:spPr>
          <a:xfrm>
            <a:off x="2090738" y="3556252"/>
            <a:ext cx="4392813" cy="461665"/>
          </a:xfrm>
        </p:spPr>
        <p:txBody>
          <a:bodyPr/>
          <a:lstStyle/>
          <a:p>
            <a:pPr lvl="0" defTabSz="914400">
              <a:spcBef>
                <a:spcPts val="0"/>
              </a:spcBef>
              <a:buSzTx/>
            </a:pPr>
            <a:r>
              <a:rPr lang="en-US" sz="1600">
                <a:solidFill>
                  <a:schemeClr val="accent3"/>
                </a:solidFill>
                <a:latin typeface="Segoe UI Semibold"/>
                <a:cs typeface="+mn-cs"/>
              </a:rPr>
              <a:t>Satya Nadella</a:t>
            </a:r>
            <a:br>
              <a:rPr lang="en-US" sz="1600">
                <a:solidFill>
                  <a:schemeClr val="accent3"/>
                </a:solidFill>
                <a:latin typeface="Segoe UI Semibold"/>
                <a:cs typeface="+mn-cs"/>
              </a:rPr>
            </a:br>
            <a:r>
              <a:rPr lang="en-US" sz="1400">
                <a:solidFill>
                  <a:schemeClr val="accent3"/>
                </a:solidFill>
                <a:cs typeface="+mn-cs"/>
              </a:rPr>
              <a:t>Microsoft chairman and chief executive officer</a:t>
            </a:r>
          </a:p>
        </p:txBody>
      </p:sp>
      <p:pic>
        <p:nvPicPr>
          <p:cNvPr id="7" name="MS logo gray - EMF" descr="Microsoft logo, gray text version">
            <a:extLst>
              <a:ext uri="{FF2B5EF4-FFF2-40B4-BE49-F238E27FC236}">
                <a16:creationId xmlns:a16="http://schemas.microsoft.com/office/drawing/2014/main" id="{EF5CAD43-BA66-96DD-F0EF-DFE8A2590277}"/>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bwMode="black">
          <a:xfrm>
            <a:off x="8984589" y="4071780"/>
            <a:ext cx="1366440" cy="292608"/>
          </a:xfrm>
          <a:prstGeom prst="rect">
            <a:avLst/>
          </a:prstGeom>
        </p:spPr>
      </p:pic>
    </p:spTree>
    <p:extLst>
      <p:ext uri="{BB962C8B-B14F-4D97-AF65-F5344CB8AC3E}">
        <p14:creationId xmlns:p14="http://schemas.microsoft.com/office/powerpoint/2010/main" val="2346392090"/>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F652895-1A1A-A530-F23B-273CAB25480F}"/>
              </a:ext>
            </a:extLst>
          </p:cNvPr>
          <p:cNvSpPr/>
          <p:nvPr/>
        </p:nvSpPr>
        <p:spPr bwMode="auto">
          <a:xfrm>
            <a:off x="161662" y="156610"/>
            <a:ext cx="11861940" cy="660287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Rounded Corners 18">
            <a:extLst>
              <a:ext uri="{FF2B5EF4-FFF2-40B4-BE49-F238E27FC236}">
                <a16:creationId xmlns:a16="http://schemas.microsoft.com/office/drawing/2014/main" id="{B39FDB0D-219A-25CF-4CD5-CBEFCF5511E9}"/>
              </a:ext>
              <a:ext uri="{C183D7F6-B498-43B3-948B-1728B52AA6E4}">
                <adec:decorative xmlns:adec="http://schemas.microsoft.com/office/drawing/2017/decorative" val="1"/>
              </a:ext>
            </a:extLst>
          </p:cNvPr>
          <p:cNvSpPr/>
          <p:nvPr/>
        </p:nvSpPr>
        <p:spPr bwMode="auto">
          <a:xfrm>
            <a:off x="5150804" y="1181100"/>
            <a:ext cx="6498270" cy="4902200"/>
          </a:xfrm>
          <a:prstGeom prst="roundRect">
            <a:avLst>
              <a:gd name="adj" fmla="val 5452"/>
            </a:avLst>
          </a:prstGeom>
          <a:solidFill>
            <a:srgbClr val="091F2C"/>
          </a:solidFill>
          <a:ln>
            <a:noFill/>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91F2C"/>
              </a:solidFill>
              <a:effectLst/>
              <a:uLnTx/>
              <a:uFillTx/>
              <a:latin typeface="Segoe UI"/>
              <a:ea typeface="+mn-ea"/>
              <a:cs typeface="Segoe UI" pitchFamily="34" charset="0"/>
            </a:endParaRPr>
          </a:p>
        </p:txBody>
      </p:sp>
      <p:sp>
        <p:nvSpPr>
          <p:cNvPr id="3" name="Text Placeholder 2">
            <a:extLst>
              <a:ext uri="{FF2B5EF4-FFF2-40B4-BE49-F238E27FC236}">
                <a16:creationId xmlns:a16="http://schemas.microsoft.com/office/drawing/2014/main" id="{BE5D2097-AC5A-873C-091E-5CBE52B47766}"/>
              </a:ext>
            </a:extLst>
          </p:cNvPr>
          <p:cNvSpPr>
            <a:spLocks noGrp="1"/>
          </p:cNvSpPr>
          <p:nvPr>
            <p:ph type="body" sz="quarter" idx="4294967295"/>
          </p:nvPr>
        </p:nvSpPr>
        <p:spPr>
          <a:xfrm>
            <a:off x="5789772" y="1971270"/>
            <a:ext cx="5450843" cy="3890296"/>
          </a:xfrm>
        </p:spPr>
        <p:txBody>
          <a:bodyPr/>
          <a:lstStyle/>
          <a:p>
            <a:pPr marL="0" indent="0">
              <a:buNone/>
            </a:pPr>
            <a:r>
              <a:rPr lang="en-US" sz="2400" dirty="0">
                <a:solidFill>
                  <a:schemeClr val="bg1"/>
                </a:solidFill>
              </a:rPr>
              <a:t>Data is the glue that holds everything together. Azure Cosmos DB as a globally distributed, scalable database enables the system to retain the previous customer conversations and preferences, allowing it to keep learning and become tailored to the driver.</a:t>
            </a:r>
          </a:p>
          <a:p>
            <a:pPr marL="0" indent="0">
              <a:buNone/>
            </a:pPr>
            <a:endParaRPr lang="en-US" sz="2400" dirty="0">
              <a:solidFill>
                <a:schemeClr val="bg1"/>
              </a:solidFill>
            </a:endParaRPr>
          </a:p>
          <a:p>
            <a:pPr marL="0" indent="0" defTabSz="914400" fontAlgn="base">
              <a:spcBef>
                <a:spcPct val="0"/>
              </a:spcBef>
              <a:buNone/>
              <a:defRPr/>
            </a:pPr>
            <a:r>
              <a:rPr lang="en-US" sz="2400" b="1" dirty="0">
                <a:ln w="3175">
                  <a:noFill/>
                </a:ln>
                <a:solidFill>
                  <a:schemeClr val="bg1"/>
                </a:solidFill>
                <a:latin typeface="Segoe UI Semibold" panose="020B0502040204020203" pitchFamily="34" charset="0"/>
              </a:rPr>
              <a:t>Paul Hesen </a:t>
            </a:r>
          </a:p>
          <a:p>
            <a:pPr marL="0" indent="0">
              <a:spcBef>
                <a:spcPts val="0"/>
              </a:spcBef>
              <a:buNone/>
            </a:pPr>
            <a:r>
              <a:rPr lang="en-US" sz="2000" dirty="0">
                <a:solidFill>
                  <a:schemeClr val="bg1"/>
                </a:solidFill>
              </a:rPr>
              <a:t>Vice President of Product Management</a:t>
            </a:r>
          </a:p>
        </p:txBody>
      </p:sp>
      <p:grpSp>
        <p:nvGrpSpPr>
          <p:cNvPr id="5" name="Group 4">
            <a:extLst>
              <a:ext uri="{FF2B5EF4-FFF2-40B4-BE49-F238E27FC236}">
                <a16:creationId xmlns:a16="http://schemas.microsoft.com/office/drawing/2014/main" id="{A1DAFC66-2711-EC79-C8BC-92E9C7907405}"/>
              </a:ext>
              <a:ext uri="{C183D7F6-B498-43B3-948B-1728B52AA6E4}">
                <adec:decorative xmlns:adec="http://schemas.microsoft.com/office/drawing/2017/decorative" val="1"/>
              </a:ext>
            </a:extLst>
          </p:cNvPr>
          <p:cNvGrpSpPr/>
          <p:nvPr/>
        </p:nvGrpSpPr>
        <p:grpSpPr>
          <a:xfrm>
            <a:off x="740574" y="3298240"/>
            <a:ext cx="3501226" cy="667921"/>
            <a:chOff x="1947073" y="596900"/>
            <a:chExt cx="6929887" cy="1321998"/>
          </a:xfrm>
        </p:grpSpPr>
        <p:pic>
          <p:nvPicPr>
            <p:cNvPr id="6" name="Picture 5" descr="File:TomTom logo.svg - Wikimedia Commons">
              <a:extLst>
                <a:ext uri="{FF2B5EF4-FFF2-40B4-BE49-F238E27FC236}">
                  <a16:creationId xmlns:a16="http://schemas.microsoft.com/office/drawing/2014/main" id="{5022BDBB-0154-1F80-9A74-8D6A7133EA14}"/>
                </a:ext>
              </a:extLst>
            </p:cNvPr>
            <p:cNvPicPr>
              <a:picLocks noChangeAspect="1"/>
            </p:cNvPicPr>
            <p:nvPr/>
          </p:nvPicPr>
          <p:blipFill rotWithShape="1">
            <a:blip r:embed="rId3" cstate="hq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rcRect/>
            <a:stretch/>
          </p:blipFill>
          <p:spPr>
            <a:xfrm>
              <a:off x="3073400" y="596900"/>
              <a:ext cx="5803560" cy="1321998"/>
            </a:xfrm>
            <a:prstGeom prst="rect">
              <a:avLst/>
            </a:prstGeom>
          </p:spPr>
        </p:pic>
        <p:pic>
          <p:nvPicPr>
            <p:cNvPr id="4" name="Picture 3" descr="File:TomTom logo.svg - Wikimedia Commons">
              <a:extLst>
                <a:ext uri="{FF2B5EF4-FFF2-40B4-BE49-F238E27FC236}">
                  <a16:creationId xmlns:a16="http://schemas.microsoft.com/office/drawing/2014/main" id="{9019379D-8924-DEEA-2677-B5C2369A76DE}"/>
                </a:ext>
              </a:extLst>
            </p:cNvPr>
            <p:cNvPicPr>
              <a:picLocks noChangeAspect="1"/>
            </p:cNvPicPr>
            <p:nvPr/>
          </p:nvPicPr>
          <p:blipFill rotWithShape="1">
            <a:blip r:embed="rId5" cstate="hqprint">
              <a:extLst>
                <a:ext uri="{28A0092B-C50C-407E-A947-70E740481C1C}">
                  <a14:useLocalDpi xmlns:a14="http://schemas.microsoft.com/office/drawing/2010/main"/>
                </a:ext>
              </a:extLst>
            </a:blip>
            <a:srcRect/>
            <a:stretch/>
          </p:blipFill>
          <p:spPr>
            <a:xfrm>
              <a:off x="1947073" y="596900"/>
              <a:ext cx="1126327" cy="1321998"/>
            </a:xfrm>
            <a:prstGeom prst="rect">
              <a:avLst/>
            </a:prstGeom>
          </p:spPr>
        </p:pic>
      </p:grpSp>
      <p:grpSp>
        <p:nvGrpSpPr>
          <p:cNvPr id="15" name="Group 14">
            <a:extLst>
              <a:ext uri="{FF2B5EF4-FFF2-40B4-BE49-F238E27FC236}">
                <a16:creationId xmlns:a16="http://schemas.microsoft.com/office/drawing/2014/main" id="{CE679B91-B1CE-61AC-4D87-F2258C4353F7}"/>
              </a:ext>
              <a:ext uri="{C183D7F6-B498-43B3-948B-1728B52AA6E4}">
                <adec:decorative xmlns:adec="http://schemas.microsoft.com/office/drawing/2017/decorative" val="1"/>
              </a:ext>
            </a:extLst>
          </p:cNvPr>
          <p:cNvGrpSpPr/>
          <p:nvPr/>
        </p:nvGrpSpPr>
        <p:grpSpPr>
          <a:xfrm>
            <a:off x="5715000" y="721924"/>
            <a:ext cx="914400" cy="914400"/>
            <a:chOff x="3606800" y="888935"/>
            <a:chExt cx="914400" cy="914400"/>
          </a:xfrm>
        </p:grpSpPr>
        <p:sp>
          <p:nvSpPr>
            <p:cNvPr id="13" name="Oval 12">
              <a:extLst>
                <a:ext uri="{FF2B5EF4-FFF2-40B4-BE49-F238E27FC236}">
                  <a16:creationId xmlns:a16="http://schemas.microsoft.com/office/drawing/2014/main" id="{1606BA62-C3A8-692C-A363-C57B73D85FD9}"/>
                </a:ext>
                <a:ext uri="{C183D7F6-B498-43B3-948B-1728B52AA6E4}">
                  <adec:decorative xmlns:adec="http://schemas.microsoft.com/office/drawing/2017/decorative" val="1"/>
                </a:ext>
              </a:extLst>
            </p:cNvPr>
            <p:cNvSpPr/>
            <p:nvPr/>
          </p:nvSpPr>
          <p:spPr bwMode="auto">
            <a:xfrm>
              <a:off x="3606800" y="888935"/>
              <a:ext cx="914400" cy="914400"/>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400000" algn="tl" rotWithShape="0">
                <a:srgbClr val="000000">
                  <a:alpha val="5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err="1">
                <a:ln>
                  <a:noFill/>
                </a:ln>
                <a:solidFill>
                  <a:srgbClr val="FFFFFF"/>
                </a:solidFill>
                <a:effectLst/>
                <a:uLnTx/>
                <a:uFillTx/>
                <a:latin typeface="Segoe UI"/>
                <a:ea typeface="+mn-ea"/>
                <a:cs typeface="+mn-cs"/>
              </a:endParaRPr>
            </a:p>
          </p:txBody>
        </p:sp>
        <p:grpSp>
          <p:nvGrpSpPr>
            <p:cNvPr id="12" name="Group 11">
              <a:extLst>
                <a:ext uri="{FF2B5EF4-FFF2-40B4-BE49-F238E27FC236}">
                  <a16:creationId xmlns:a16="http://schemas.microsoft.com/office/drawing/2014/main" id="{1A4FAE42-6F05-EBF0-1643-C6FA33685FAD}"/>
                </a:ext>
              </a:extLst>
            </p:cNvPr>
            <p:cNvGrpSpPr/>
            <p:nvPr/>
          </p:nvGrpSpPr>
          <p:grpSpPr>
            <a:xfrm>
              <a:off x="3681572" y="1117536"/>
              <a:ext cx="764856" cy="511825"/>
              <a:chOff x="4334294" y="3288597"/>
              <a:chExt cx="998120" cy="667920"/>
            </a:xfrm>
          </p:grpSpPr>
          <p:pic>
            <p:nvPicPr>
              <p:cNvPr id="10" name="Graphic 9">
                <a:extLst>
                  <a:ext uri="{FF2B5EF4-FFF2-40B4-BE49-F238E27FC236}">
                    <a16:creationId xmlns:a16="http://schemas.microsoft.com/office/drawing/2014/main" id="{33EEC679-32DD-8909-888C-C1F2949E8CA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flipH="1">
                <a:off x="4334294" y="3288597"/>
                <a:ext cx="667920" cy="667920"/>
              </a:xfrm>
              <a:prstGeom prst="rect">
                <a:avLst/>
              </a:prstGeom>
            </p:spPr>
          </p:pic>
          <p:pic>
            <p:nvPicPr>
              <p:cNvPr id="11" name="Graphic 10">
                <a:extLst>
                  <a:ext uri="{FF2B5EF4-FFF2-40B4-BE49-F238E27FC236}">
                    <a16:creationId xmlns:a16="http://schemas.microsoft.com/office/drawing/2014/main" id="{262450A9-457D-0AD8-444C-3A16B1FDA0B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flipH="1">
                <a:off x="4664494" y="3288597"/>
                <a:ext cx="667920" cy="667920"/>
              </a:xfrm>
              <a:prstGeom prst="rect">
                <a:avLst/>
              </a:prstGeom>
            </p:spPr>
          </p:pic>
        </p:grpSp>
      </p:grpSp>
      <p:sp>
        <p:nvSpPr>
          <p:cNvPr id="2" name="Title 1">
            <a:extLst>
              <a:ext uri="{FF2B5EF4-FFF2-40B4-BE49-F238E27FC236}">
                <a16:creationId xmlns:a16="http://schemas.microsoft.com/office/drawing/2014/main" id="{D3873A09-D198-1C08-323B-AFAE8A51D6DF}"/>
              </a:ext>
            </a:extLst>
          </p:cNvPr>
          <p:cNvSpPr>
            <a:spLocks noGrp="1"/>
          </p:cNvSpPr>
          <p:nvPr>
            <p:ph type="title" idx="4294967295"/>
          </p:nvPr>
        </p:nvSpPr>
        <p:spPr>
          <a:xfrm>
            <a:off x="588263" y="-553998"/>
            <a:ext cx="11018520" cy="553998"/>
          </a:xfrm>
        </p:spPr>
        <p:txBody>
          <a:bodyPr vert="horz" wrap="square" lIns="0" tIns="0" rIns="0" bIns="0" rtlCol="0" anchor="b">
            <a:spAutoFit/>
          </a:bodyPr>
          <a:lstStyle/>
          <a:p>
            <a:r>
              <a:rPr lang="en-US" dirty="0"/>
              <a:t>TomTom</a:t>
            </a:r>
          </a:p>
        </p:txBody>
      </p:sp>
    </p:spTree>
    <p:extLst>
      <p:ext uri="{BB962C8B-B14F-4D97-AF65-F5344CB8AC3E}">
        <p14:creationId xmlns:p14="http://schemas.microsoft.com/office/powerpoint/2010/main" val="3747947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42" presetClass="path" presetSubtype="0" decel="100000" fill="hold" grpId="1" nodeType="withEffect">
                                  <p:stCondLst>
                                    <p:cond delay="100"/>
                                  </p:stCondLst>
                                  <p:childTnLst>
                                    <p:animMotion origin="layout" path="M -2.29167E-6 3.7037E-7 L -2.29167E-6 0.03542 " pathEditMode="relative" rAng="0" ptsTypes="AA">
                                      <p:cBhvr>
                                        <p:cTn id="9" dur="700" spd="-100000" fill="hold"/>
                                        <p:tgtEl>
                                          <p:spTgt spid="7"/>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5896C7D-016A-5013-1495-321B8E8D235E}"/>
              </a:ext>
              <a:ext uri="{C183D7F6-B498-43B3-948B-1728B52AA6E4}">
                <adec:decorative xmlns:adec="http://schemas.microsoft.com/office/drawing/2017/decorative" val="1"/>
              </a:ext>
            </a:extLst>
          </p:cNvPr>
          <p:cNvSpPr/>
          <p:nvPr/>
        </p:nvSpPr>
        <p:spPr bwMode="auto">
          <a:xfrm>
            <a:off x="4749800" y="0"/>
            <a:ext cx="7442199"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Sans Text"/>
              <a:ea typeface="Segoe UI" pitchFamily="34" charset="0"/>
              <a:cs typeface="Segoe UI" pitchFamily="34" charset="0"/>
            </a:endParaRPr>
          </a:p>
        </p:txBody>
      </p:sp>
      <p:sp>
        <p:nvSpPr>
          <p:cNvPr id="35" name="Title 16">
            <a:extLst>
              <a:ext uri="{FF2B5EF4-FFF2-40B4-BE49-F238E27FC236}">
                <a16:creationId xmlns:a16="http://schemas.microsoft.com/office/drawing/2014/main" id="{EA242DCC-C172-7C2C-8A41-1F73BCD64816}"/>
              </a:ext>
            </a:extLst>
          </p:cNvPr>
          <p:cNvSpPr txBox="1">
            <a:spLocks/>
          </p:cNvSpPr>
          <p:nvPr/>
        </p:nvSpPr>
        <p:spPr>
          <a:xfrm>
            <a:off x="501009" y="594567"/>
            <a:ext cx="3684705" cy="1569660"/>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i="0" kern="1200" cap="none" spc="-50" baseline="0" dirty="0" smtClean="0">
                <a:ln w="3175">
                  <a:noFill/>
                </a:ln>
                <a:solidFill>
                  <a:schemeClr val="tx2"/>
                </a:solidFill>
                <a:effectLst/>
                <a:latin typeface="+mj-lt"/>
                <a:ea typeface="+mn-ea"/>
                <a:cs typeface="Segoe Sans Display Semibold" pitchFamily="2"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800" b="1" i="0" u="sng" strike="noStrike" kern="1200" cap="none" spc="-50" normalizeH="0" baseline="0" noProof="0">
                <a:ln w="3175">
                  <a:noFill/>
                </a:ln>
                <a:solidFill>
                  <a:srgbClr val="000000"/>
                </a:solidFill>
                <a:effectLst/>
                <a:uLnTx/>
                <a:uFillTx/>
                <a:latin typeface="Segoe Sans Text Semibold"/>
                <a:ea typeface="+mn-ea"/>
                <a:cs typeface="Segoe Sans Display Semibold" pitchFamily="2" charset="0"/>
              </a:rPr>
              <a:t>Bloomberg survey  </a:t>
            </a:r>
            <a:endParaRPr kumimoji="0" lang="en-US" sz="2800" b="0" i="0" u="none" strike="noStrike" kern="0" cap="none" spc="0" normalizeH="0" baseline="0" noProof="0">
              <a:ln>
                <a:noFill/>
              </a:ln>
              <a:solidFill>
                <a:srgbClr val="0078D4"/>
              </a:solidFill>
              <a:effectLst/>
              <a:uLnTx/>
              <a:uFillTx/>
              <a:latin typeface="Segoe Sans Text Semibold"/>
              <a:ea typeface="+mn-ea"/>
              <a:cs typeface="Segoe UI" pitchFamily="34" charset="0"/>
            </a:endParaRPr>
          </a:p>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800" b="1" i="0" u="none" strike="noStrike" kern="1200" cap="none" spc="-50" normalizeH="0" baseline="0" noProof="0">
                <a:ln w="3175">
                  <a:noFill/>
                </a:ln>
                <a:solidFill>
                  <a:srgbClr val="0078D4"/>
                </a:solidFill>
                <a:effectLst/>
                <a:uLnTx/>
                <a:uFillTx/>
                <a:latin typeface="Segoe Sans Text Semibold"/>
                <a:ea typeface="+mn-ea"/>
                <a:cs typeface="Segoe Sans Display Semibold" pitchFamily="2" charset="0"/>
              </a:rPr>
              <a:t>Azure Cosmos DB is the preferred database for AI apps</a:t>
            </a:r>
          </a:p>
        </p:txBody>
      </p:sp>
      <p:grpSp>
        <p:nvGrpSpPr>
          <p:cNvPr id="2" name="Group 1">
            <a:extLst>
              <a:ext uri="{FF2B5EF4-FFF2-40B4-BE49-F238E27FC236}">
                <a16:creationId xmlns:a16="http://schemas.microsoft.com/office/drawing/2014/main" id="{B38339AF-4CCD-751D-162A-90660B7E8B93}"/>
              </a:ext>
              <a:ext uri="{C183D7F6-B498-43B3-948B-1728B52AA6E4}">
                <adec:decorative xmlns:adec="http://schemas.microsoft.com/office/drawing/2017/decorative" val="1"/>
              </a:ext>
            </a:extLst>
          </p:cNvPr>
          <p:cNvGrpSpPr/>
          <p:nvPr/>
        </p:nvGrpSpPr>
        <p:grpSpPr>
          <a:xfrm>
            <a:off x="5311018" y="605051"/>
            <a:ext cx="6491569" cy="5876529"/>
            <a:chOff x="5311018" y="605051"/>
            <a:chExt cx="6491569" cy="5876529"/>
          </a:xfrm>
        </p:grpSpPr>
        <p:grpSp>
          <p:nvGrpSpPr>
            <p:cNvPr id="36" name="Group 35">
              <a:extLst>
                <a:ext uri="{FF2B5EF4-FFF2-40B4-BE49-F238E27FC236}">
                  <a16:creationId xmlns:a16="http://schemas.microsoft.com/office/drawing/2014/main" id="{C94E5F9A-2036-7B07-D020-57474F7F3A72}"/>
                </a:ext>
              </a:extLst>
            </p:cNvPr>
            <p:cNvGrpSpPr/>
            <p:nvPr/>
          </p:nvGrpSpPr>
          <p:grpSpPr>
            <a:xfrm>
              <a:off x="5311018" y="605051"/>
              <a:ext cx="6491569" cy="5876529"/>
              <a:chOff x="14267543" y="1345949"/>
              <a:chExt cx="5194746" cy="4227509"/>
            </a:xfrm>
          </p:grpSpPr>
          <p:sp>
            <p:nvSpPr>
              <p:cNvPr id="37" name="Rectangle: Rounded Corners 114">
                <a:extLst>
                  <a:ext uri="{FF2B5EF4-FFF2-40B4-BE49-F238E27FC236}">
                    <a16:creationId xmlns:a16="http://schemas.microsoft.com/office/drawing/2014/main" id="{2E994B5B-2588-6B95-BE4B-B6D9CA84811D}"/>
                  </a:ext>
                </a:extLst>
              </p:cNvPr>
              <p:cNvSpPr/>
              <p:nvPr/>
            </p:nvSpPr>
            <p:spPr bwMode="auto">
              <a:xfrm>
                <a:off x="14267543" y="1407356"/>
                <a:ext cx="5194746" cy="4166102"/>
              </a:xfrm>
              <a:prstGeom prst="roundRect">
                <a:avLst>
                  <a:gd name="adj" fmla="val 4659"/>
                </a:avLst>
              </a:prstGeom>
              <a:gradFill flip="none" rotWithShape="0">
                <a:gsLst>
                  <a:gs pos="0">
                    <a:srgbClr val="097DDD"/>
                  </a:gs>
                  <a:gs pos="100000">
                    <a:srgbClr val="F4364C"/>
                  </a:gs>
                  <a:gs pos="48000">
                    <a:srgbClr val="C03BC4"/>
                  </a:gs>
                </a:gsLst>
                <a:lin ang="0" scaled="0"/>
                <a:tileRect/>
              </a:gradFill>
              <a:ln w="9525" cap="flat" cmpd="sng" algn="ctr">
                <a:noFill/>
                <a:prstDash val="solid"/>
                <a:headEnd type="none" w="med" len="med"/>
                <a:tailEnd type="none" w="med" len="med"/>
              </a:ln>
              <a:effectLst>
                <a:outerShdw blurRad="190500" dist="38100" dir="5400000" sx="101000" sy="101000" algn="t" rotWithShape="0">
                  <a:prstClr val="black">
                    <a:alpha val="22000"/>
                  </a:prstClr>
                </a:outerShdw>
                <a:softEdge rad="0"/>
              </a:effectLst>
              <a:scene3d>
                <a:camera prst="orthographicFront"/>
                <a:lightRig rig="soft" dir="t"/>
              </a:scene3d>
              <a:sp3d prstMaterial="plastic">
                <a:extrusionClr>
                  <a:srgbClr val="C03BC4"/>
                </a:extrusionClr>
                <a:contourClr>
                  <a:srgbClr val="0078D4"/>
                </a:contourClr>
              </a:sp3d>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a:noFill/>
                  </a:ln>
                  <a:gradFill>
                    <a:gsLst>
                      <a:gs pos="0">
                        <a:srgbClr val="FFFFFF"/>
                      </a:gs>
                      <a:gs pos="100000">
                        <a:srgbClr val="FFFFFF"/>
                      </a:gs>
                    </a:gsLst>
                    <a:lin ang="5400000" scaled="0"/>
                  </a:gradFill>
                  <a:effectLst/>
                  <a:uLnTx/>
                  <a:uFillTx/>
                  <a:latin typeface="Segoe Sans Text Semibold"/>
                  <a:ea typeface="+mn-ea"/>
                  <a:cs typeface="Segoe UI" pitchFamily="34" charset="0"/>
                </a:endParaRPr>
              </a:p>
            </p:txBody>
          </p:sp>
          <p:sp>
            <p:nvSpPr>
              <p:cNvPr id="38" name="Rectangle: Rounded Corners 114">
                <a:extLst>
                  <a:ext uri="{FF2B5EF4-FFF2-40B4-BE49-F238E27FC236}">
                    <a16:creationId xmlns:a16="http://schemas.microsoft.com/office/drawing/2014/main" id="{E98C7270-BD18-A4C2-EB1E-04821BF57514}"/>
                  </a:ext>
                </a:extLst>
              </p:cNvPr>
              <p:cNvSpPr/>
              <p:nvPr/>
            </p:nvSpPr>
            <p:spPr bwMode="auto">
              <a:xfrm>
                <a:off x="14267543" y="1345949"/>
                <a:ext cx="5194746" cy="4166102"/>
              </a:xfrm>
              <a:prstGeom prst="roundRect">
                <a:avLst>
                  <a:gd name="adj" fmla="val 4659"/>
                </a:avLst>
              </a:prstGeom>
              <a:gradFill>
                <a:gsLst>
                  <a:gs pos="25000">
                    <a:srgbClr val="FFFFFF"/>
                  </a:gs>
                  <a:gs pos="0">
                    <a:srgbClr val="FFFFFF">
                      <a:lumMod val="95000"/>
                    </a:srgbClr>
                  </a:gs>
                </a:gsLst>
                <a:lin ang="5400000" scaled="0"/>
              </a:gra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Sans Text"/>
                  <a:ea typeface="+mn-ea"/>
                  <a:cs typeface="Segoe UI" pitchFamily="34" charset="0"/>
                </a:endParaRPr>
              </a:p>
            </p:txBody>
          </p:sp>
        </p:grpSp>
        <p:sp>
          <p:nvSpPr>
            <p:cNvPr id="40" name="Title 1">
              <a:extLst>
                <a:ext uri="{FF2B5EF4-FFF2-40B4-BE49-F238E27FC236}">
                  <a16:creationId xmlns:a16="http://schemas.microsoft.com/office/drawing/2014/main" id="{29862B6D-5C6F-E658-C23C-774A0F02072F}"/>
                </a:ext>
              </a:extLst>
            </p:cNvPr>
            <p:cNvSpPr txBox="1">
              <a:spLocks/>
            </p:cNvSpPr>
            <p:nvPr/>
          </p:nvSpPr>
          <p:spPr>
            <a:xfrm rot="16200000">
              <a:off x="4898700" y="3558111"/>
              <a:ext cx="1409100" cy="246221"/>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2800" b="1" kern="1200" cap="none" spc="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a:ln w="3175">
                    <a:noFill/>
                  </a:ln>
                  <a:solidFill>
                    <a:srgbClr val="000000"/>
                  </a:solidFill>
                  <a:effectLst/>
                  <a:uLnTx/>
                  <a:uFillTx/>
                  <a:latin typeface="Segoe Sans Text Semibold"/>
                  <a:ea typeface="+mn-ea"/>
                  <a:cs typeface="Segoe UI" pitchFamily="34" charset="0"/>
                </a:rPr>
                <a:t>Top choice</a:t>
              </a:r>
            </a:p>
          </p:txBody>
        </p:sp>
        <p:graphicFrame>
          <p:nvGraphicFramePr>
            <p:cNvPr id="39" name="Chart 38">
              <a:extLst>
                <a:ext uri="{FF2B5EF4-FFF2-40B4-BE49-F238E27FC236}">
                  <a16:creationId xmlns:a16="http://schemas.microsoft.com/office/drawing/2014/main" id="{D0BC1DF3-9709-60F2-EBF7-7EE97C37F8F2}"/>
                </a:ext>
              </a:extLst>
            </p:cNvPr>
            <p:cNvGraphicFramePr/>
            <p:nvPr/>
          </p:nvGraphicFramePr>
          <p:xfrm>
            <a:off x="5895480" y="1324914"/>
            <a:ext cx="5450765" cy="4374926"/>
          </p:xfrm>
          <a:graphic>
            <a:graphicData uri="http://schemas.openxmlformats.org/drawingml/2006/chart">
              <c:chart xmlns:c="http://schemas.openxmlformats.org/drawingml/2006/chart" xmlns:r="http://schemas.openxmlformats.org/officeDocument/2006/relationships" r:id="rId2"/>
            </a:graphicData>
          </a:graphic>
        </p:graphicFrame>
        <p:sp>
          <p:nvSpPr>
            <p:cNvPr id="42" name="TextBox 41">
              <a:extLst>
                <a:ext uri="{FF2B5EF4-FFF2-40B4-BE49-F238E27FC236}">
                  <a16:creationId xmlns:a16="http://schemas.microsoft.com/office/drawing/2014/main" id="{037007E1-299B-FE68-22CB-667590407C8C}"/>
                </a:ext>
              </a:extLst>
            </p:cNvPr>
            <p:cNvSpPr txBox="1"/>
            <p:nvPr/>
          </p:nvSpPr>
          <p:spPr>
            <a:xfrm>
              <a:off x="6197600" y="1755801"/>
              <a:ext cx="898689"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a:ln>
                    <a:noFill/>
                  </a:ln>
                  <a:gradFill>
                    <a:gsLst>
                      <a:gs pos="0">
                        <a:srgbClr val="0078D4"/>
                      </a:gs>
                      <a:gs pos="95000">
                        <a:srgbClr val="C03BC4"/>
                      </a:gs>
                    </a:gsLst>
                    <a:lin ang="0" scaled="0"/>
                  </a:gradFill>
                  <a:effectLst/>
                  <a:uLnTx/>
                  <a:uFillTx/>
                  <a:latin typeface="Segoe Sans Text Semibold"/>
                  <a:ea typeface="+mn-ea"/>
                  <a:cs typeface="Arial" panose="020B0604020202020204" pitchFamily="34" charset="0"/>
                </a:rPr>
                <a:t>26% </a:t>
              </a:r>
              <a:endParaRPr kumimoji="0" lang="en-AU" sz="2400" b="0" i="0" u="none" strike="noStrike" kern="0" cap="none" spc="0" normalizeH="0" baseline="0" noProof="0">
                <a:ln>
                  <a:noFill/>
                </a:ln>
                <a:solidFill>
                  <a:srgbClr val="000000"/>
                </a:solidFill>
                <a:effectLst/>
                <a:uLnTx/>
                <a:uFillTx/>
                <a:latin typeface="Segoe Sans Text"/>
                <a:ea typeface="+mn-ea"/>
                <a:cs typeface="+mn-cs"/>
              </a:endParaRPr>
            </a:p>
          </p:txBody>
        </p:sp>
        <p:sp>
          <p:nvSpPr>
            <p:cNvPr id="43" name="TextBox 42">
              <a:extLst>
                <a:ext uri="{FF2B5EF4-FFF2-40B4-BE49-F238E27FC236}">
                  <a16:creationId xmlns:a16="http://schemas.microsoft.com/office/drawing/2014/main" id="{8C1BD233-DCA0-EF60-6223-A2E0C94151CB}"/>
                </a:ext>
              </a:extLst>
            </p:cNvPr>
            <p:cNvSpPr txBox="1"/>
            <p:nvPr/>
          </p:nvSpPr>
          <p:spPr>
            <a:xfrm>
              <a:off x="7390501" y="2398916"/>
              <a:ext cx="1230361"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a:ln>
                    <a:noFill/>
                  </a:ln>
                  <a:solidFill>
                    <a:srgbClr val="2A446F"/>
                  </a:solidFill>
                  <a:effectLst/>
                  <a:uLnTx/>
                  <a:uFillTx/>
                  <a:latin typeface="Segoe Sans Text Semibold"/>
                  <a:ea typeface="+mn-ea"/>
                  <a:cs typeface="Arial" panose="020B0604020202020204" pitchFamily="34" charset="0"/>
                </a:rPr>
                <a:t>20% </a:t>
              </a:r>
              <a:endParaRPr kumimoji="0" lang="en-AU" sz="2400" b="0" i="0" u="none" strike="noStrike" kern="0" cap="none" spc="0" normalizeH="0" baseline="0" noProof="0">
                <a:ln>
                  <a:noFill/>
                </a:ln>
                <a:solidFill>
                  <a:srgbClr val="2A446F"/>
                </a:solidFill>
                <a:effectLst/>
                <a:uLnTx/>
                <a:uFillTx/>
                <a:latin typeface="Segoe Sans Text"/>
                <a:ea typeface="+mn-ea"/>
                <a:cs typeface="+mn-cs"/>
              </a:endParaRPr>
            </a:p>
          </p:txBody>
        </p:sp>
        <p:sp>
          <p:nvSpPr>
            <p:cNvPr id="44" name="TextBox 43">
              <a:extLst>
                <a:ext uri="{FF2B5EF4-FFF2-40B4-BE49-F238E27FC236}">
                  <a16:creationId xmlns:a16="http://schemas.microsoft.com/office/drawing/2014/main" id="{20995BC1-612A-F556-5853-A615FBD7277E}"/>
                </a:ext>
              </a:extLst>
            </p:cNvPr>
            <p:cNvSpPr txBox="1"/>
            <p:nvPr/>
          </p:nvSpPr>
          <p:spPr>
            <a:xfrm>
              <a:off x="8884920" y="3017969"/>
              <a:ext cx="767987" cy="461665"/>
            </a:xfrm>
            <a:prstGeom prst="rect">
              <a:avLst/>
            </a:prstGeom>
            <a:solidFill>
              <a:srgbClr val="FFFFFF"/>
            </a:solidFill>
          </p:spPr>
          <p:txBody>
            <a:bodyPr wrap="square">
              <a:spAutoFit/>
            </a:bodyPr>
            <a:lstStyle>
              <a:defPPr>
                <a:defRPr lang="en-US"/>
              </a:defPPr>
              <a:lvl1pPr algn="ctr">
                <a:defRPr kumimoji="0" b="1" i="0" u="none" strike="noStrike" cap="none" spc="0" normalizeH="0" baseline="0">
                  <a:ln>
                    <a:noFill/>
                  </a:ln>
                  <a:solidFill>
                    <a:schemeClr val="accent2"/>
                  </a:solidFill>
                  <a:effectLst/>
                  <a:uLnTx/>
                  <a:uFillTx/>
                  <a:latin typeface="Segoe Sans Text Semibold"/>
                  <a:cs typeface="Arial" panose="020B0604020202020204"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a:ln>
                    <a:noFill/>
                  </a:ln>
                  <a:solidFill>
                    <a:srgbClr val="2A446F"/>
                  </a:solidFill>
                  <a:effectLst/>
                  <a:uLnTx/>
                  <a:uFillTx/>
                  <a:latin typeface="Segoe Sans Text Semibold"/>
                  <a:ea typeface="+mn-ea"/>
                  <a:cs typeface="Arial" panose="020B0604020202020204" pitchFamily="34" charset="0"/>
                </a:rPr>
                <a:t>14% </a:t>
              </a:r>
              <a:endParaRPr kumimoji="0" lang="en-AU" sz="2400" b="1" i="0" u="none" strike="noStrike" kern="0" cap="none" spc="0" normalizeH="0" baseline="0" noProof="0">
                <a:ln>
                  <a:noFill/>
                </a:ln>
                <a:solidFill>
                  <a:srgbClr val="2A446F"/>
                </a:solidFill>
                <a:effectLst/>
                <a:uLnTx/>
                <a:uFillTx/>
                <a:latin typeface="Segoe Sans Text Semibold"/>
                <a:ea typeface="+mn-ea"/>
                <a:cs typeface="Arial" panose="020B0604020202020204" pitchFamily="34" charset="0"/>
              </a:endParaRPr>
            </a:p>
          </p:txBody>
        </p:sp>
        <p:sp>
          <p:nvSpPr>
            <p:cNvPr id="45" name="TextBox 44">
              <a:extLst>
                <a:ext uri="{FF2B5EF4-FFF2-40B4-BE49-F238E27FC236}">
                  <a16:creationId xmlns:a16="http://schemas.microsoft.com/office/drawing/2014/main" id="{A602A64F-1BFD-179A-07B6-2E26EBB93C8F}"/>
                </a:ext>
              </a:extLst>
            </p:cNvPr>
            <p:cNvSpPr txBox="1"/>
            <p:nvPr/>
          </p:nvSpPr>
          <p:spPr>
            <a:xfrm>
              <a:off x="10236820" y="3017969"/>
              <a:ext cx="767987" cy="461665"/>
            </a:xfrm>
            <a:prstGeom prst="rect">
              <a:avLst/>
            </a:prstGeom>
            <a:solidFill>
              <a:srgbClr val="FFFFFF"/>
            </a:solidFill>
          </p:spPr>
          <p:txBody>
            <a:bodyPr wrap="square">
              <a:spAutoFit/>
            </a:bodyPr>
            <a:lstStyle>
              <a:defPPr>
                <a:defRPr lang="en-US"/>
              </a:defPPr>
              <a:lvl1pPr algn="ctr">
                <a:defRPr kumimoji="0" b="1" i="0" u="none" strike="noStrike" cap="none" spc="0" normalizeH="0" baseline="0">
                  <a:ln>
                    <a:noFill/>
                  </a:ln>
                  <a:solidFill>
                    <a:schemeClr val="accent2"/>
                  </a:solidFill>
                  <a:effectLst/>
                  <a:uLnTx/>
                  <a:uFillTx/>
                  <a:latin typeface="Segoe Sans Text Semibold"/>
                  <a:cs typeface="Arial" panose="020B0604020202020204"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a:ln>
                    <a:noFill/>
                  </a:ln>
                  <a:solidFill>
                    <a:srgbClr val="2A446F"/>
                  </a:solidFill>
                  <a:effectLst/>
                  <a:uLnTx/>
                  <a:uFillTx/>
                  <a:latin typeface="Segoe Sans Text Semibold"/>
                  <a:ea typeface="+mn-ea"/>
                  <a:cs typeface="Arial" panose="020B0604020202020204" pitchFamily="34" charset="0"/>
                </a:rPr>
                <a:t>14% </a:t>
              </a:r>
              <a:endParaRPr kumimoji="0" lang="en-AU" sz="2400" b="1" i="0" u="none" strike="noStrike" kern="0" cap="none" spc="0" normalizeH="0" baseline="0" noProof="0">
                <a:ln>
                  <a:noFill/>
                </a:ln>
                <a:solidFill>
                  <a:srgbClr val="2A446F"/>
                </a:solidFill>
                <a:effectLst/>
                <a:uLnTx/>
                <a:uFillTx/>
                <a:latin typeface="Segoe Sans Text Semibold"/>
                <a:ea typeface="+mn-ea"/>
                <a:cs typeface="Arial" panose="020B0604020202020204" pitchFamily="34" charset="0"/>
              </a:endParaRPr>
            </a:p>
          </p:txBody>
        </p:sp>
        <p:sp>
          <p:nvSpPr>
            <p:cNvPr id="52" name="Text Placeholder 13">
              <a:extLst>
                <a:ext uri="{FF2B5EF4-FFF2-40B4-BE49-F238E27FC236}">
                  <a16:creationId xmlns:a16="http://schemas.microsoft.com/office/drawing/2014/main" id="{F84BF098-019E-CEC0-AABB-8DFB5F048AAE}"/>
                </a:ext>
              </a:extLst>
            </p:cNvPr>
            <p:cNvSpPr txBox="1">
              <a:spLocks/>
            </p:cNvSpPr>
            <p:nvPr/>
          </p:nvSpPr>
          <p:spPr>
            <a:xfrm>
              <a:off x="5895479" y="894027"/>
              <a:ext cx="5450766" cy="492443"/>
            </a:xfrm>
            <a:prstGeom prst="rect">
              <a:avLst/>
            </a:prstGeom>
            <a:noFill/>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Tx/>
                <a:buSzPct val="90000"/>
                <a:buFont typeface="Arial" panose="020B0604020202020204" pitchFamily="34" charset="0"/>
                <a:buNone/>
                <a:tabLst/>
                <a:defRPr sz="2400" kern="1200" spc="0" baseline="0">
                  <a:solidFill>
                    <a:schemeClr val="accent2"/>
                  </a:soli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Pct val="90000"/>
                <a:buFont typeface="Arial" panose="020B0604020202020204" pitchFamily="34" charset="0"/>
                <a:buNone/>
                <a:tabLst/>
                <a:defRPr/>
              </a:pPr>
              <a:r>
                <a:rPr kumimoji="0" lang="en-US" sz="1600" b="0" i="0" u="none" strike="noStrike" kern="1200" cap="none" spc="0" normalizeH="0" baseline="0" noProof="0">
                  <a:ln>
                    <a:noFill/>
                  </a:ln>
                  <a:solidFill>
                    <a:srgbClr val="000000"/>
                  </a:solidFill>
                  <a:effectLst/>
                  <a:uLnTx/>
                  <a:uFillTx/>
                  <a:latin typeface="Segoe Sans Text Semibold"/>
                  <a:ea typeface="+mn-ea"/>
                  <a:cs typeface="Segoe UI" panose="020B0502040204020203" pitchFamily="34" charset="0"/>
                </a:rPr>
                <a:t>Who are your preferred database vendors for RAG, LLM customization? Rank top three.</a:t>
              </a:r>
            </a:p>
          </p:txBody>
        </p:sp>
        <p:sp>
          <p:nvSpPr>
            <p:cNvPr id="34" name="Title 1">
              <a:extLst>
                <a:ext uri="{FF2B5EF4-FFF2-40B4-BE49-F238E27FC236}">
                  <a16:creationId xmlns:a16="http://schemas.microsoft.com/office/drawing/2014/main" id="{E5A755BC-AD3E-0312-ECC7-D68C3F50CC47}"/>
                </a:ext>
              </a:extLst>
            </p:cNvPr>
            <p:cNvSpPr txBox="1">
              <a:spLocks/>
            </p:cNvSpPr>
            <p:nvPr/>
          </p:nvSpPr>
          <p:spPr>
            <a:xfrm>
              <a:off x="5726361" y="5978780"/>
              <a:ext cx="5733107" cy="138499"/>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2800" b="1" kern="1200" cap="none" spc="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a:ln w="3175">
                    <a:noFill/>
                  </a:ln>
                  <a:solidFill>
                    <a:srgbClr val="000000"/>
                  </a:solidFill>
                  <a:effectLst/>
                  <a:uLnTx/>
                  <a:uFillTx/>
                  <a:latin typeface="Segoe Sans Text"/>
                  <a:ea typeface="+mn-ea"/>
                  <a:cs typeface="Segoe UI" pitchFamily="34" charset="0"/>
                </a:rPr>
                <a:t>Source: </a:t>
              </a:r>
              <a:r>
                <a:rPr kumimoji="0" lang="en-US" sz="900" b="0" i="0" u="none" strike="noStrike" kern="1200" cap="none" spc="0" normalizeH="0" baseline="0" noProof="0">
                  <a:ln w="3175">
                    <a:noFill/>
                  </a:ln>
                  <a:solidFill>
                    <a:srgbClr val="000000">
                      <a:lumMod val="50000"/>
                      <a:lumOff val="50000"/>
                    </a:srgbClr>
                  </a:solidFill>
                  <a:effectLst/>
                  <a:uLnTx/>
                  <a:uFillTx/>
                  <a:latin typeface="Segoe Sans Text"/>
                  <a:ea typeface="+mn-ea"/>
                  <a:cs typeface="Segoe UI" pitchFamily="34" charset="0"/>
                  <a:hlinkClick r:id="rId3"/>
                </a:rPr>
                <a:t>ZDNET - Enterprises double their generative AI deployment efforts, Bloomberg survey says</a:t>
              </a:r>
              <a:endParaRPr kumimoji="0" lang="en-US" sz="900" b="0" i="0" u="none" strike="noStrike" kern="1200" cap="none" spc="0" normalizeH="0" baseline="0" noProof="0">
                <a:ln w="3175">
                  <a:noFill/>
                </a:ln>
                <a:solidFill>
                  <a:srgbClr val="000000">
                    <a:lumMod val="50000"/>
                    <a:lumOff val="50000"/>
                  </a:srgbClr>
                </a:solidFill>
                <a:effectLst/>
                <a:uLnTx/>
                <a:uFillTx/>
                <a:latin typeface="Segoe Sans Text"/>
                <a:ea typeface="+mn-ea"/>
                <a:cs typeface="Segoe UI" pitchFamily="34" charset="0"/>
              </a:endParaRPr>
            </a:p>
          </p:txBody>
        </p:sp>
        <p:sp>
          <p:nvSpPr>
            <p:cNvPr id="6" name="TextBox 5">
              <a:extLst>
                <a:ext uri="{FF2B5EF4-FFF2-40B4-BE49-F238E27FC236}">
                  <a16:creationId xmlns:a16="http://schemas.microsoft.com/office/drawing/2014/main" id="{31CFD597-D8C5-2745-5FB3-2301533197C2}"/>
                </a:ext>
              </a:extLst>
            </p:cNvPr>
            <p:cNvSpPr txBox="1"/>
            <p:nvPr/>
          </p:nvSpPr>
          <p:spPr>
            <a:xfrm>
              <a:off x="5961980" y="5095584"/>
              <a:ext cx="1369927"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78D4"/>
                  </a:solidFill>
                  <a:effectLst/>
                  <a:uLnTx/>
                  <a:uFillTx/>
                  <a:latin typeface="Segoe Sans Text Semibold"/>
                  <a:ea typeface="+mn-ea"/>
                  <a:cs typeface="Segoe UI" panose="020B0502040204020203" pitchFamily="34" charset="0"/>
                </a:rPr>
                <a:t>Azure Cosmos DB</a:t>
              </a:r>
              <a:endParaRPr kumimoji="0" lang="en-AU" sz="1600" b="0" i="0" u="none" strike="noStrike" kern="1200" cap="none" spc="0" normalizeH="0" baseline="0" noProof="0">
                <a:ln>
                  <a:noFill/>
                </a:ln>
                <a:solidFill>
                  <a:srgbClr val="0078D4"/>
                </a:solidFill>
                <a:effectLst/>
                <a:uLnTx/>
                <a:uFillTx/>
                <a:latin typeface="Segoe Sans Text"/>
                <a:ea typeface="+mn-ea"/>
                <a:cs typeface="+mn-cs"/>
              </a:endParaRPr>
            </a:p>
          </p:txBody>
        </p:sp>
        <p:sp>
          <p:nvSpPr>
            <p:cNvPr id="7" name="TextBox 6">
              <a:extLst>
                <a:ext uri="{FF2B5EF4-FFF2-40B4-BE49-F238E27FC236}">
                  <a16:creationId xmlns:a16="http://schemas.microsoft.com/office/drawing/2014/main" id="{DC658FB9-35BB-F1E8-4266-02CD0BBCDF65}"/>
                </a:ext>
              </a:extLst>
            </p:cNvPr>
            <p:cNvSpPr txBox="1"/>
            <p:nvPr/>
          </p:nvSpPr>
          <p:spPr>
            <a:xfrm>
              <a:off x="7320717" y="5095583"/>
              <a:ext cx="1369927"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Sans Text Semibold"/>
                  <a:ea typeface="+mn-ea"/>
                  <a:cs typeface="Segoe UI" panose="020B0502040204020203" pitchFamily="34" charset="0"/>
                </a:rPr>
                <a:t>Amazon </a:t>
              </a:r>
              <a:r>
                <a:rPr kumimoji="0" lang="en-US" sz="1600" b="0" i="0" u="none" strike="noStrike" kern="1200" cap="none" spc="0" normalizeH="0" baseline="0" noProof="0" err="1">
                  <a:ln>
                    <a:noFill/>
                  </a:ln>
                  <a:solidFill>
                    <a:srgbClr val="000000"/>
                  </a:solidFill>
                  <a:effectLst/>
                  <a:uLnTx/>
                  <a:uFillTx/>
                  <a:latin typeface="Segoe Sans Text Semibold"/>
                  <a:ea typeface="+mn-ea"/>
                  <a:cs typeface="Segoe UI" panose="020B0502040204020203" pitchFamily="34" charset="0"/>
                </a:rPr>
                <a:t>MemoryDB</a:t>
              </a:r>
              <a:endParaRPr kumimoji="0" lang="en-AU" sz="16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8" name="TextBox 7">
              <a:extLst>
                <a:ext uri="{FF2B5EF4-FFF2-40B4-BE49-F238E27FC236}">
                  <a16:creationId xmlns:a16="http://schemas.microsoft.com/office/drawing/2014/main" id="{80E38124-C761-DFEC-F1F5-4E15F56F8713}"/>
                </a:ext>
              </a:extLst>
            </p:cNvPr>
            <p:cNvSpPr txBox="1"/>
            <p:nvPr/>
          </p:nvSpPr>
          <p:spPr>
            <a:xfrm>
              <a:off x="8718855" y="5111133"/>
              <a:ext cx="1136156" cy="33855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Sans Text Semibold"/>
                  <a:ea typeface="+mn-ea"/>
                  <a:cs typeface="Segoe UI" panose="020B0502040204020203" pitchFamily="34" charset="0"/>
                </a:rPr>
                <a:t>MongoDB</a:t>
              </a:r>
              <a:endParaRPr kumimoji="0" lang="en-AU" sz="16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9" name="TextBox 8">
              <a:extLst>
                <a:ext uri="{FF2B5EF4-FFF2-40B4-BE49-F238E27FC236}">
                  <a16:creationId xmlns:a16="http://schemas.microsoft.com/office/drawing/2014/main" id="{3ACE2F2C-AB7B-1C52-D36D-9AE012A552D2}"/>
                </a:ext>
              </a:extLst>
            </p:cNvPr>
            <p:cNvSpPr txBox="1"/>
            <p:nvPr/>
          </p:nvSpPr>
          <p:spPr>
            <a:xfrm>
              <a:off x="10024130" y="5095583"/>
              <a:ext cx="1225044"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Sans Text Semibold"/>
                  <a:ea typeface="+mn-ea"/>
                  <a:cs typeface="Segoe UI" panose="020B0502040204020203" pitchFamily="34" charset="0"/>
                </a:rPr>
                <a:t>Google </a:t>
              </a:r>
              <a:r>
                <a:rPr kumimoji="0" lang="en-US" sz="1600" b="0" i="0" u="none" strike="noStrike" kern="1200" cap="none" spc="0" normalizeH="0" baseline="0" noProof="0" err="1">
                  <a:ln>
                    <a:noFill/>
                  </a:ln>
                  <a:solidFill>
                    <a:srgbClr val="000000"/>
                  </a:solidFill>
                  <a:effectLst/>
                  <a:uLnTx/>
                  <a:uFillTx/>
                  <a:latin typeface="Segoe Sans Text Semibold"/>
                  <a:ea typeface="+mn-ea"/>
                  <a:cs typeface="Segoe UI" panose="020B0502040204020203" pitchFamily="34" charset="0"/>
                </a:rPr>
                <a:t>BigQuery</a:t>
              </a:r>
              <a:endParaRPr kumimoji="0" lang="en-AU" sz="1600" b="0" i="0" u="none" strike="noStrike" kern="1200" cap="none" spc="0" normalizeH="0" baseline="0" noProof="0">
                <a:ln>
                  <a:noFill/>
                </a:ln>
                <a:solidFill>
                  <a:srgbClr val="000000"/>
                </a:solidFill>
                <a:effectLst/>
                <a:uLnTx/>
                <a:uFillTx/>
                <a:latin typeface="Segoe Sans Text"/>
                <a:ea typeface="+mn-ea"/>
                <a:cs typeface="+mn-cs"/>
              </a:endParaRPr>
            </a:p>
          </p:txBody>
        </p:sp>
      </p:grpSp>
      <p:sp>
        <p:nvSpPr>
          <p:cNvPr id="11" name="TextBox 10">
            <a:extLst>
              <a:ext uri="{FF2B5EF4-FFF2-40B4-BE49-F238E27FC236}">
                <a16:creationId xmlns:a16="http://schemas.microsoft.com/office/drawing/2014/main" id="{A828E2B7-55B6-CD71-6FE9-7388B9EF5D34}"/>
              </a:ext>
            </a:extLst>
          </p:cNvPr>
          <p:cNvSpPr txBox="1"/>
          <p:nvPr/>
        </p:nvSpPr>
        <p:spPr>
          <a:xfrm>
            <a:off x="501009" y="2283898"/>
            <a:ext cx="3987221" cy="1169551"/>
          </a:xfrm>
          <a:prstGeom prst="rect">
            <a:avLst/>
          </a:prstGeom>
          <a:noFill/>
        </p:spPr>
        <p:txBody>
          <a:bodyPr wrap="square" l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panose="020B0502040204020203" pitchFamily="34" charset="0"/>
                <a:ea typeface="+mn-ea"/>
                <a:cs typeface="+mn-cs"/>
              </a:rPr>
              <a:t>A recent Bloomberg survey of CIOs* found that Azure Cosmos DB is the preferred database for LLM and RAG generative AI workloads. This is due to features that are tailor-made for building intelligent apps like:</a:t>
            </a:r>
            <a:endParaRPr kumimoji="0" lang="en-US" sz="1400" b="0" i="0" u="none" strike="noStrike" kern="0" cap="none" spc="0" normalizeH="0" baseline="0" noProof="0">
              <a:ln>
                <a:noFill/>
              </a:ln>
              <a:solidFill>
                <a:srgbClr val="0078D4"/>
              </a:solidFill>
              <a:effectLst/>
              <a:uLnTx/>
              <a:uFillTx/>
              <a:latin typeface="Segoe Sans Text Semibold"/>
              <a:ea typeface="+mn-ea"/>
              <a:cs typeface="Segoe UI" pitchFamily="34" charset="0"/>
            </a:endParaRPr>
          </a:p>
        </p:txBody>
      </p:sp>
      <p:sp>
        <p:nvSpPr>
          <p:cNvPr id="12" name="Title 1">
            <a:extLst>
              <a:ext uri="{FF2B5EF4-FFF2-40B4-BE49-F238E27FC236}">
                <a16:creationId xmlns:a16="http://schemas.microsoft.com/office/drawing/2014/main" id="{2BC2C893-F83B-E084-8AF9-8FD035A8D036}"/>
              </a:ext>
            </a:extLst>
          </p:cNvPr>
          <p:cNvSpPr txBox="1">
            <a:spLocks/>
          </p:cNvSpPr>
          <p:nvPr/>
        </p:nvSpPr>
        <p:spPr>
          <a:xfrm>
            <a:off x="557820" y="6366240"/>
            <a:ext cx="3873597" cy="276999"/>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2800" b="1" kern="1200" cap="none" spc="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a:ln w="3175">
                  <a:noFill/>
                </a:ln>
                <a:solidFill>
                  <a:srgbClr val="000000"/>
                </a:solidFill>
                <a:effectLst/>
                <a:uLnTx/>
                <a:uFillTx/>
                <a:latin typeface="Segoe Sans Text"/>
                <a:ea typeface="+mn-ea"/>
                <a:cs typeface="Segoe UI" pitchFamily="34" charset="0"/>
              </a:rPr>
              <a:t>Source: </a:t>
            </a:r>
            <a:r>
              <a:rPr kumimoji="0" lang="en-US" sz="900" b="0" i="0" u="none" strike="noStrike" kern="1200" cap="none" spc="0" normalizeH="0" baseline="0" noProof="0">
                <a:ln w="3175">
                  <a:noFill/>
                </a:ln>
                <a:solidFill>
                  <a:srgbClr val="000000">
                    <a:lumMod val="50000"/>
                    <a:lumOff val="50000"/>
                  </a:srgbClr>
                </a:solidFill>
                <a:effectLst/>
                <a:uLnTx/>
                <a:uFillTx/>
                <a:latin typeface="Segoe Sans Text"/>
                <a:ea typeface="+mn-ea"/>
                <a:cs typeface="Segoe UI" pitchFamily="34" charset="0"/>
                <a:hlinkClick r:id="rId4"/>
              </a:rPr>
              <a:t>60% of Enterprise Chief Information Officers Report Plans to Increase Spending on AI Inferencing Workloads with Microsoft</a:t>
            </a:r>
            <a:endParaRPr kumimoji="0" lang="en-US" sz="900" b="0" i="0" u="none" strike="noStrike" kern="1200" cap="none" spc="0" normalizeH="0" baseline="0" noProof="0">
              <a:ln w="3175">
                <a:noFill/>
              </a:ln>
              <a:solidFill>
                <a:srgbClr val="000000">
                  <a:lumMod val="50000"/>
                  <a:lumOff val="50000"/>
                </a:srgbClr>
              </a:solidFill>
              <a:effectLst/>
              <a:uLnTx/>
              <a:uFillTx/>
              <a:latin typeface="Segoe Sans Text"/>
              <a:ea typeface="+mn-ea"/>
              <a:cs typeface="Segoe UI" pitchFamily="34" charset="0"/>
            </a:endParaRPr>
          </a:p>
        </p:txBody>
      </p:sp>
      <p:sp>
        <p:nvSpPr>
          <p:cNvPr id="13" name="Content Placeholder 2">
            <a:extLst>
              <a:ext uri="{FF2B5EF4-FFF2-40B4-BE49-F238E27FC236}">
                <a16:creationId xmlns:a16="http://schemas.microsoft.com/office/drawing/2014/main" id="{39F808D3-81C8-B557-7DB0-FA7F22B8A79E}"/>
              </a:ext>
            </a:extLst>
          </p:cNvPr>
          <p:cNvSpPr txBox="1">
            <a:spLocks/>
          </p:cNvSpPr>
          <p:nvPr/>
        </p:nvSpPr>
        <p:spPr>
          <a:xfrm>
            <a:off x="501009" y="3725181"/>
            <a:ext cx="3841862" cy="1661993"/>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marR="0" lvl="0" indent="-228600" algn="l" defTabSz="932742" rtl="0" eaLnBrk="1" fontAlgn="auto" latinLnBrk="0" hangingPunct="1">
              <a:lnSpc>
                <a:spcPct val="100000"/>
              </a:lnSpc>
              <a:spcBef>
                <a:spcPts val="0"/>
              </a:spcBef>
              <a:spcAft>
                <a:spcPts val="600"/>
              </a:spcAft>
              <a:buClrTx/>
              <a:buSzPct val="90000"/>
              <a:buFont typeface="Wingdings" panose="05000000000000000000" pitchFamily="2" charset="2"/>
              <a:buChar char=""/>
              <a:tabLst/>
              <a:defRPr/>
            </a:pPr>
            <a:r>
              <a:rPr kumimoji="0" lang="en-US" sz="1400" b="0" i="0" u="none" strike="noStrike" kern="1200" cap="none" spc="0" normalizeH="0" baseline="0" noProof="0">
                <a:ln>
                  <a:noFill/>
                </a:ln>
                <a:solidFill>
                  <a:srgbClr val="000000"/>
                </a:solidFill>
                <a:effectLst/>
                <a:uLnTx/>
                <a:uFillTx/>
                <a:latin typeface="Segoe Sans Text"/>
                <a:ea typeface="+mn-ea"/>
                <a:cs typeface="Segoe UI" panose="020B0502040204020203" pitchFamily="34" charset="0"/>
              </a:rPr>
              <a:t>Ability to store and query vectors within Azure Cosmos DB with </a:t>
            </a:r>
            <a:r>
              <a:rPr kumimoji="0" lang="en-US" sz="1400" b="1" i="0" u="none" strike="noStrike" kern="1200" cap="none" spc="0" normalizeH="0" baseline="0" noProof="0">
                <a:ln>
                  <a:noFill/>
                </a:ln>
                <a:solidFill>
                  <a:srgbClr val="000000"/>
                </a:solidFill>
                <a:effectLst/>
                <a:uLnTx/>
                <a:uFillTx/>
                <a:latin typeface="Segoe Sans Text"/>
                <a:ea typeface="+mn-ea"/>
                <a:cs typeface="Segoe UI" panose="020B0502040204020203" pitchFamily="34" charset="0"/>
              </a:rPr>
              <a:t>high-performance vector indexing powered by </a:t>
            </a:r>
            <a:r>
              <a:rPr kumimoji="0" lang="en-US" sz="1400" b="1" i="0" u="none" strike="noStrike" kern="1200" cap="none" spc="0" normalizeH="0" baseline="0" noProof="0" err="1">
                <a:ln>
                  <a:noFill/>
                </a:ln>
                <a:solidFill>
                  <a:srgbClr val="000000"/>
                </a:solidFill>
                <a:effectLst/>
                <a:uLnTx/>
                <a:uFillTx/>
                <a:latin typeface="Segoe Sans Text"/>
                <a:ea typeface="+mn-ea"/>
                <a:cs typeface="Segoe UI" panose="020B0502040204020203" pitchFamily="34" charset="0"/>
              </a:rPr>
              <a:t>DiskANN</a:t>
            </a:r>
            <a:endParaRPr kumimoji="0" lang="en-US" sz="1400" b="1" i="0" u="none" strike="noStrike" kern="1200" cap="none" spc="0" normalizeH="0" baseline="0" noProof="0">
              <a:ln>
                <a:noFill/>
              </a:ln>
              <a:solidFill>
                <a:srgbClr val="000000"/>
              </a:solidFill>
              <a:effectLst/>
              <a:uLnTx/>
              <a:uFillTx/>
              <a:latin typeface="Segoe Sans Text"/>
              <a:ea typeface="+mn-ea"/>
              <a:cs typeface="Segoe UI" panose="020B0502040204020203" pitchFamily="34" charset="0"/>
            </a:endParaRPr>
          </a:p>
          <a:p>
            <a:pPr marL="228600" marR="0" lvl="0" indent="-228600" algn="l" defTabSz="932742" rtl="0" eaLnBrk="1" fontAlgn="auto" latinLnBrk="0" hangingPunct="1">
              <a:lnSpc>
                <a:spcPct val="100000"/>
              </a:lnSpc>
              <a:spcBef>
                <a:spcPts val="0"/>
              </a:spcBef>
              <a:spcAft>
                <a:spcPts val="600"/>
              </a:spcAft>
              <a:buClrTx/>
              <a:buSzPct val="90000"/>
              <a:buFont typeface="Wingdings" panose="05000000000000000000" pitchFamily="2" charset="2"/>
              <a:buChar char=""/>
              <a:tabLst/>
              <a:defRPr/>
            </a:pPr>
            <a:r>
              <a:rPr kumimoji="0" lang="en-US" sz="1400" b="1" i="0" u="none" strike="noStrike" kern="1200" cap="none" spc="0" normalizeH="0" baseline="0" noProof="0">
                <a:ln>
                  <a:noFill/>
                </a:ln>
                <a:solidFill>
                  <a:srgbClr val="000000"/>
                </a:solidFill>
                <a:effectLst/>
                <a:uLnTx/>
                <a:uFillTx/>
                <a:latin typeface="Segoe Sans Text"/>
                <a:ea typeface="+mn-ea"/>
                <a:cs typeface="Segoe UI" panose="020B0502040204020203" pitchFamily="34" charset="0"/>
              </a:rPr>
              <a:t>Dynamic scaling </a:t>
            </a:r>
            <a:r>
              <a:rPr kumimoji="0" lang="en-US" sz="1400" b="0" i="0" u="none" strike="noStrike" kern="1200" cap="none" spc="0" normalizeH="0" baseline="0" noProof="0">
                <a:ln>
                  <a:noFill/>
                </a:ln>
                <a:solidFill>
                  <a:srgbClr val="000000"/>
                </a:solidFill>
                <a:effectLst/>
                <a:uLnTx/>
                <a:uFillTx/>
                <a:latin typeface="Segoe Sans Text"/>
                <a:ea typeface="+mn-ea"/>
                <a:cs typeface="Segoe UI" panose="020B0502040204020203" pitchFamily="34" charset="0"/>
              </a:rPr>
              <a:t>that allows partitions and regions to scale independently </a:t>
            </a:r>
          </a:p>
          <a:p>
            <a:pPr marL="228600" marR="0" lvl="0" indent="-228600" algn="l" defTabSz="932742" rtl="0" eaLnBrk="1" fontAlgn="auto" latinLnBrk="0" hangingPunct="1">
              <a:lnSpc>
                <a:spcPct val="100000"/>
              </a:lnSpc>
              <a:spcBef>
                <a:spcPts val="0"/>
              </a:spcBef>
              <a:spcAft>
                <a:spcPts val="600"/>
              </a:spcAft>
              <a:buClrTx/>
              <a:buSzPct val="90000"/>
              <a:buFont typeface="Wingdings" panose="05000000000000000000" pitchFamily="2" charset="2"/>
              <a:buChar char=""/>
              <a:tabLst/>
              <a:defRPr/>
            </a:pPr>
            <a:r>
              <a:rPr kumimoji="0" lang="en-US" sz="1400" b="0" i="0" u="none" strike="noStrike" kern="1200" cap="none" spc="0" normalizeH="0" baseline="0" noProof="0">
                <a:ln>
                  <a:noFill/>
                </a:ln>
                <a:solidFill>
                  <a:srgbClr val="000000"/>
                </a:solidFill>
                <a:effectLst/>
                <a:uLnTx/>
                <a:uFillTx/>
                <a:latin typeface="Segoe Sans Text"/>
                <a:ea typeface="+mn-ea"/>
                <a:cs typeface="Segoe UI" panose="020B0502040204020203" pitchFamily="34" charset="0"/>
              </a:rPr>
              <a:t>Industry-leading </a:t>
            </a:r>
            <a:r>
              <a:rPr kumimoji="0" lang="en-US" sz="1400" b="1" i="0" u="none" strike="noStrike" kern="1200" cap="none" spc="0" normalizeH="0" baseline="0" noProof="0">
                <a:ln>
                  <a:noFill/>
                </a:ln>
                <a:solidFill>
                  <a:srgbClr val="000000"/>
                </a:solidFill>
                <a:effectLst/>
                <a:uLnTx/>
                <a:uFillTx/>
                <a:latin typeface="Segoe Sans Text"/>
                <a:ea typeface="+mn-ea"/>
                <a:cs typeface="Segoe UI" panose="020B0502040204020203" pitchFamily="34" charset="0"/>
              </a:rPr>
              <a:t>SLA-backed 99.999 </a:t>
            </a:r>
            <a:r>
              <a:rPr kumimoji="0" lang="en-US" sz="1400" b="0" i="0" u="none" strike="noStrike" kern="1200" cap="none" spc="0" normalizeH="0" baseline="0" noProof="0">
                <a:ln>
                  <a:noFill/>
                </a:ln>
                <a:solidFill>
                  <a:srgbClr val="000000"/>
                </a:solidFill>
                <a:effectLst/>
                <a:uLnTx/>
                <a:uFillTx/>
                <a:latin typeface="Segoe Sans Text"/>
                <a:ea typeface="+mn-ea"/>
                <a:cs typeface="Segoe UI" panose="020B0502040204020203" pitchFamily="34" charset="0"/>
              </a:rPr>
              <a:t>percent availability for NoSQL data</a:t>
            </a:r>
          </a:p>
        </p:txBody>
      </p:sp>
      <p:sp>
        <p:nvSpPr>
          <p:cNvPr id="4" name="Title 3">
            <a:extLst>
              <a:ext uri="{FF2B5EF4-FFF2-40B4-BE49-F238E27FC236}">
                <a16:creationId xmlns:a16="http://schemas.microsoft.com/office/drawing/2014/main" id="{FA15600D-37B5-EFC8-6E2F-538EEC3FAF23}"/>
              </a:ext>
            </a:extLst>
          </p:cNvPr>
          <p:cNvSpPr>
            <a:spLocks noGrp="1"/>
          </p:cNvSpPr>
          <p:nvPr>
            <p:ph type="title"/>
          </p:nvPr>
        </p:nvSpPr>
        <p:spPr>
          <a:xfrm>
            <a:off x="588263" y="-553998"/>
            <a:ext cx="11018520" cy="553998"/>
          </a:xfrm>
        </p:spPr>
        <p:txBody>
          <a:bodyPr vert="horz" wrap="square" lIns="0" tIns="0" rIns="0" bIns="0" rtlCol="0" anchor="b">
            <a:spAutoFit/>
          </a:bodyPr>
          <a:lstStyle/>
          <a:p>
            <a:r>
              <a:rPr lang="en-US" dirty="0"/>
              <a:t>Bloomberg survey</a:t>
            </a:r>
          </a:p>
        </p:txBody>
      </p:sp>
    </p:spTree>
    <p:extLst>
      <p:ext uri="{BB962C8B-B14F-4D97-AF65-F5344CB8AC3E}">
        <p14:creationId xmlns:p14="http://schemas.microsoft.com/office/powerpoint/2010/main" val="1932519582"/>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CF4AF135-CC9D-88C0-A661-DF8CC30946DD}"/>
              </a:ext>
            </a:extLst>
          </p:cNvPr>
          <p:cNvSpPr>
            <a:spLocks noGrp="1"/>
          </p:cNvSpPr>
          <p:nvPr>
            <p:ph type="title"/>
          </p:nvPr>
        </p:nvSpPr>
        <p:spPr/>
        <p:txBody>
          <a:bodyPr/>
          <a:lstStyle/>
          <a:p>
            <a:r>
              <a:rPr lang="en-US" dirty="0"/>
              <a:t>Azure Cosmos DB is the go-to database for AI Apps</a:t>
            </a:r>
          </a:p>
        </p:txBody>
      </p:sp>
      <p:sp>
        <p:nvSpPr>
          <p:cNvPr id="13" name="Rectangle 12">
            <a:extLst>
              <a:ext uri="{FF2B5EF4-FFF2-40B4-BE49-F238E27FC236}">
                <a16:creationId xmlns:a16="http://schemas.microsoft.com/office/drawing/2014/main" id="{52BF14DD-FA52-9776-0E96-0659D4BB32D0}"/>
              </a:ext>
              <a:ext uri="{C183D7F6-B498-43B3-948B-1728B52AA6E4}">
                <adec:decorative xmlns:adec="http://schemas.microsoft.com/office/drawing/2017/decorative" val="1"/>
              </a:ext>
            </a:extLst>
          </p:cNvPr>
          <p:cNvSpPr/>
          <p:nvPr/>
        </p:nvSpPr>
        <p:spPr bwMode="auto">
          <a:xfrm>
            <a:off x="3519621" y="2318707"/>
            <a:ext cx="2439996" cy="3459221"/>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solidFill>
                <a:srgbClr val="FFFFFF"/>
              </a:solidFill>
              <a:effectLst/>
              <a:uLnTx/>
              <a:uFillTx/>
              <a:latin typeface="Segoe Sans Text"/>
              <a:ea typeface="Segoe UI" pitchFamily="34" charset="0"/>
              <a:cs typeface="Segoe UI" pitchFamily="34" charset="0"/>
            </a:endParaRPr>
          </a:p>
        </p:txBody>
      </p:sp>
      <p:sp>
        <p:nvSpPr>
          <p:cNvPr id="14" name="Rectangle 13">
            <a:extLst>
              <a:ext uri="{FF2B5EF4-FFF2-40B4-BE49-F238E27FC236}">
                <a16:creationId xmlns:a16="http://schemas.microsoft.com/office/drawing/2014/main" id="{77EB67AC-62F2-24F3-EADC-BEA71A8BCB28}"/>
              </a:ext>
              <a:ext uri="{C183D7F6-B498-43B3-948B-1728B52AA6E4}">
                <adec:decorative xmlns:adec="http://schemas.microsoft.com/office/drawing/2017/decorative" val="1"/>
              </a:ext>
            </a:extLst>
          </p:cNvPr>
          <p:cNvSpPr/>
          <p:nvPr/>
        </p:nvSpPr>
        <p:spPr bwMode="auto">
          <a:xfrm>
            <a:off x="6378952" y="2318710"/>
            <a:ext cx="2439996" cy="3459221"/>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solidFill>
                <a:srgbClr val="FFFFFF"/>
              </a:solidFill>
              <a:effectLst/>
              <a:uLnTx/>
              <a:uFillTx/>
              <a:latin typeface="Segoe Sans Text"/>
              <a:ea typeface="Segoe UI" pitchFamily="34" charset="0"/>
              <a:cs typeface="Segoe UI" pitchFamily="34" charset="0"/>
            </a:endParaRPr>
          </a:p>
        </p:txBody>
      </p:sp>
      <p:sp>
        <p:nvSpPr>
          <p:cNvPr id="15" name="Rectangle 14">
            <a:extLst>
              <a:ext uri="{FF2B5EF4-FFF2-40B4-BE49-F238E27FC236}">
                <a16:creationId xmlns:a16="http://schemas.microsoft.com/office/drawing/2014/main" id="{671C381F-D151-4E28-18A6-4A03D599D804}"/>
              </a:ext>
              <a:ext uri="{C183D7F6-B498-43B3-948B-1728B52AA6E4}">
                <adec:decorative xmlns:adec="http://schemas.microsoft.com/office/drawing/2017/decorative" val="1"/>
              </a:ext>
            </a:extLst>
          </p:cNvPr>
          <p:cNvSpPr/>
          <p:nvPr/>
        </p:nvSpPr>
        <p:spPr bwMode="auto">
          <a:xfrm>
            <a:off x="9190331" y="2318709"/>
            <a:ext cx="2439996" cy="3459221"/>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solidFill>
                <a:srgbClr val="FFFFFF"/>
              </a:solidFill>
              <a:effectLst/>
              <a:uLnTx/>
              <a:uFillTx/>
              <a:latin typeface="Segoe Sans Text"/>
              <a:ea typeface="Segoe UI" pitchFamily="34" charset="0"/>
              <a:cs typeface="Segoe UI" pitchFamily="34" charset="0"/>
            </a:endParaRPr>
          </a:p>
        </p:txBody>
      </p:sp>
      <p:sp>
        <p:nvSpPr>
          <p:cNvPr id="17" name="Rectangle 16">
            <a:extLst>
              <a:ext uri="{FF2B5EF4-FFF2-40B4-BE49-F238E27FC236}">
                <a16:creationId xmlns:a16="http://schemas.microsoft.com/office/drawing/2014/main" id="{B9357D76-19E4-5FC9-34F9-904FEA46B37F}"/>
              </a:ext>
              <a:ext uri="{C183D7F6-B498-43B3-948B-1728B52AA6E4}">
                <adec:decorative xmlns:adec="http://schemas.microsoft.com/office/drawing/2017/decorative" val="1"/>
              </a:ext>
            </a:extLst>
          </p:cNvPr>
          <p:cNvSpPr/>
          <p:nvPr/>
        </p:nvSpPr>
        <p:spPr bwMode="auto">
          <a:xfrm>
            <a:off x="588263" y="2318708"/>
            <a:ext cx="2439996" cy="3459221"/>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solidFill>
                <a:srgbClr val="FFFFFF"/>
              </a:solidFill>
              <a:effectLst/>
              <a:uLnTx/>
              <a:uFillTx/>
              <a:latin typeface="Segoe Sans Text"/>
              <a:ea typeface="Segoe UI" pitchFamily="34" charset="0"/>
              <a:cs typeface="Segoe UI" pitchFamily="34" charset="0"/>
            </a:endParaRPr>
          </a:p>
        </p:txBody>
      </p:sp>
      <p:sp>
        <p:nvSpPr>
          <p:cNvPr id="18" name="Rectangle 17">
            <a:extLst>
              <a:ext uri="{FF2B5EF4-FFF2-40B4-BE49-F238E27FC236}">
                <a16:creationId xmlns:a16="http://schemas.microsoft.com/office/drawing/2014/main" id="{2B6528CB-BE94-1928-87BD-8B4E8CA532E9}"/>
              </a:ext>
            </a:extLst>
          </p:cNvPr>
          <p:cNvSpPr/>
          <p:nvPr/>
        </p:nvSpPr>
        <p:spPr>
          <a:xfrm>
            <a:off x="852098" y="3123920"/>
            <a:ext cx="2248188" cy="2323713"/>
          </a:xfrm>
          <a:prstGeom prst="rect">
            <a:avLst/>
          </a:prstGeom>
        </p:spPr>
        <p:txBody>
          <a:bodyPr wrap="square" lIns="0" tIns="0" rIns="0" bIns="0" rtlCol="0" anchor="t" anchorCtr="0">
            <a:spAutoFit/>
          </a:bodyPr>
          <a:lstStyle/>
          <a:p>
            <a:pPr marL="0" marR="0" lvl="0" indent="0" algn="l" defTabSz="932239" rtl="0" eaLnBrk="1" fontAlgn="auto" latinLnBrk="0" hangingPunct="1">
              <a:lnSpc>
                <a:spcPct val="100000"/>
              </a:lnSpc>
              <a:spcBef>
                <a:spcPct val="0"/>
              </a:spcBef>
              <a:spcAft>
                <a:spcPts val="900"/>
              </a:spcAft>
              <a:buClrTx/>
              <a:buSzTx/>
              <a:buFontTx/>
              <a:buNone/>
              <a:tabLst/>
              <a:defRPr/>
            </a:pPr>
            <a:r>
              <a:rPr kumimoji="0" lang="en-US" sz="1400" b="0" i="0" u="none" strike="noStrike" kern="1200" cap="none" spc="0" normalizeH="0" baseline="0" noProof="0" dirty="0">
                <a:ln w="3175">
                  <a:noFill/>
                </a:ln>
                <a:gradFill>
                  <a:gsLst>
                    <a:gs pos="0">
                      <a:srgbClr val="8DC8E8"/>
                    </a:gs>
                    <a:gs pos="100000">
                      <a:srgbClr val="D59ED7"/>
                    </a:gs>
                  </a:gsLst>
                  <a:lin ang="0" scaled="1"/>
                </a:gradFill>
                <a:effectLst/>
                <a:uLnTx/>
                <a:uFillTx/>
                <a:latin typeface="Segoe Sans Display"/>
                <a:ea typeface="+mn-ea"/>
                <a:cs typeface="Segoe Sans Display" pitchFamily="2" charset="0"/>
              </a:rPr>
              <a:t>“We  chose Cosmos DB as the main operational database for Open AI because of its automatic scaling and </a:t>
            </a:r>
            <a:r>
              <a:rPr kumimoji="0" lang="en-US" sz="1400" b="0" i="0" u="none" strike="noStrike" kern="1200" cap="none" spc="0" normalizeH="0" baseline="0" noProof="0" dirty="0" err="1">
                <a:ln w="3175">
                  <a:noFill/>
                </a:ln>
                <a:gradFill>
                  <a:gsLst>
                    <a:gs pos="0">
                      <a:srgbClr val="8DC8E8"/>
                    </a:gs>
                    <a:gs pos="100000">
                      <a:srgbClr val="D59ED7"/>
                    </a:gs>
                  </a:gsLst>
                  <a:lin ang="0" scaled="1"/>
                </a:gradFill>
                <a:effectLst/>
                <a:uLnTx/>
                <a:uFillTx/>
                <a:latin typeface="Segoe Sans Display"/>
                <a:ea typeface="+mn-ea"/>
                <a:cs typeface="Segoe Sans Display" pitchFamily="2" charset="0"/>
              </a:rPr>
              <a:t>schemaless</a:t>
            </a:r>
            <a:r>
              <a:rPr kumimoji="0" lang="en-US" sz="1400" b="0" i="0" u="none" strike="noStrike" kern="1200" cap="none" spc="0" normalizeH="0" baseline="0" noProof="0" dirty="0">
                <a:ln w="3175">
                  <a:noFill/>
                </a:ln>
                <a:gradFill>
                  <a:gsLst>
                    <a:gs pos="0">
                      <a:srgbClr val="8DC8E8"/>
                    </a:gs>
                    <a:gs pos="100000">
                      <a:srgbClr val="D59ED7"/>
                    </a:gs>
                  </a:gsLst>
                  <a:lin ang="0" scaled="1"/>
                </a:gradFill>
                <a:effectLst/>
                <a:uLnTx/>
                <a:uFillTx/>
                <a:latin typeface="Segoe Sans Display"/>
                <a:ea typeface="+mn-ea"/>
                <a:cs typeface="Segoe Sans Display" pitchFamily="2" charset="0"/>
              </a:rPr>
              <a:t> flexibility allowing us to iterate quickly.” </a:t>
            </a:r>
          </a:p>
          <a:p>
            <a:pPr marL="0" marR="0" lvl="0" indent="0" algn="l" defTabSz="914400" rtl="0" eaLnBrk="1" fontAlgn="auto" latinLnBrk="0" hangingPunct="1">
              <a:lnSpc>
                <a:spcPct val="100000"/>
              </a:lnSpc>
              <a:spcBef>
                <a:spcPts val="600"/>
              </a:spcBef>
              <a:spcAft>
                <a:spcPts val="300"/>
              </a:spcAft>
              <a:buClrTx/>
              <a:buSzPct val="130000"/>
              <a:buFontTx/>
              <a:buNone/>
              <a:tabLst/>
              <a:defRPr/>
            </a:pPr>
            <a:r>
              <a:rPr kumimoji="0" lang="en-US" sz="1100" b="0" i="0" u="none" strike="noStrike" kern="1200" cap="none" spc="0" normalizeH="0" baseline="0" noProof="0" dirty="0">
                <a:ln>
                  <a:noFill/>
                </a:ln>
                <a:solidFill>
                  <a:srgbClr val="FFFFFF"/>
                </a:solidFill>
                <a:effectLst/>
                <a:uLnTx/>
                <a:uFillTx/>
                <a:latin typeface="Segoe Sans Text"/>
                <a:ea typeface="+mn-ea"/>
                <a:cs typeface="Segoe Sans Text"/>
              </a:rPr>
              <a:t>Nick Cooper</a:t>
            </a:r>
            <a:br>
              <a:rPr kumimoji="0" lang="en-US" sz="1100" b="0" i="0" u="none" strike="noStrike" kern="1200" cap="none" spc="0" normalizeH="0" baseline="0" noProof="0" dirty="0">
                <a:ln>
                  <a:noFill/>
                </a:ln>
                <a:solidFill>
                  <a:srgbClr val="FFFFFF"/>
                </a:solidFill>
                <a:effectLst/>
                <a:uLnTx/>
                <a:uFillTx/>
                <a:latin typeface="Segoe Sans Text" pitchFamily="2" charset="0"/>
                <a:ea typeface="+mn-ea"/>
                <a:cs typeface="+mn-cs"/>
              </a:rPr>
            </a:br>
            <a:r>
              <a:rPr kumimoji="0" lang="en-US" sz="1100" b="0" i="0" u="none" strike="noStrike" kern="1200" cap="none" spc="0" normalizeH="0" baseline="0" noProof="0" dirty="0">
                <a:ln>
                  <a:noFill/>
                </a:ln>
                <a:solidFill>
                  <a:srgbClr val="FFFFFF"/>
                </a:solidFill>
                <a:effectLst/>
                <a:uLnTx/>
                <a:uFillTx/>
                <a:latin typeface="Segoe Sans Text"/>
                <a:ea typeface="+mn-ea"/>
                <a:cs typeface="Segoe Sans Text"/>
              </a:rPr>
              <a:t>Staff Engineer</a:t>
            </a:r>
          </a:p>
          <a:p>
            <a:pPr marL="0" marR="0" lvl="0" indent="0" algn="l" defTabSz="914367" rtl="0" eaLnBrk="1" fontAlgn="auto" latinLnBrk="0" hangingPunct="1">
              <a:lnSpc>
                <a:spcPct val="100000"/>
              </a:lnSpc>
              <a:spcBef>
                <a:spcPts val="600"/>
              </a:spcBef>
              <a:spcAft>
                <a:spcPts val="300"/>
              </a:spcAft>
              <a:buClrTx/>
              <a:buSzPct val="130000"/>
              <a:buFontTx/>
              <a:buNone/>
              <a:tabLst/>
              <a:defRPr/>
            </a:pPr>
            <a:r>
              <a:rPr kumimoji="0" lang="en-US" sz="1100" b="0" i="0" u="none" strike="noStrike" kern="1200" cap="none" spc="0" normalizeH="0" baseline="0" noProof="0" dirty="0">
                <a:ln>
                  <a:noFill/>
                </a:ln>
                <a:solidFill>
                  <a:srgbClr val="FFFFFF"/>
                </a:solidFill>
                <a:effectLst/>
                <a:uLnTx/>
                <a:uFillTx/>
                <a:latin typeface="Segoe Sans Display"/>
                <a:ea typeface="+mn-ea"/>
                <a:cs typeface="+mn-cs"/>
              </a:rPr>
              <a:t>Open AI</a:t>
            </a:r>
          </a:p>
        </p:txBody>
      </p:sp>
      <p:pic>
        <p:nvPicPr>
          <p:cNvPr id="19" name="Picture 18">
            <a:extLst>
              <a:ext uri="{FF2B5EF4-FFF2-40B4-BE49-F238E27FC236}">
                <a16:creationId xmlns:a16="http://schemas.microsoft.com/office/drawing/2014/main" id="{C442DB27-28C4-4FE2-FD2F-2EF88F28A971}"/>
              </a:ext>
              <a:ext uri="{C183D7F6-B498-43B3-948B-1728B52AA6E4}">
                <adec:decorative xmlns:adec="http://schemas.microsoft.com/office/drawing/2017/decorative" val="1"/>
              </a:ext>
            </a:extLst>
          </p:cNvPr>
          <p:cNvPicPr>
            <a:picLocks noChangeAspect="1"/>
          </p:cNvPicPr>
          <p:nvPr/>
        </p:nvPicPr>
        <p:blipFill>
          <a:blip r:embed="rId2" cstate="hq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945310" y="2515445"/>
            <a:ext cx="1514436" cy="411738"/>
          </a:xfrm>
          <a:prstGeom prst="rect">
            <a:avLst/>
          </a:prstGeom>
        </p:spPr>
      </p:pic>
      <p:sp>
        <p:nvSpPr>
          <p:cNvPr id="20" name="Rectangle 19">
            <a:extLst>
              <a:ext uri="{FF2B5EF4-FFF2-40B4-BE49-F238E27FC236}">
                <a16:creationId xmlns:a16="http://schemas.microsoft.com/office/drawing/2014/main" id="{D6011753-7559-A482-0CA2-B12372D95697}"/>
              </a:ext>
            </a:extLst>
          </p:cNvPr>
          <p:cNvSpPr/>
          <p:nvPr/>
        </p:nvSpPr>
        <p:spPr>
          <a:xfrm>
            <a:off x="3695989" y="3123920"/>
            <a:ext cx="2135213" cy="2369880"/>
          </a:xfrm>
          <a:prstGeom prst="rect">
            <a:avLst/>
          </a:prstGeom>
        </p:spPr>
        <p:txBody>
          <a:bodyPr wrap="square" lIns="0" tIns="0" rIns="0" bIns="0" rtlCol="0" anchor="t" anchorCtr="0">
            <a:spAutoFit/>
          </a:bodyPr>
          <a:lstStyle/>
          <a:p>
            <a:pPr marL="0" marR="0" lvl="0" indent="0" algn="l" defTabSz="932239" rtl="0" eaLnBrk="1" fontAlgn="auto" latinLnBrk="0" hangingPunct="1">
              <a:lnSpc>
                <a:spcPct val="100000"/>
              </a:lnSpc>
              <a:spcBef>
                <a:spcPts val="0"/>
              </a:spcBef>
              <a:spcAft>
                <a:spcPts val="900"/>
              </a:spcAft>
              <a:buClrTx/>
              <a:buSzTx/>
              <a:buFontTx/>
              <a:buNone/>
              <a:tabLst/>
              <a:defRPr/>
            </a:pPr>
            <a:r>
              <a:rPr kumimoji="0" lang="en-US" sz="1400" b="0" i="0" u="none" strike="noStrike" kern="1200" cap="none" spc="0" normalizeH="0" baseline="0" noProof="0" dirty="0">
                <a:ln w="3175">
                  <a:noFill/>
                </a:ln>
                <a:gradFill>
                  <a:gsLst>
                    <a:gs pos="0">
                      <a:srgbClr val="8DC8E8"/>
                    </a:gs>
                    <a:gs pos="100000">
                      <a:srgbClr val="D59ED7"/>
                    </a:gs>
                  </a:gsLst>
                  <a:lin ang="0" scaled="1"/>
                </a:gradFill>
                <a:effectLst/>
                <a:uLnTx/>
                <a:uFillTx/>
                <a:latin typeface="Segoe Sans Display"/>
                <a:ea typeface="+mn-ea"/>
                <a:cs typeface="Segoe Sans Display" pitchFamily="2" charset="0"/>
              </a:rPr>
              <a:t>“”We use Cosmos DB as the ‘brain’ of our intelligent agreements management, We chose it for its flexible </a:t>
            </a:r>
            <a:r>
              <a:rPr kumimoji="0" lang="en-US" sz="1400" b="0" i="0" u="none" strike="noStrike" kern="1200" cap="none" spc="0" normalizeH="0" baseline="0" noProof="0" dirty="0" err="1">
                <a:ln w="3175">
                  <a:noFill/>
                </a:ln>
                <a:gradFill>
                  <a:gsLst>
                    <a:gs pos="0">
                      <a:srgbClr val="8DC8E8"/>
                    </a:gs>
                    <a:gs pos="100000">
                      <a:srgbClr val="D59ED7"/>
                    </a:gs>
                  </a:gsLst>
                  <a:lin ang="0" scaled="1"/>
                </a:gradFill>
                <a:effectLst/>
                <a:uLnTx/>
                <a:uFillTx/>
                <a:latin typeface="Segoe Sans Display"/>
                <a:ea typeface="+mn-ea"/>
                <a:cs typeface="Segoe Sans Display" pitchFamily="2" charset="0"/>
              </a:rPr>
              <a:t>schemaless</a:t>
            </a:r>
            <a:r>
              <a:rPr kumimoji="0" lang="en-US" sz="1400" b="0" i="0" u="none" strike="noStrike" kern="1200" cap="none" spc="0" normalizeH="0" baseline="0" noProof="0" dirty="0">
                <a:ln w="3175">
                  <a:noFill/>
                </a:ln>
                <a:gradFill>
                  <a:gsLst>
                    <a:gs pos="0">
                      <a:srgbClr val="8DC8E8"/>
                    </a:gs>
                    <a:gs pos="100000">
                      <a:srgbClr val="D59ED7"/>
                    </a:gs>
                  </a:gsLst>
                  <a:lin ang="0" scaled="1"/>
                </a:gradFill>
                <a:effectLst/>
                <a:uLnTx/>
                <a:uFillTx/>
                <a:latin typeface="Segoe Sans Display"/>
                <a:ea typeface="+mn-ea"/>
                <a:cs typeface="Segoe Sans Display" pitchFamily="2" charset="0"/>
              </a:rPr>
              <a:t> </a:t>
            </a:r>
            <a:r>
              <a:rPr kumimoji="0" lang="en-US" sz="1400" b="0" i="0" u="none" strike="noStrike" kern="1200" cap="none" spc="0" normalizeH="0" baseline="0" noProof="0" dirty="0" err="1">
                <a:ln w="3175">
                  <a:noFill/>
                </a:ln>
                <a:gradFill>
                  <a:gsLst>
                    <a:gs pos="0">
                      <a:srgbClr val="8DC8E8"/>
                    </a:gs>
                    <a:gs pos="100000">
                      <a:srgbClr val="D59ED7"/>
                    </a:gs>
                  </a:gsLst>
                  <a:lin ang="0" scaled="1"/>
                </a:gradFill>
                <a:effectLst/>
                <a:uLnTx/>
                <a:uFillTx/>
                <a:latin typeface="Segoe Sans Display"/>
                <a:ea typeface="+mn-ea"/>
                <a:cs typeface="Segoe Sans Display" pitchFamily="2" charset="0"/>
              </a:rPr>
              <a:t>datamodel</a:t>
            </a:r>
            <a:r>
              <a:rPr kumimoji="0" lang="en-US" sz="1400" b="0" i="0" u="none" strike="noStrike" kern="1200" cap="none" spc="0" normalizeH="0" baseline="0" noProof="0" dirty="0">
                <a:ln w="3175">
                  <a:noFill/>
                </a:ln>
                <a:gradFill>
                  <a:gsLst>
                    <a:gs pos="0">
                      <a:srgbClr val="8DC8E8"/>
                    </a:gs>
                    <a:gs pos="100000">
                      <a:srgbClr val="D59ED7"/>
                    </a:gs>
                  </a:gsLst>
                  <a:lin ang="0" scaled="1"/>
                </a:gradFill>
                <a:effectLst/>
                <a:uLnTx/>
                <a:uFillTx/>
                <a:latin typeface="Segoe Sans Display"/>
                <a:ea typeface="+mn-ea"/>
                <a:cs typeface="Segoe Sans Display" pitchFamily="2" charset="0"/>
              </a:rPr>
              <a:t>, and scalable and cost effective vector search capability”</a:t>
            </a:r>
          </a:p>
          <a:p>
            <a:pPr marL="0" marR="0" lvl="0" indent="0" algn="l" defTabSz="914400" rtl="0" eaLnBrk="1" fontAlgn="auto" latinLnBrk="0" hangingPunct="1">
              <a:lnSpc>
                <a:spcPct val="100000"/>
              </a:lnSpc>
              <a:spcBef>
                <a:spcPts val="600"/>
              </a:spcBef>
              <a:spcAft>
                <a:spcPts val="300"/>
              </a:spcAft>
              <a:buClrTx/>
              <a:buSzPct val="130000"/>
              <a:buFontTx/>
              <a:buNone/>
              <a:tabLst/>
              <a:defRPr/>
            </a:pPr>
            <a:r>
              <a:rPr kumimoji="0" lang="en-US" sz="1100" b="0" i="0" u="none" strike="noStrike" kern="1200" cap="none" spc="0" normalizeH="0" baseline="0" noProof="0" dirty="0">
                <a:ln>
                  <a:noFill/>
                </a:ln>
                <a:solidFill>
                  <a:srgbClr val="FFFFFF"/>
                </a:solidFill>
                <a:effectLst/>
                <a:uLnTx/>
                <a:uFillTx/>
                <a:latin typeface="Segoe Sans Display"/>
                <a:ea typeface="+mn-ea"/>
                <a:cs typeface="+mn-cs"/>
              </a:rPr>
              <a:t>Kunal Mukerjee</a:t>
            </a:r>
          </a:p>
          <a:p>
            <a:pPr marL="0" marR="0" lvl="0" indent="0" algn="l" defTabSz="914400" rtl="0" eaLnBrk="1" fontAlgn="auto" latinLnBrk="0" hangingPunct="1">
              <a:lnSpc>
                <a:spcPct val="100000"/>
              </a:lnSpc>
              <a:spcBef>
                <a:spcPts val="600"/>
              </a:spcBef>
              <a:spcAft>
                <a:spcPts val="300"/>
              </a:spcAft>
              <a:buClrTx/>
              <a:buSzPct val="130000"/>
              <a:buFontTx/>
              <a:buNone/>
              <a:tabLst/>
              <a:defRPr/>
            </a:pPr>
            <a:r>
              <a:rPr kumimoji="0" lang="en-US" sz="1100" b="0" i="0" u="none" strike="noStrike" kern="1200" cap="none" spc="0" normalizeH="0" baseline="0" noProof="0" dirty="0">
                <a:ln>
                  <a:noFill/>
                </a:ln>
                <a:solidFill>
                  <a:srgbClr val="FFFFFF"/>
                </a:solidFill>
                <a:effectLst/>
                <a:uLnTx/>
                <a:uFillTx/>
                <a:latin typeface="Segoe Sans Display"/>
                <a:ea typeface="+mn-ea"/>
                <a:cs typeface="+mn-cs"/>
              </a:rPr>
              <a:t>Vice President, AI, </a:t>
            </a:r>
            <a:r>
              <a:rPr kumimoji="0" lang="en-US" sz="1100" b="0" i="0" u="none" strike="noStrike" kern="1200" cap="none" spc="0" normalizeH="0" baseline="0" noProof="0" dirty="0" err="1">
                <a:ln>
                  <a:noFill/>
                </a:ln>
                <a:solidFill>
                  <a:srgbClr val="FFFFFF"/>
                </a:solidFill>
                <a:effectLst/>
                <a:uLnTx/>
                <a:uFillTx/>
                <a:latin typeface="Segoe Sans Display"/>
                <a:ea typeface="+mn-ea"/>
                <a:cs typeface="+mn-cs"/>
              </a:rPr>
              <a:t>Docusign</a:t>
            </a:r>
            <a:endParaRPr kumimoji="0" lang="en-US" sz="1100" b="0" i="0" u="none" strike="noStrike" kern="1200" cap="none" spc="0" normalizeH="0" baseline="0" noProof="0" dirty="0">
              <a:ln>
                <a:noFill/>
              </a:ln>
              <a:solidFill>
                <a:srgbClr val="FFFFFF"/>
              </a:solidFill>
              <a:effectLst/>
              <a:uLnTx/>
              <a:uFillTx/>
              <a:latin typeface="Segoe Sans Display"/>
              <a:ea typeface="+mn-ea"/>
              <a:cs typeface="+mn-cs"/>
            </a:endParaRPr>
          </a:p>
        </p:txBody>
      </p:sp>
      <p:pic>
        <p:nvPicPr>
          <p:cNvPr id="21" name="Picture 20">
            <a:extLst>
              <a:ext uri="{FF2B5EF4-FFF2-40B4-BE49-F238E27FC236}">
                <a16:creationId xmlns:a16="http://schemas.microsoft.com/office/drawing/2014/main" id="{4A1A2964-F770-EAFF-51A0-A375DAC0BFF9}"/>
              </a:ext>
              <a:ext uri="{C183D7F6-B498-43B3-948B-1728B52AA6E4}">
                <adec:decorative xmlns:adec="http://schemas.microsoft.com/office/drawing/2017/decorative" val="1"/>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921177" y="2634550"/>
            <a:ext cx="1444877" cy="292633"/>
          </a:xfrm>
          <a:prstGeom prst="rect">
            <a:avLst/>
          </a:prstGeom>
        </p:spPr>
      </p:pic>
      <p:sp>
        <p:nvSpPr>
          <p:cNvPr id="22" name="Rectangle 21">
            <a:extLst>
              <a:ext uri="{FF2B5EF4-FFF2-40B4-BE49-F238E27FC236}">
                <a16:creationId xmlns:a16="http://schemas.microsoft.com/office/drawing/2014/main" id="{B578EFAB-40E3-5CE2-7831-98EF497017F1}"/>
              </a:ext>
            </a:extLst>
          </p:cNvPr>
          <p:cNvSpPr/>
          <p:nvPr/>
        </p:nvSpPr>
        <p:spPr>
          <a:xfrm>
            <a:off x="6540504" y="3125491"/>
            <a:ext cx="2116891" cy="1700466"/>
          </a:xfrm>
          <a:prstGeom prst="rect">
            <a:avLst/>
          </a:prstGeom>
        </p:spPr>
        <p:txBody>
          <a:bodyPr wrap="square" lIns="0" tIns="0" rIns="0" bIns="0" rtlCol="0" anchor="t" anchorCtr="0">
            <a:spAutoFit/>
          </a:bodyPr>
          <a:lstStyle/>
          <a:p>
            <a:pPr marL="0" marR="0" lvl="0" indent="0" algn="l" defTabSz="932239" rtl="0" eaLnBrk="1" fontAlgn="auto" latinLnBrk="0" hangingPunct="1">
              <a:lnSpc>
                <a:spcPct val="100000"/>
              </a:lnSpc>
              <a:spcBef>
                <a:spcPts val="0"/>
              </a:spcBef>
              <a:spcAft>
                <a:spcPts val="900"/>
              </a:spcAft>
              <a:buClrTx/>
              <a:buSzTx/>
              <a:buFontTx/>
              <a:buNone/>
              <a:tabLst/>
              <a:defRPr/>
            </a:pPr>
            <a:r>
              <a:rPr kumimoji="0" lang="en-US" sz="1400" b="0" i="0" u="none" strike="noStrike" kern="1200" cap="none" spc="0" normalizeH="0" baseline="0" noProof="0" dirty="0">
                <a:ln w="3175">
                  <a:noFill/>
                </a:ln>
                <a:gradFill>
                  <a:gsLst>
                    <a:gs pos="0">
                      <a:srgbClr val="8DC8E8"/>
                    </a:gs>
                    <a:gs pos="100000">
                      <a:srgbClr val="D59ED7"/>
                    </a:gs>
                  </a:gsLst>
                  <a:lin ang="0" scaled="1"/>
                </a:gradFill>
                <a:effectLst/>
                <a:uLnTx/>
                <a:uFillTx/>
                <a:latin typeface="Segoe Sans Display"/>
                <a:ea typeface="+mn-ea"/>
                <a:cs typeface="Segoe Sans Display" pitchFamily="2" charset="0"/>
              </a:rPr>
              <a:t>“Cosmos DB vector and hybrid search is our top choice for semantic search over other options like Elastic.”</a:t>
            </a:r>
          </a:p>
          <a:p>
            <a:pPr marL="0" marR="0" lvl="0" indent="0" algn="l" defTabSz="914400" rtl="0" eaLnBrk="1" fontAlgn="auto" latinLnBrk="0" hangingPunct="1">
              <a:lnSpc>
                <a:spcPct val="100000"/>
              </a:lnSpc>
              <a:spcBef>
                <a:spcPts val="0"/>
              </a:spcBef>
              <a:spcAft>
                <a:spcPts val="600"/>
              </a:spcAft>
              <a:buClrTx/>
              <a:buSzPct val="130000"/>
              <a:buFontTx/>
              <a:buNone/>
              <a:tabLst/>
              <a:defRPr/>
            </a:pPr>
            <a:r>
              <a:rPr kumimoji="0" lang="en-US" sz="1100" b="0" i="0" u="none" strike="noStrike" kern="1200" cap="none" spc="0" normalizeH="0" baseline="0" noProof="0" dirty="0">
                <a:ln>
                  <a:noFill/>
                </a:ln>
                <a:solidFill>
                  <a:srgbClr val="FFFFFF"/>
                </a:solidFill>
                <a:effectLst/>
                <a:uLnTx/>
                <a:uFillTx/>
                <a:latin typeface="Segoe Sans Display"/>
                <a:ea typeface="+mn-ea"/>
                <a:cs typeface="+mn-cs"/>
              </a:rPr>
              <a:t>Zach Rossman</a:t>
            </a:r>
            <a:br>
              <a:rPr kumimoji="0" lang="en-US" sz="1100" b="0" i="0" u="none" strike="noStrike" kern="1200" cap="none" spc="0" normalizeH="0" baseline="0" noProof="0" dirty="0">
                <a:ln>
                  <a:noFill/>
                </a:ln>
                <a:solidFill>
                  <a:srgbClr val="FFFFFF"/>
                </a:solidFill>
                <a:effectLst/>
                <a:uLnTx/>
                <a:uFillTx/>
                <a:latin typeface="Segoe Sans Display"/>
                <a:ea typeface="+mn-ea"/>
                <a:cs typeface="+mn-cs"/>
              </a:rPr>
            </a:br>
            <a:r>
              <a:rPr kumimoji="0" lang="en-US" sz="1100" b="0" i="0" u="none" strike="noStrike" kern="1200" cap="none" spc="0" normalizeH="0" baseline="0" noProof="0" dirty="0">
                <a:ln>
                  <a:noFill/>
                </a:ln>
                <a:solidFill>
                  <a:srgbClr val="FFFFFF"/>
                </a:solidFill>
                <a:effectLst/>
                <a:uLnTx/>
                <a:uFillTx/>
                <a:latin typeface="Segoe Sans Display"/>
                <a:ea typeface="+mn-ea"/>
                <a:cs typeface="+mn-cs"/>
              </a:rPr>
              <a:t>Staff Engineer, AI &amp; Security Veeam</a:t>
            </a:r>
          </a:p>
        </p:txBody>
      </p:sp>
      <p:pic>
        <p:nvPicPr>
          <p:cNvPr id="23" name="Picture 22">
            <a:extLst>
              <a:ext uri="{FF2B5EF4-FFF2-40B4-BE49-F238E27FC236}">
                <a16:creationId xmlns:a16="http://schemas.microsoft.com/office/drawing/2014/main" id="{91228A3F-5E5F-49B8-0C86-D2907408F019}"/>
              </a:ext>
              <a:ext uri="{C183D7F6-B498-43B3-948B-1728B52AA6E4}">
                <adec:decorative xmlns:adec="http://schemas.microsoft.com/office/drawing/2017/decorative" val="1"/>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866930" y="2555295"/>
            <a:ext cx="1225402" cy="371888"/>
          </a:xfrm>
          <a:prstGeom prst="rect">
            <a:avLst/>
          </a:prstGeom>
        </p:spPr>
      </p:pic>
      <p:pic>
        <p:nvPicPr>
          <p:cNvPr id="25" name="Picture 6">
            <a:extLst>
              <a:ext uri="{FF2B5EF4-FFF2-40B4-BE49-F238E27FC236}">
                <a16:creationId xmlns:a16="http://schemas.microsoft.com/office/drawing/2014/main" id="{FB1C9A93-4CDF-3609-CFEA-328D0CBAFE69}"/>
              </a:ext>
              <a:ext uri="{C183D7F6-B498-43B3-948B-1728B52AA6E4}">
                <adec:decorative xmlns:adec="http://schemas.microsoft.com/office/drawing/2017/decorative" val="1"/>
              </a:ext>
            </a:extLst>
          </p:cNvPr>
          <p:cNvPicPr>
            <a:picLocks noChangeAspect="1" noChangeArrowheads="1"/>
          </p:cNvPicPr>
          <p:nvPr/>
        </p:nvPicPr>
        <p:blipFill>
          <a:blip r:embed="rId6" cstate="hqprint">
            <a:extLst>
              <a:ext uri="{28A0092B-C50C-407E-A947-70E740481C1C}">
                <a14:useLocalDpi xmlns:a14="http://schemas.microsoft.com/office/drawing/2010/main"/>
              </a:ext>
            </a:extLst>
          </a:blip>
          <a:srcRect/>
          <a:stretch>
            <a:fillRect/>
          </a:stretch>
        </p:blipFill>
        <p:spPr bwMode="auto">
          <a:xfrm>
            <a:off x="9397957" y="2515445"/>
            <a:ext cx="2024743" cy="468222"/>
          </a:xfrm>
          <a:prstGeom prst="rect">
            <a:avLst/>
          </a:prstGeom>
          <a:noFill/>
          <a:extLst>
            <a:ext uri="{909E8E84-426E-40DD-AFC4-6F175D3DCCD1}">
              <a14:hiddenFill xmlns:a14="http://schemas.microsoft.com/office/drawing/2010/main">
                <a:solidFill>
                  <a:srgbClr val="FFFFFF"/>
                </a:solidFill>
              </a14:hiddenFill>
            </a:ext>
          </a:extLst>
        </p:spPr>
      </p:pic>
      <p:sp>
        <p:nvSpPr>
          <p:cNvPr id="26" name="Rectangle 25">
            <a:extLst>
              <a:ext uri="{FF2B5EF4-FFF2-40B4-BE49-F238E27FC236}">
                <a16:creationId xmlns:a16="http://schemas.microsoft.com/office/drawing/2014/main" id="{CF7BEC60-957D-96B4-AF09-8EFF9723DDD2}"/>
              </a:ext>
            </a:extLst>
          </p:cNvPr>
          <p:cNvSpPr/>
          <p:nvPr/>
        </p:nvSpPr>
        <p:spPr>
          <a:xfrm>
            <a:off x="9342867" y="3112378"/>
            <a:ext cx="2260870" cy="2392963"/>
          </a:xfrm>
          <a:prstGeom prst="rect">
            <a:avLst/>
          </a:prstGeom>
        </p:spPr>
        <p:txBody>
          <a:bodyPr wrap="square" lIns="0" tIns="0" rIns="0" bIns="0" rtlCol="0" anchor="t" anchorCtr="0">
            <a:spAutoFit/>
          </a:bodyPr>
          <a:lstStyle/>
          <a:p>
            <a:pPr marL="0" marR="0" lvl="0" indent="0" algn="l" defTabSz="932239" rtl="0" eaLnBrk="1" fontAlgn="auto" latinLnBrk="0" hangingPunct="1">
              <a:lnSpc>
                <a:spcPct val="100000"/>
              </a:lnSpc>
              <a:spcBef>
                <a:spcPts val="0"/>
              </a:spcBef>
              <a:spcAft>
                <a:spcPts val="900"/>
              </a:spcAft>
              <a:buClrTx/>
              <a:buSzTx/>
              <a:buFontTx/>
              <a:buNone/>
              <a:tabLst/>
              <a:defRPr/>
            </a:pPr>
            <a:r>
              <a:rPr kumimoji="0" lang="en-US" sz="1400" b="0" i="0" u="none" strike="noStrike" kern="1200" cap="none" spc="0" normalizeH="0" baseline="0" noProof="0" dirty="0">
                <a:ln w="3175">
                  <a:noFill/>
                </a:ln>
                <a:gradFill>
                  <a:gsLst>
                    <a:gs pos="0">
                      <a:srgbClr val="8DC8E8"/>
                    </a:gs>
                    <a:gs pos="100000">
                      <a:srgbClr val="D59ED7"/>
                    </a:gs>
                  </a:gsLst>
                  <a:lin ang="0" scaled="1"/>
                </a:gradFill>
                <a:effectLst/>
                <a:uLnTx/>
                <a:uFillTx/>
                <a:latin typeface="Segoe Sans Display"/>
                <a:ea typeface="+mn-ea"/>
                <a:cs typeface="Segoe Sans Display" pitchFamily="2" charset="0"/>
              </a:rPr>
              <a:t>“With our virtual assistant in particular, we have experienced the higher scale, higher availability, and faster time to market of using Azure Cosmos DB..”</a:t>
            </a:r>
          </a:p>
          <a:p>
            <a:pPr marL="0" marR="0" lvl="0" indent="0" algn="l" defTabSz="932239" rtl="0" eaLnBrk="1" fontAlgn="auto" latinLnBrk="0" hangingPunct="1">
              <a:lnSpc>
                <a:spcPct val="100000"/>
              </a:lnSpc>
              <a:spcBef>
                <a:spcPts val="0"/>
              </a:spcBef>
              <a:spcAft>
                <a:spcPts val="90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Sans Display"/>
                <a:ea typeface="+mn-ea"/>
                <a:cs typeface="+mn-cs"/>
              </a:rPr>
              <a:t>Viju Chacko</a:t>
            </a:r>
            <a:br>
              <a:rPr kumimoji="0" lang="en-US" sz="1100" b="0" i="0" u="none" strike="noStrike" kern="1200" cap="none" spc="0" normalizeH="0" baseline="0" noProof="0" dirty="0">
                <a:ln>
                  <a:noFill/>
                </a:ln>
                <a:solidFill>
                  <a:srgbClr val="FFFFFF"/>
                </a:solidFill>
                <a:effectLst/>
                <a:uLnTx/>
                <a:uFillTx/>
                <a:latin typeface="Segoe Sans Display"/>
                <a:ea typeface="+mn-ea"/>
                <a:cs typeface="+mn-cs"/>
              </a:rPr>
            </a:br>
            <a:r>
              <a:rPr kumimoji="0" lang="en-US" sz="1100" b="0" i="0" u="none" strike="noStrike" kern="1200" cap="none" spc="0" normalizeH="0" baseline="0" noProof="0" dirty="0">
                <a:ln>
                  <a:noFill/>
                </a:ln>
                <a:solidFill>
                  <a:srgbClr val="FFFFFF"/>
                </a:solidFill>
                <a:effectLst/>
                <a:uLnTx/>
                <a:uFillTx/>
                <a:latin typeface="Segoe Sans Display"/>
                <a:ea typeface="+mn-ea"/>
                <a:cs typeface="+mn-cs"/>
              </a:rPr>
              <a:t>Head of Digital Architecture</a:t>
            </a:r>
          </a:p>
          <a:p>
            <a:pPr marL="0" marR="0" lvl="0" indent="0" algn="l" defTabSz="932239" rtl="0" eaLnBrk="1" fontAlgn="auto" latinLnBrk="0" hangingPunct="1">
              <a:lnSpc>
                <a:spcPct val="100000"/>
              </a:lnSpc>
              <a:spcBef>
                <a:spcPts val="0"/>
              </a:spcBef>
              <a:spcAft>
                <a:spcPts val="90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Sans Display"/>
                <a:ea typeface="+mn-ea"/>
                <a:cs typeface="+mn-cs"/>
              </a:rPr>
              <a:t>Air India</a:t>
            </a:r>
          </a:p>
          <a:p>
            <a:pPr marL="0" marR="0" lvl="0" indent="0" algn="l" defTabSz="914367" rtl="0" eaLnBrk="1" fontAlgn="auto" latinLnBrk="0" hangingPunct="1">
              <a:lnSpc>
                <a:spcPct val="100000"/>
              </a:lnSpc>
              <a:spcBef>
                <a:spcPts val="600"/>
              </a:spcBef>
              <a:spcAft>
                <a:spcPts val="300"/>
              </a:spcAft>
              <a:buClrTx/>
              <a:buSzPct val="130000"/>
              <a:buFontTx/>
              <a:buNone/>
              <a:tabLst/>
              <a:defRPr/>
            </a:pPr>
            <a:endParaRPr kumimoji="0" lang="en-US" sz="1100" b="0" i="0" u="none" strike="noStrike" kern="1200" cap="none" spc="0" normalizeH="0" baseline="0" noProof="0" dirty="0">
              <a:ln>
                <a:noFill/>
              </a:ln>
              <a:solidFill>
                <a:srgbClr val="FFFFFF"/>
              </a:solidFill>
              <a:effectLst/>
              <a:uLnTx/>
              <a:uFillTx/>
              <a:latin typeface="Segoe Sans Display"/>
              <a:ea typeface="+mn-ea"/>
              <a:cs typeface="+mn-cs"/>
            </a:endParaRPr>
          </a:p>
        </p:txBody>
      </p:sp>
      <p:sp>
        <p:nvSpPr>
          <p:cNvPr id="27" name="Title 65">
            <a:extLst>
              <a:ext uri="{FF2B5EF4-FFF2-40B4-BE49-F238E27FC236}">
                <a16:creationId xmlns:a16="http://schemas.microsoft.com/office/drawing/2014/main" id="{A61951DF-BD31-E97A-9B05-DF3122C5941B}"/>
              </a:ext>
            </a:extLst>
          </p:cNvPr>
          <p:cNvSpPr txBox="1">
            <a:spLocks/>
          </p:cNvSpPr>
          <p:nvPr/>
        </p:nvSpPr>
        <p:spPr>
          <a:xfrm>
            <a:off x="588263" y="1247783"/>
            <a:ext cx="9427139" cy="369332"/>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dirty="0">
                <a:ln w="3175">
                  <a:noFill/>
                </a:ln>
                <a:solidFill>
                  <a:srgbClr val="000000"/>
                </a:solidFill>
                <a:effectLst/>
                <a:uLnTx/>
                <a:uFillTx/>
                <a:latin typeface="Segoe Sans Display"/>
                <a:ea typeface="+mn-ea"/>
                <a:cs typeface="Segoe Sans Display" pitchFamily="2" charset="0"/>
              </a:rPr>
              <a:t>42% of Azure Cosmos DB usage comes from apps using AI</a:t>
            </a:r>
          </a:p>
        </p:txBody>
      </p:sp>
    </p:spTree>
    <p:extLst>
      <p:ext uri="{BB962C8B-B14F-4D97-AF65-F5344CB8AC3E}">
        <p14:creationId xmlns:p14="http://schemas.microsoft.com/office/powerpoint/2010/main" val="26140131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42" presetClass="path" presetSubtype="0" decel="100000" fill="hold" grpId="1" nodeType="withEffect">
                                  <p:stCondLst>
                                    <p:cond delay="0"/>
                                  </p:stCondLst>
                                  <p:childTnLst>
                                    <p:animMotion origin="layout" path="M 4.16667E-6 3.7037E-6 L 4.16667E-6 0.03541 " pathEditMode="relative" rAng="0" ptsTypes="AA">
                                      <p:cBhvr>
                                        <p:cTn id="9" dur="700" spd="-100000" fill="hold"/>
                                        <p:tgtEl>
                                          <p:spTgt spid="27"/>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7" grpId="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9B0C1A-E5B3-C0FA-831D-1E707156101E}"/>
            </a:ext>
          </a:extLst>
        </p:cNvPr>
        <p:cNvGrpSpPr/>
        <p:nvPr/>
      </p:nvGrpSpPr>
      <p:grpSpPr>
        <a:xfrm>
          <a:off x="0" y="0"/>
          <a:ext cx="0" cy="0"/>
          <a:chOff x="0" y="0"/>
          <a:chExt cx="0" cy="0"/>
        </a:xfrm>
      </p:grpSpPr>
      <p:sp>
        <p:nvSpPr>
          <p:cNvPr id="11" name="Title 22">
            <a:extLst>
              <a:ext uri="{FF2B5EF4-FFF2-40B4-BE49-F238E27FC236}">
                <a16:creationId xmlns:a16="http://schemas.microsoft.com/office/drawing/2014/main" id="{8B106ABF-F0AB-B97B-5357-571591D44BD0}"/>
              </a:ext>
            </a:extLst>
          </p:cNvPr>
          <p:cNvSpPr>
            <a:spLocks noGrp="1"/>
          </p:cNvSpPr>
          <p:nvPr>
            <p:ph type="title"/>
          </p:nvPr>
        </p:nvSpPr>
        <p:spPr/>
        <p:txBody>
          <a:bodyPr>
            <a:normAutofit fontScale="90000"/>
          </a:bodyPr>
          <a:lstStyle/>
          <a:p>
            <a:r>
              <a:rPr lang="en-US" sz="3600" noProof="0" dirty="0"/>
              <a:t>Microsoft DiskANN in Azure Cosmos DB</a:t>
            </a:r>
            <a:endParaRPr kumimoji="0" lang="en-US" sz="3600" u="none" strike="noStrike" kern="1200" cap="none" spc="0" normalizeH="0" baseline="0" noProof="0" dirty="0">
              <a:ln w="3175">
                <a:noFill/>
              </a:ln>
              <a:effectLst/>
              <a:uLnTx/>
              <a:uFillTx/>
            </a:endParaRPr>
          </a:p>
        </p:txBody>
      </p:sp>
      <p:sp>
        <p:nvSpPr>
          <p:cNvPr id="4" name="Text Placeholder 15">
            <a:extLst>
              <a:ext uri="{FF2B5EF4-FFF2-40B4-BE49-F238E27FC236}">
                <a16:creationId xmlns:a16="http://schemas.microsoft.com/office/drawing/2014/main" id="{3106D84C-4F60-7C25-B319-95FC3C4A7180}"/>
              </a:ext>
            </a:extLst>
          </p:cNvPr>
          <p:cNvSpPr txBox="1">
            <a:spLocks/>
          </p:cNvSpPr>
          <p:nvPr/>
        </p:nvSpPr>
        <p:spPr>
          <a:xfrm>
            <a:off x="588263" y="1039774"/>
            <a:ext cx="11018520" cy="369332"/>
          </a:xfrm>
          <a:prstGeom prst="rect">
            <a:avLst/>
          </a:prstGeom>
        </p:spPr>
        <p:txBody>
          <a:bodyPr vert="horz" wrap="square" lIns="0" tIns="0" rIns="0" bIns="0" rtlCol="0" anchor="t">
            <a:spAutoFit/>
          </a:bodyPr>
          <a:lstStyle>
            <a:lvl1pPr marL="127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70000">
                      <a:srgbClr val="49C5B1"/>
                    </a:gs>
                    <a:gs pos="0">
                      <a:srgbClr val="8DE971"/>
                    </a:gs>
                  </a:gsLst>
                  <a:path path="circle">
                    <a:fillToRect l="100000" t="100000"/>
                  </a:path>
                </a:gradFill>
                <a:latin typeface="+mj-lt"/>
                <a:ea typeface="+mn-ea"/>
                <a:cs typeface="Segoe UI" panose="020B0502040204020203" pitchFamily="34" charset="0"/>
              </a:defRPr>
            </a:lvl1pPr>
            <a:lvl2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j-lt"/>
                <a:ea typeface="+mn-ea"/>
                <a:cs typeface="+mn-cs"/>
              </a:defRPr>
            </a:lvl2pPr>
            <a:lvl3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j-lt"/>
                <a:ea typeface="+mn-ea"/>
                <a:cs typeface="+mn-cs"/>
              </a:defRPr>
            </a:lvl3pPr>
            <a:lvl4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j-lt"/>
                <a:ea typeface="+mn-ea"/>
                <a:cs typeface="+mn-cs"/>
              </a:defRPr>
            </a:lvl4pPr>
            <a:lvl5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j-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1371600" rtl="0" eaLnBrk="1" fontAlgn="base" latinLnBrk="0" hangingPunct="1">
              <a:lnSpc>
                <a:spcPct val="100000"/>
              </a:lnSpc>
              <a:spcBef>
                <a:spcPct val="0"/>
              </a:spcBef>
              <a:spcAft>
                <a:spcPts val="1000"/>
              </a:spcAft>
              <a:buClrTx/>
              <a:buSzTx/>
              <a:buFont typeface="Wingdings" panose="05000000000000000000" pitchFamily="2" charset="2"/>
              <a:buNone/>
              <a:tabLst>
                <a:tab pos="1371600" algn="l"/>
              </a:tabLst>
              <a:defRPr/>
            </a:pPr>
            <a:r>
              <a:rPr kumimoji="0" lang="en-US" sz="2400" b="1" i="0" u="none" strike="noStrike" kern="1200" cap="none" spc="0" normalizeH="0" baseline="0" noProof="0" dirty="0">
                <a:ln w="3175">
                  <a:noFill/>
                </a:ln>
                <a:solidFill>
                  <a:srgbClr val="000000"/>
                </a:solidFill>
                <a:effectLst/>
                <a:uLnTx/>
                <a:uFillTx/>
                <a:latin typeface="Segoe UI Semibold" panose="020B0502040204020203" pitchFamily="34" charset="0"/>
                <a:ea typeface="+mn-ea"/>
                <a:cs typeface="Segoe UI Semibold" panose="020B0502040204020203" pitchFamily="34" charset="0"/>
              </a:rPr>
              <a:t>Cost-effective, low latency vector search at any scale</a:t>
            </a:r>
          </a:p>
        </p:txBody>
      </p:sp>
      <p:grpSp>
        <p:nvGrpSpPr>
          <p:cNvPr id="20" name="Group 19" descr="box showing elements of vector compression">
            <a:extLst>
              <a:ext uri="{FF2B5EF4-FFF2-40B4-BE49-F238E27FC236}">
                <a16:creationId xmlns:a16="http://schemas.microsoft.com/office/drawing/2014/main" id="{7C957586-1C50-D347-FC12-336A753D11F0}"/>
              </a:ext>
            </a:extLst>
          </p:cNvPr>
          <p:cNvGrpSpPr/>
          <p:nvPr/>
        </p:nvGrpSpPr>
        <p:grpSpPr>
          <a:xfrm>
            <a:off x="590868" y="1584595"/>
            <a:ext cx="3520440" cy="3441329"/>
            <a:chOff x="590868" y="2003049"/>
            <a:chExt cx="3520440" cy="3441329"/>
          </a:xfrm>
        </p:grpSpPr>
        <p:sp>
          <p:nvSpPr>
            <p:cNvPr id="32" name="Rounded Rectangle 3">
              <a:extLst>
                <a:ext uri="{FF2B5EF4-FFF2-40B4-BE49-F238E27FC236}">
                  <a16:creationId xmlns:a16="http://schemas.microsoft.com/office/drawing/2014/main" id="{B7D5F8D8-9F56-DBB4-D85F-FDD417215108}"/>
                </a:ext>
                <a:ext uri="{C183D7F6-B498-43B3-948B-1728B52AA6E4}">
                  <adec:decorative xmlns:adec="http://schemas.microsoft.com/office/drawing/2017/decorative" val="1"/>
                </a:ext>
              </a:extLst>
            </p:cNvPr>
            <p:cNvSpPr>
              <a:spLocks/>
            </p:cNvSpPr>
            <p:nvPr/>
          </p:nvSpPr>
          <p:spPr bwMode="auto">
            <a:xfrm>
              <a:off x="590868" y="2003049"/>
              <a:ext cx="3520440" cy="3441329"/>
            </a:xfrm>
            <a:prstGeom prst="roundRect">
              <a:avLst>
                <a:gd name="adj" fmla="val 5203"/>
              </a:avLst>
            </a:prstGeom>
            <a:noFill/>
            <a:ln w="15875">
              <a:solidFill>
                <a:srgbClr val="3A4953"/>
              </a:solidFill>
              <a:headEnd type="none" w="med" len="med"/>
              <a:tailEnd type="none" w="med" len="med"/>
            </a:ln>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091F2C"/>
                </a:solidFill>
                <a:effectLst/>
                <a:uLnTx/>
                <a:uFillTx/>
                <a:latin typeface="Segoe UI" panose="020B0502040204020203" pitchFamily="34" charset="0"/>
                <a:ea typeface="+mn-ea"/>
                <a:cs typeface="Segoe UI" panose="020B0502040204020203" pitchFamily="34" charset="0"/>
              </a:endParaRPr>
            </a:p>
          </p:txBody>
        </p:sp>
        <p:sp>
          <p:nvSpPr>
            <p:cNvPr id="17" name="TextBox 16">
              <a:extLst>
                <a:ext uri="{FF2B5EF4-FFF2-40B4-BE49-F238E27FC236}">
                  <a16:creationId xmlns:a16="http://schemas.microsoft.com/office/drawing/2014/main" id="{4E95B14D-CC94-31EA-9EC6-FAB68E197FC1}"/>
                </a:ext>
              </a:extLst>
            </p:cNvPr>
            <p:cNvSpPr txBox="1"/>
            <p:nvPr/>
          </p:nvSpPr>
          <p:spPr>
            <a:xfrm>
              <a:off x="1106748" y="2630685"/>
              <a:ext cx="2488681" cy="53091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Large Vectors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 D1, D2, D3, D4, D5, …, D99, D100 }</a:t>
              </a:r>
            </a:p>
          </p:txBody>
        </p:sp>
        <p:sp>
          <p:nvSpPr>
            <p:cNvPr id="18" name="TextBox 17">
              <a:extLst>
                <a:ext uri="{FF2B5EF4-FFF2-40B4-BE49-F238E27FC236}">
                  <a16:creationId xmlns:a16="http://schemas.microsoft.com/office/drawing/2014/main" id="{38B5C510-C162-95CE-C36C-E8430BA6207B}"/>
                </a:ext>
              </a:extLst>
            </p:cNvPr>
            <p:cNvSpPr txBox="1"/>
            <p:nvPr/>
          </p:nvSpPr>
          <p:spPr>
            <a:xfrm>
              <a:off x="1106748" y="4762715"/>
              <a:ext cx="2488680" cy="53091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Compressed Vectors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 D1, D2 .., D10 }</a:t>
              </a:r>
            </a:p>
          </p:txBody>
        </p:sp>
        <p:sp>
          <p:nvSpPr>
            <p:cNvPr id="15" name="TextBox 14">
              <a:extLst>
                <a:ext uri="{FF2B5EF4-FFF2-40B4-BE49-F238E27FC236}">
                  <a16:creationId xmlns:a16="http://schemas.microsoft.com/office/drawing/2014/main" id="{D072CB9C-2B44-CFA9-4E96-C215349C37F3}"/>
                </a:ext>
              </a:extLst>
            </p:cNvPr>
            <p:cNvSpPr txBox="1"/>
            <p:nvPr/>
          </p:nvSpPr>
          <p:spPr>
            <a:xfrm>
              <a:off x="1042227" y="2128797"/>
              <a:ext cx="2617723"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Segoe UI Semibold" panose="020B0502040204020203" pitchFamily="34" charset="0"/>
                  <a:ea typeface="+mn-ea"/>
                  <a:cs typeface="Segoe UI Semibold" panose="020B0502040204020203" pitchFamily="34" charset="0"/>
                </a:rPr>
                <a:t>Vector compression</a:t>
              </a:r>
            </a:p>
          </p:txBody>
        </p:sp>
        <p:sp>
          <p:nvSpPr>
            <p:cNvPr id="64" name="TextBox 63">
              <a:extLst>
                <a:ext uri="{FF2B5EF4-FFF2-40B4-BE49-F238E27FC236}">
                  <a16:creationId xmlns:a16="http://schemas.microsoft.com/office/drawing/2014/main" id="{0576BB0A-CF89-0DB7-48E1-FE91111E6324}"/>
                </a:ext>
              </a:extLst>
            </p:cNvPr>
            <p:cNvSpPr txBox="1"/>
            <p:nvPr/>
          </p:nvSpPr>
          <p:spPr>
            <a:xfrm>
              <a:off x="1534855" y="3770695"/>
              <a:ext cx="1632467" cy="471076"/>
            </a:xfrm>
            <a:prstGeom prst="roundRect">
              <a:avLst>
                <a:gd name="adj" fmla="val 13771"/>
              </a:avLst>
            </a:prstGeom>
            <a:solidFill>
              <a:srgbClr val="8661C5"/>
            </a:solidFill>
            <a:ln>
              <a:noFill/>
            </a:ln>
            <a:effectLst>
              <a:outerShdw blurRad="63500" dist="63500" dir="2700000" algn="tl" rotWithShape="0">
                <a:prstClr val="black">
                  <a:alpha val="50000"/>
                </a:prstClr>
              </a:outerShdw>
            </a:effectLst>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Quantization</a:t>
              </a:r>
              <a:endParaRPr kumimoji="0" lang="en-US" sz="14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cxnSp>
          <p:nvCxnSpPr>
            <p:cNvPr id="2" name="Straight Arrow Connector 1">
              <a:extLst>
                <a:ext uri="{FF2B5EF4-FFF2-40B4-BE49-F238E27FC236}">
                  <a16:creationId xmlns:a16="http://schemas.microsoft.com/office/drawing/2014/main" id="{C878881A-8B82-DDCA-274B-6687A0276DE1}"/>
                </a:ext>
                <a:ext uri="{C183D7F6-B498-43B3-948B-1728B52AA6E4}">
                  <adec:decorative xmlns:adec="http://schemas.microsoft.com/office/drawing/2017/decorative" val="1"/>
                </a:ext>
              </a:extLst>
            </p:cNvPr>
            <p:cNvCxnSpPr>
              <a:cxnSpLocks/>
            </p:cNvCxnSpPr>
            <p:nvPr/>
          </p:nvCxnSpPr>
          <p:spPr>
            <a:xfrm>
              <a:off x="2351088" y="3271287"/>
              <a:ext cx="0" cy="440904"/>
            </a:xfrm>
            <a:prstGeom prst="straightConnector1">
              <a:avLst/>
            </a:prstGeom>
            <a:ln w="19050" cap="rnd">
              <a:gradFill flip="none" rotWithShape="1">
                <a:gsLst>
                  <a:gs pos="16000">
                    <a:srgbClr val="8661C5"/>
                  </a:gs>
                  <a:gs pos="100000">
                    <a:srgbClr val="399A91"/>
                  </a:gs>
                </a:gsLst>
                <a:path path="circle">
                  <a:fillToRect l="100000" t="100000"/>
                </a:path>
                <a:tileRect r="-100000" b="-100000"/>
              </a:gradFill>
              <a:headEnd type="none" w="lg" len="sm"/>
              <a:tailEnd type="arrow" w="lg" len="sm"/>
            </a:ln>
            <a:effectLst>
              <a:outerShdw blurRad="63500" dist="63500" dir="2700000" algn="tl" rotWithShape="0">
                <a:srgbClr val="454142">
                  <a:alpha val="20000"/>
                </a:srgbClr>
              </a:outerShdw>
            </a:effectLst>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1C739794-F159-9202-600B-B6836B412C1C}"/>
                </a:ext>
                <a:ext uri="{C183D7F6-B498-43B3-948B-1728B52AA6E4}">
                  <adec:decorative xmlns:adec="http://schemas.microsoft.com/office/drawing/2017/decorative" val="1"/>
                </a:ext>
              </a:extLst>
            </p:cNvPr>
            <p:cNvCxnSpPr>
              <a:cxnSpLocks/>
            </p:cNvCxnSpPr>
            <p:nvPr/>
          </p:nvCxnSpPr>
          <p:spPr>
            <a:xfrm>
              <a:off x="2351088" y="4343400"/>
              <a:ext cx="0" cy="440904"/>
            </a:xfrm>
            <a:prstGeom prst="straightConnector1">
              <a:avLst/>
            </a:prstGeom>
            <a:ln w="19050" cap="rnd">
              <a:gradFill flip="none" rotWithShape="1">
                <a:gsLst>
                  <a:gs pos="69000">
                    <a:srgbClr val="8661C5"/>
                  </a:gs>
                  <a:gs pos="35000">
                    <a:srgbClr val="C03BC4"/>
                  </a:gs>
                </a:gsLst>
                <a:path path="circle">
                  <a:fillToRect l="100000" t="100000"/>
                </a:path>
                <a:tileRect r="-100000" b="-100000"/>
              </a:gradFill>
              <a:headEnd type="none" w="lg" len="sm"/>
              <a:tailEnd type="arrow" w="lg" len="sm"/>
            </a:ln>
            <a:effectLst>
              <a:outerShdw blurRad="63500" dist="63500" dir="2700000" algn="tl" rotWithShape="0">
                <a:srgbClr val="454142">
                  <a:alpha val="20000"/>
                </a:srgbClr>
              </a:outerShdw>
            </a:effectLst>
          </p:spPr>
          <p:style>
            <a:lnRef idx="1">
              <a:schemeClr val="accent1"/>
            </a:lnRef>
            <a:fillRef idx="0">
              <a:schemeClr val="accent1"/>
            </a:fillRef>
            <a:effectRef idx="0">
              <a:schemeClr val="accent1"/>
            </a:effectRef>
            <a:fontRef idx="minor">
              <a:schemeClr val="tx1"/>
            </a:fontRef>
          </p:style>
        </p:cxnSp>
      </p:grpSp>
      <p:grpSp>
        <p:nvGrpSpPr>
          <p:cNvPr id="22" name="Group 21" descr="box showing elements of storage and graph construction">
            <a:extLst>
              <a:ext uri="{FF2B5EF4-FFF2-40B4-BE49-F238E27FC236}">
                <a16:creationId xmlns:a16="http://schemas.microsoft.com/office/drawing/2014/main" id="{92826834-5E50-8CB9-BF0F-97D0500481DE}"/>
              </a:ext>
            </a:extLst>
          </p:cNvPr>
          <p:cNvGrpSpPr/>
          <p:nvPr/>
        </p:nvGrpSpPr>
        <p:grpSpPr>
          <a:xfrm>
            <a:off x="4339908" y="1584595"/>
            <a:ext cx="3520440" cy="3441329"/>
            <a:chOff x="4339908" y="2003049"/>
            <a:chExt cx="3520440" cy="3441329"/>
          </a:xfrm>
        </p:grpSpPr>
        <p:sp>
          <p:nvSpPr>
            <p:cNvPr id="3" name="Rounded Rectangle 3">
              <a:extLst>
                <a:ext uri="{FF2B5EF4-FFF2-40B4-BE49-F238E27FC236}">
                  <a16:creationId xmlns:a16="http://schemas.microsoft.com/office/drawing/2014/main" id="{FFD74270-2ABC-C56A-5B8B-79E217CDE8DB}"/>
                </a:ext>
                <a:ext uri="{C183D7F6-B498-43B3-948B-1728B52AA6E4}">
                  <adec:decorative xmlns:adec="http://schemas.microsoft.com/office/drawing/2017/decorative" val="1"/>
                </a:ext>
              </a:extLst>
            </p:cNvPr>
            <p:cNvSpPr>
              <a:spLocks/>
            </p:cNvSpPr>
            <p:nvPr/>
          </p:nvSpPr>
          <p:spPr bwMode="auto">
            <a:xfrm>
              <a:off x="4339908" y="2003049"/>
              <a:ext cx="3520440" cy="3441329"/>
            </a:xfrm>
            <a:prstGeom prst="roundRect">
              <a:avLst>
                <a:gd name="adj" fmla="val 5203"/>
              </a:avLst>
            </a:prstGeom>
            <a:noFill/>
            <a:ln w="15875">
              <a:solidFill>
                <a:srgbClr val="3A4953"/>
              </a:solidFill>
              <a:headEnd type="none" w="med" len="med"/>
              <a:tailEnd type="none" w="med" len="med"/>
            </a:ln>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091F2C"/>
                </a:solidFill>
                <a:effectLst/>
                <a:uLnTx/>
                <a:uFillTx/>
                <a:latin typeface="Segoe UI" panose="020B0502040204020203" pitchFamily="34" charset="0"/>
                <a:ea typeface="+mn-ea"/>
                <a:cs typeface="Segoe UI" panose="020B0502040204020203" pitchFamily="34" charset="0"/>
              </a:endParaRPr>
            </a:p>
          </p:txBody>
        </p:sp>
        <p:sp>
          <p:nvSpPr>
            <p:cNvPr id="108" name="Rounded Rectangle 4">
              <a:extLst>
                <a:ext uri="{FF2B5EF4-FFF2-40B4-BE49-F238E27FC236}">
                  <a16:creationId xmlns:a16="http://schemas.microsoft.com/office/drawing/2014/main" id="{516E0B2A-B6CB-F3F8-363C-3DD1D2EF7CD4}"/>
                </a:ext>
              </a:extLst>
            </p:cNvPr>
            <p:cNvSpPr/>
            <p:nvPr/>
          </p:nvSpPr>
          <p:spPr>
            <a:xfrm>
              <a:off x="4899658" y="3002528"/>
              <a:ext cx="2439290" cy="739618"/>
            </a:xfrm>
            <a:prstGeom prst="roundRect">
              <a:avLst>
                <a:gd name="adj" fmla="val 8391"/>
              </a:avLst>
            </a:prstGeom>
            <a:solidFill>
              <a:srgbClr val="49C5B1"/>
            </a:solidFill>
            <a:ln>
              <a:noFill/>
            </a:ln>
            <a:effectLst>
              <a:outerShdw blurRad="63500" dist="63500" dir="2700000" algn="tl" rotWithShape="0">
                <a:prstClr val="black">
                  <a:alpha val="50000"/>
                </a:prstClr>
              </a:outerShdw>
            </a:effectLst>
          </p:spPr>
          <p:txBody>
            <a:bodyPr wrap="square" rtlCol="0" anchor="t">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91F2C"/>
                  </a:solidFill>
                  <a:effectLst/>
                  <a:uLnTx/>
                  <a:uFillTx/>
                  <a:latin typeface="Segoe UI" panose="020B0502040204020203" pitchFamily="34" charset="0"/>
                  <a:ea typeface="+mn-ea"/>
                  <a:cs typeface="Segoe UI" panose="020B0502040204020203" pitchFamily="34" charset="0"/>
                </a:rPr>
                <a:t>RAM</a:t>
              </a:r>
            </a:p>
          </p:txBody>
        </p:sp>
        <p:sp>
          <p:nvSpPr>
            <p:cNvPr id="109" name="TextBox 108">
              <a:extLst>
                <a:ext uri="{FF2B5EF4-FFF2-40B4-BE49-F238E27FC236}">
                  <a16:creationId xmlns:a16="http://schemas.microsoft.com/office/drawing/2014/main" id="{12FEB0C4-4FDC-C053-E44E-38297021EEDC}"/>
                </a:ext>
              </a:extLst>
            </p:cNvPr>
            <p:cNvSpPr txBox="1"/>
            <p:nvPr/>
          </p:nvSpPr>
          <p:spPr>
            <a:xfrm>
              <a:off x="5115310" y="3344614"/>
              <a:ext cx="2007986"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91F2C"/>
                  </a:solidFill>
                  <a:effectLst/>
                  <a:uLnTx/>
                  <a:uFillTx/>
                  <a:latin typeface="Segoe UI" panose="020B0502040204020203" pitchFamily="34" charset="0"/>
                  <a:ea typeface="+mn-ea"/>
                  <a:cs typeface="Segoe UI" panose="020B0502040204020203" pitchFamily="34" charset="0"/>
                </a:rPr>
                <a:t>Compressed vectors</a:t>
              </a:r>
            </a:p>
          </p:txBody>
        </p:sp>
        <p:sp>
          <p:nvSpPr>
            <p:cNvPr id="110" name="Rounded Rectangle 11">
              <a:extLst>
                <a:ext uri="{FF2B5EF4-FFF2-40B4-BE49-F238E27FC236}">
                  <a16:creationId xmlns:a16="http://schemas.microsoft.com/office/drawing/2014/main" id="{C0BFA81F-0981-2F27-18C3-4388AB38FE0F}"/>
                </a:ext>
              </a:extLst>
            </p:cNvPr>
            <p:cNvSpPr/>
            <p:nvPr/>
          </p:nvSpPr>
          <p:spPr>
            <a:xfrm>
              <a:off x="4899658" y="4496825"/>
              <a:ext cx="2439289" cy="739617"/>
            </a:xfrm>
            <a:prstGeom prst="roundRect">
              <a:avLst>
                <a:gd name="adj" fmla="val 12337"/>
              </a:avLst>
            </a:prstGeom>
            <a:solidFill>
              <a:srgbClr val="8661C5"/>
            </a:solidFill>
            <a:ln>
              <a:noFill/>
            </a:ln>
            <a:effectLst>
              <a:outerShdw blurRad="63500" dist="63500" dir="2700000" algn="tl" rotWithShape="0">
                <a:prstClr val="black">
                  <a:alpha val="50000"/>
                </a:prstClr>
              </a:outerShdw>
            </a:effectLst>
          </p:spPr>
          <p:txBody>
            <a:bodyPr wrap="square" rtlCol="0" anchor="t">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SSD</a:t>
              </a:r>
            </a:p>
          </p:txBody>
        </p:sp>
        <p:sp>
          <p:nvSpPr>
            <p:cNvPr id="124" name="TextBox 123">
              <a:extLst>
                <a:ext uri="{FF2B5EF4-FFF2-40B4-BE49-F238E27FC236}">
                  <a16:creationId xmlns:a16="http://schemas.microsoft.com/office/drawing/2014/main" id="{2FDACCF9-FF25-C005-10F1-2BD810B211EB}"/>
                </a:ext>
              </a:extLst>
            </p:cNvPr>
            <p:cNvSpPr txBox="1"/>
            <p:nvPr/>
          </p:nvSpPr>
          <p:spPr>
            <a:xfrm>
              <a:off x="4513987" y="2128797"/>
              <a:ext cx="3236170" cy="707886"/>
            </a:xfrm>
            <a:prstGeom prst="rect">
              <a:avLst/>
            </a:prstGeom>
            <a:noFill/>
          </p:spPr>
          <p:txBody>
            <a:bodyPr wrap="square" rtlCol="0">
              <a:spAutoFit/>
            </a:bodyPr>
            <a:lstStyle>
              <a:defPPr>
                <a:defRPr lang="en-US"/>
              </a:defPPr>
              <a:lvl1pPr marR="0" lvl="0" indent="0" algn="ctr" fontAlgn="auto">
                <a:lnSpc>
                  <a:spcPct val="100000"/>
                </a:lnSpc>
                <a:spcBef>
                  <a:spcPts val="0"/>
                </a:spcBef>
                <a:spcAft>
                  <a:spcPts val="0"/>
                </a:spcAft>
                <a:buClrTx/>
                <a:buSzTx/>
                <a:buFontTx/>
                <a:buNone/>
                <a:tabLst/>
                <a:defRPr kumimoji="0" sz="2000" i="0" u="none" strike="noStrike" cap="none" spc="0" normalizeH="0" baseline="0">
                  <a:ln>
                    <a:noFill/>
                  </a:ln>
                  <a:solidFill>
                    <a:srgbClr val="FFFFFF"/>
                  </a:solidFill>
                  <a:effectLst/>
                  <a:uLnTx/>
                  <a:uFillTx/>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Segoe UI Semibold" panose="020B0502040204020203" pitchFamily="34" charset="0"/>
                  <a:ea typeface="+mn-ea"/>
                  <a:cs typeface="Segoe UI Semibold" panose="020B0502040204020203" pitchFamily="34" charset="0"/>
                </a:rPr>
                <a:t>Storage and</a:t>
              </a:r>
              <a:br>
                <a:rPr kumimoji="0" lang="en-US" sz="2000" b="1" i="0" u="none" strike="noStrike" kern="1200" cap="none" spc="0" normalizeH="0" baseline="0" noProof="0" dirty="0">
                  <a:ln>
                    <a:noFill/>
                  </a:ln>
                  <a:solidFill>
                    <a:srgbClr val="000000"/>
                  </a:solidFill>
                  <a:effectLst/>
                  <a:uLnTx/>
                  <a:uFillTx/>
                  <a:latin typeface="Segoe UI Semibold" panose="020B0502040204020203" pitchFamily="34" charset="0"/>
                  <a:ea typeface="+mn-ea"/>
                  <a:cs typeface="Segoe UI Semibold" panose="020B0502040204020203" pitchFamily="34" charset="0"/>
                </a:rPr>
              </a:br>
              <a:r>
                <a:rPr kumimoji="0" lang="en-US" sz="2000" b="1" i="0" u="none" strike="noStrike" kern="1200" cap="none" spc="0" normalizeH="0" baseline="0" noProof="0" dirty="0">
                  <a:ln>
                    <a:noFill/>
                  </a:ln>
                  <a:solidFill>
                    <a:srgbClr val="000000"/>
                  </a:solidFill>
                  <a:effectLst/>
                  <a:uLnTx/>
                  <a:uFillTx/>
                  <a:latin typeface="Segoe UI Semibold" panose="020B0502040204020203" pitchFamily="34" charset="0"/>
                  <a:ea typeface="+mn-ea"/>
                  <a:cs typeface="Segoe UI Semibold" panose="020B0502040204020203" pitchFamily="34" charset="0"/>
                </a:rPr>
                <a:t>graph construction</a:t>
              </a:r>
            </a:p>
          </p:txBody>
        </p:sp>
        <p:sp>
          <p:nvSpPr>
            <p:cNvPr id="19" name="TextBox 18">
              <a:extLst>
                <a:ext uri="{FF2B5EF4-FFF2-40B4-BE49-F238E27FC236}">
                  <a16:creationId xmlns:a16="http://schemas.microsoft.com/office/drawing/2014/main" id="{B20EE58E-FC66-E939-6D74-30076600A837}"/>
                </a:ext>
              </a:extLst>
            </p:cNvPr>
            <p:cNvSpPr txBox="1"/>
            <p:nvPr/>
          </p:nvSpPr>
          <p:spPr>
            <a:xfrm>
              <a:off x="5125184" y="4836520"/>
              <a:ext cx="1988237"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Full vectors + graph</a:t>
              </a:r>
            </a:p>
          </p:txBody>
        </p:sp>
        <p:pic>
          <p:nvPicPr>
            <p:cNvPr id="112" name="Graphic 111" descr="Network with solid fill">
              <a:extLst>
                <a:ext uri="{FF2B5EF4-FFF2-40B4-BE49-F238E27FC236}">
                  <a16:creationId xmlns:a16="http://schemas.microsoft.com/office/drawing/2014/main" id="{2374036F-53C0-2A03-DB9D-6C690F742C4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904215" y="4519456"/>
              <a:ext cx="341060" cy="341060"/>
            </a:xfrm>
            <a:prstGeom prst="rect">
              <a:avLst/>
            </a:prstGeom>
          </p:spPr>
        </p:pic>
        <p:cxnSp>
          <p:nvCxnSpPr>
            <p:cNvPr id="12" name="Straight Arrow Connector 11">
              <a:extLst>
                <a:ext uri="{FF2B5EF4-FFF2-40B4-BE49-F238E27FC236}">
                  <a16:creationId xmlns:a16="http://schemas.microsoft.com/office/drawing/2014/main" id="{83A2C197-B8B4-6FFA-1A9E-FF189AC891D4}"/>
                </a:ext>
                <a:ext uri="{C183D7F6-B498-43B3-948B-1728B52AA6E4}">
                  <adec:decorative xmlns:adec="http://schemas.microsoft.com/office/drawing/2017/decorative" val="1"/>
                </a:ext>
              </a:extLst>
            </p:cNvPr>
            <p:cNvCxnSpPr>
              <a:cxnSpLocks/>
            </p:cNvCxnSpPr>
            <p:nvPr/>
          </p:nvCxnSpPr>
          <p:spPr>
            <a:xfrm>
              <a:off x="5427562" y="3747304"/>
              <a:ext cx="0" cy="604777"/>
            </a:xfrm>
            <a:prstGeom prst="straightConnector1">
              <a:avLst/>
            </a:prstGeom>
            <a:ln w="19050" cap="rnd">
              <a:gradFill flip="none" rotWithShape="1">
                <a:gsLst>
                  <a:gs pos="16000">
                    <a:srgbClr val="8661C5"/>
                  </a:gs>
                  <a:gs pos="100000">
                    <a:srgbClr val="399A91"/>
                  </a:gs>
                </a:gsLst>
                <a:path path="circle">
                  <a:fillToRect l="100000" t="100000"/>
                </a:path>
                <a:tileRect r="-100000" b="-100000"/>
              </a:gradFill>
              <a:headEnd type="none" w="lg" len="sm"/>
              <a:tailEnd type="arrow" w="lg" len="sm"/>
            </a:ln>
            <a:effectLst>
              <a:outerShdw blurRad="63500" dist="63500" dir="2700000" algn="tl" rotWithShape="0">
                <a:srgbClr val="454142">
                  <a:alpha val="20000"/>
                </a:srgbClr>
              </a:outerShdw>
            </a:effectLst>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A596435E-81C0-AAD6-B6A0-9558962E1067}"/>
                </a:ext>
                <a:ext uri="{C183D7F6-B498-43B3-948B-1728B52AA6E4}">
                  <adec:decorative xmlns:adec="http://schemas.microsoft.com/office/drawing/2017/decorative" val="1"/>
                </a:ext>
              </a:extLst>
            </p:cNvPr>
            <p:cNvCxnSpPr>
              <a:cxnSpLocks/>
            </p:cNvCxnSpPr>
            <p:nvPr/>
          </p:nvCxnSpPr>
          <p:spPr>
            <a:xfrm flipV="1">
              <a:off x="6721033" y="3886200"/>
              <a:ext cx="0" cy="604777"/>
            </a:xfrm>
            <a:prstGeom prst="straightConnector1">
              <a:avLst/>
            </a:prstGeom>
            <a:ln w="19050" cap="rnd">
              <a:gradFill flip="none" rotWithShape="1">
                <a:gsLst>
                  <a:gs pos="82000">
                    <a:srgbClr val="8661C5"/>
                  </a:gs>
                  <a:gs pos="22000">
                    <a:srgbClr val="399A91"/>
                  </a:gs>
                </a:gsLst>
                <a:path path="circle">
                  <a:fillToRect l="100000" t="100000"/>
                </a:path>
                <a:tileRect r="-100000" b="-100000"/>
              </a:gradFill>
              <a:headEnd type="none" w="lg" len="sm"/>
              <a:tailEnd type="arrow" w="lg" len="sm"/>
            </a:ln>
            <a:effectLst>
              <a:outerShdw blurRad="63500" dist="63500" dir="2700000" algn="tl" rotWithShape="0">
                <a:srgbClr val="454142">
                  <a:alpha val="20000"/>
                </a:srgbClr>
              </a:outerShdw>
            </a:effectLst>
          </p:spPr>
          <p:style>
            <a:lnRef idx="1">
              <a:schemeClr val="accent1"/>
            </a:lnRef>
            <a:fillRef idx="0">
              <a:schemeClr val="accent1"/>
            </a:fillRef>
            <a:effectRef idx="0">
              <a:schemeClr val="accent1"/>
            </a:effectRef>
            <a:fontRef idx="minor">
              <a:schemeClr val="tx1"/>
            </a:fontRef>
          </p:style>
        </p:cxnSp>
      </p:grpSp>
      <p:grpSp>
        <p:nvGrpSpPr>
          <p:cNvPr id="23" name="Group 22" descr="graphic showing algorithms animation">
            <a:extLst>
              <a:ext uri="{FF2B5EF4-FFF2-40B4-BE49-F238E27FC236}">
                <a16:creationId xmlns:a16="http://schemas.microsoft.com/office/drawing/2014/main" id="{B6FD5642-5F12-5441-AA28-6E446269D29F}"/>
              </a:ext>
            </a:extLst>
          </p:cNvPr>
          <p:cNvGrpSpPr/>
          <p:nvPr/>
        </p:nvGrpSpPr>
        <p:grpSpPr>
          <a:xfrm>
            <a:off x="8088948" y="1584595"/>
            <a:ext cx="3520440" cy="3441329"/>
            <a:chOff x="8088948" y="2003049"/>
            <a:chExt cx="3520440" cy="3441329"/>
          </a:xfrm>
        </p:grpSpPr>
        <p:sp>
          <p:nvSpPr>
            <p:cNvPr id="5" name="Rounded Rectangle 3">
              <a:extLst>
                <a:ext uri="{FF2B5EF4-FFF2-40B4-BE49-F238E27FC236}">
                  <a16:creationId xmlns:a16="http://schemas.microsoft.com/office/drawing/2014/main" id="{CF7A3060-35C4-F4BC-57C1-E445E9E8ECA9}"/>
                </a:ext>
                <a:ext uri="{C183D7F6-B498-43B3-948B-1728B52AA6E4}">
                  <adec:decorative xmlns:adec="http://schemas.microsoft.com/office/drawing/2017/decorative" val="1"/>
                </a:ext>
              </a:extLst>
            </p:cNvPr>
            <p:cNvSpPr>
              <a:spLocks/>
            </p:cNvSpPr>
            <p:nvPr/>
          </p:nvSpPr>
          <p:spPr bwMode="auto">
            <a:xfrm>
              <a:off x="8088948" y="2003049"/>
              <a:ext cx="3520440" cy="3441329"/>
            </a:xfrm>
            <a:prstGeom prst="roundRect">
              <a:avLst>
                <a:gd name="adj" fmla="val 4807"/>
              </a:avLst>
            </a:prstGeom>
            <a:noFill/>
            <a:ln w="15875">
              <a:solidFill>
                <a:srgbClr val="3A4953"/>
              </a:solidFill>
              <a:headEnd type="none" w="med" len="med"/>
              <a:tailEnd type="none" w="med" len="med"/>
            </a:ln>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091F2C"/>
                </a:solidFill>
                <a:effectLst/>
                <a:uLnTx/>
                <a:uFillTx/>
                <a:latin typeface="Segoe UI" panose="020B0502040204020203" pitchFamily="34" charset="0"/>
                <a:ea typeface="+mn-ea"/>
                <a:cs typeface="Segoe UI" panose="020B0502040204020203" pitchFamily="34" charset="0"/>
              </a:endParaRPr>
            </a:p>
          </p:txBody>
        </p:sp>
        <p:pic>
          <p:nvPicPr>
            <p:cNvPr id="16" name="x_0-wus-d3-775556d0412abd7071ef231526d419c2" descr="[animate output image]">
              <a:extLst>
                <a:ext uri="{FF2B5EF4-FFF2-40B4-BE49-F238E27FC236}">
                  <a16:creationId xmlns:a16="http://schemas.microsoft.com/office/drawing/2014/main" id="{B84A9A27-257F-94B3-EA41-ADBEBF5F6DCE}"/>
                </a:ext>
              </a:extLst>
            </p:cNvPr>
            <p:cNvPicPr>
              <a:picLocks noChangeAspect="1"/>
            </p:cNvPicPr>
            <p:nvPr/>
          </p:nvPicPr>
          <p:blipFill>
            <a:blip r:embed="rId5" cstate="email">
              <a:extLst>
                <a:ext uri="{28A0092B-C50C-407E-A947-70E740481C1C}">
                  <a14:useLocalDpi xmlns:a14="http://schemas.microsoft.com/office/drawing/2010/main"/>
                </a:ext>
              </a:extLst>
            </a:blip>
            <a:srcRect/>
            <a:stretch>
              <a:fillRect/>
            </a:stretch>
          </p:blipFill>
          <p:spPr bwMode="auto">
            <a:xfrm>
              <a:off x="8662975" y="2741099"/>
              <a:ext cx="2372386" cy="2372382"/>
            </a:xfrm>
            <a:prstGeom prst="roundRect">
              <a:avLst>
                <a:gd name="adj" fmla="val 6263"/>
              </a:avLst>
            </a:prstGeom>
            <a:noFill/>
            <a:ln>
              <a:noFill/>
            </a:ln>
          </p:spPr>
        </p:pic>
        <p:sp>
          <p:nvSpPr>
            <p:cNvPr id="125" name="TextBox 124">
              <a:extLst>
                <a:ext uri="{FF2B5EF4-FFF2-40B4-BE49-F238E27FC236}">
                  <a16:creationId xmlns:a16="http://schemas.microsoft.com/office/drawing/2014/main" id="{90AF88A0-5B33-FFD1-F5FC-FDA0BC11275F}"/>
                </a:ext>
              </a:extLst>
            </p:cNvPr>
            <p:cNvSpPr txBox="1"/>
            <p:nvPr/>
          </p:nvSpPr>
          <p:spPr>
            <a:xfrm>
              <a:off x="8985993" y="2128797"/>
              <a:ext cx="1726350" cy="400110"/>
            </a:xfrm>
            <a:prstGeom prst="rect">
              <a:avLst/>
            </a:prstGeom>
            <a:noFill/>
          </p:spPr>
          <p:txBody>
            <a:bodyPr wrap="square" rtlCol="0">
              <a:spAutoFit/>
            </a:bodyPr>
            <a:lstStyle>
              <a:defPPr>
                <a:defRPr lang="en-US"/>
              </a:defPPr>
              <a:lvl1pPr marR="0" lvl="0" indent="0" algn="ctr" fontAlgn="auto">
                <a:lnSpc>
                  <a:spcPct val="100000"/>
                </a:lnSpc>
                <a:spcBef>
                  <a:spcPts val="0"/>
                </a:spcBef>
                <a:spcAft>
                  <a:spcPts val="0"/>
                </a:spcAft>
                <a:buClrTx/>
                <a:buSzTx/>
                <a:buFontTx/>
                <a:buNone/>
                <a:tabLst/>
                <a:defRPr kumimoji="0" sz="2000" i="0" u="none" strike="noStrike" cap="none" spc="0" normalizeH="0" baseline="0">
                  <a:ln>
                    <a:noFill/>
                  </a:ln>
                  <a:solidFill>
                    <a:srgbClr val="FFFFFF"/>
                  </a:solidFill>
                  <a:effectLst/>
                  <a:uLnTx/>
                  <a:uFillTx/>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Segoe UI Semibold" panose="020B0502040204020203" pitchFamily="34" charset="0"/>
                  <a:ea typeface="+mn-ea"/>
                  <a:cs typeface="Segoe UI Semibold" panose="020B0502040204020203" pitchFamily="34" charset="0"/>
                </a:rPr>
                <a:t>Algorithms</a:t>
              </a:r>
            </a:p>
          </p:txBody>
        </p:sp>
      </p:grpSp>
      <p:grpSp>
        <p:nvGrpSpPr>
          <p:cNvPr id="7" name="Group 6" descr="box reading unlimited scale, low latency, robust to data changes, and serverless">
            <a:extLst>
              <a:ext uri="{FF2B5EF4-FFF2-40B4-BE49-F238E27FC236}">
                <a16:creationId xmlns:a16="http://schemas.microsoft.com/office/drawing/2014/main" id="{71A7F70D-B1A1-62A1-D51E-3E190427919A}"/>
              </a:ext>
            </a:extLst>
          </p:cNvPr>
          <p:cNvGrpSpPr/>
          <p:nvPr/>
        </p:nvGrpSpPr>
        <p:grpSpPr>
          <a:xfrm>
            <a:off x="598863" y="5149637"/>
            <a:ext cx="11018519" cy="431963"/>
            <a:chOff x="598864" y="5677469"/>
            <a:chExt cx="11018519" cy="591570"/>
          </a:xfrm>
        </p:grpSpPr>
        <p:sp>
          <p:nvSpPr>
            <p:cNvPr id="6" name="Rounded Rectangle 5">
              <a:extLst>
                <a:ext uri="{FF2B5EF4-FFF2-40B4-BE49-F238E27FC236}">
                  <a16:creationId xmlns:a16="http://schemas.microsoft.com/office/drawing/2014/main" id="{77186BC6-4F94-909D-82BF-21B6322E6BE0}"/>
                </a:ext>
              </a:extLst>
            </p:cNvPr>
            <p:cNvSpPr/>
            <p:nvPr/>
          </p:nvSpPr>
          <p:spPr bwMode="auto">
            <a:xfrm>
              <a:off x="598864" y="5677469"/>
              <a:ext cx="11018519" cy="591570"/>
            </a:xfrm>
            <a:prstGeom prst="roundRect">
              <a:avLst>
                <a:gd name="adj" fmla="val 33334"/>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49" rtl="0" eaLnBrk="1" fontAlgn="base" latinLnBrk="0" hangingPunct="1">
                <a:lnSpc>
                  <a:spcPct val="100000"/>
                </a:lnSpc>
                <a:spcBef>
                  <a:spcPts val="600"/>
                </a:spcBef>
                <a:spcAft>
                  <a:spcPct val="0"/>
                </a:spcAft>
                <a:buClrTx/>
                <a:buSzTx/>
                <a:buFontTx/>
                <a:buNone/>
                <a:tabLst/>
                <a:defRPr/>
              </a:pPr>
              <a:endParaRPr kumimoji="0" lang="en-US" sz="700" b="1" i="0" u="none" strike="noStrike" kern="1200" cap="none" spc="0" normalizeH="0" baseline="0" noProof="0">
                <a:ln>
                  <a:noFill/>
                </a:ln>
                <a:gradFill>
                  <a:gsLst>
                    <a:gs pos="70629">
                      <a:srgbClr val="FFFFFF"/>
                    </a:gs>
                    <a:gs pos="48951">
                      <a:srgbClr val="FFFFFF"/>
                    </a:gs>
                  </a:gsLst>
                  <a:path path="circle">
                    <a:fillToRect l="100000" t="100000"/>
                  </a:path>
                </a:gradFill>
                <a:effectLst/>
                <a:uLnTx/>
                <a:uFillTx/>
                <a:latin typeface="Segoe UI Semibold" panose="020B0502040204020203" pitchFamily="34" charset="0"/>
                <a:ea typeface="+mn-ea"/>
                <a:cs typeface="+mn-cs"/>
              </a:endParaRPr>
            </a:p>
          </p:txBody>
        </p:sp>
        <p:sp>
          <p:nvSpPr>
            <p:cNvPr id="9" name="TextBox 8">
              <a:extLst>
                <a:ext uri="{FF2B5EF4-FFF2-40B4-BE49-F238E27FC236}">
                  <a16:creationId xmlns:a16="http://schemas.microsoft.com/office/drawing/2014/main" id="{EAB27149-AAAF-6A0E-F3B8-F97809592366}"/>
                </a:ext>
              </a:extLst>
            </p:cNvPr>
            <p:cNvSpPr txBox="1"/>
            <p:nvPr/>
          </p:nvSpPr>
          <p:spPr>
            <a:xfrm>
              <a:off x="1197114" y="5748444"/>
              <a:ext cx="1895368"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t>Unlimited scale</a:t>
              </a:r>
            </a:p>
          </p:txBody>
        </p:sp>
        <p:sp>
          <p:nvSpPr>
            <p:cNvPr id="10" name="TextBox 9">
              <a:extLst>
                <a:ext uri="{FF2B5EF4-FFF2-40B4-BE49-F238E27FC236}">
                  <a16:creationId xmlns:a16="http://schemas.microsoft.com/office/drawing/2014/main" id="{28218FD5-D3F5-B84C-EC47-AD5C6F14BDDF}"/>
                </a:ext>
              </a:extLst>
            </p:cNvPr>
            <p:cNvSpPr txBox="1"/>
            <p:nvPr/>
          </p:nvSpPr>
          <p:spPr>
            <a:xfrm>
              <a:off x="3954330" y="5748444"/>
              <a:ext cx="1426738"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t>Low latency</a:t>
              </a:r>
            </a:p>
          </p:txBody>
        </p:sp>
        <p:sp>
          <p:nvSpPr>
            <p:cNvPr id="13" name="TextBox 12">
              <a:extLst>
                <a:ext uri="{FF2B5EF4-FFF2-40B4-BE49-F238E27FC236}">
                  <a16:creationId xmlns:a16="http://schemas.microsoft.com/office/drawing/2014/main" id="{D73D6FE2-6ED5-F689-DB36-2EA0C366F066}"/>
                </a:ext>
              </a:extLst>
            </p:cNvPr>
            <p:cNvSpPr txBox="1"/>
            <p:nvPr/>
          </p:nvSpPr>
          <p:spPr>
            <a:xfrm>
              <a:off x="6242916" y="5748444"/>
              <a:ext cx="2630862"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t>Robust to data changes</a:t>
              </a:r>
            </a:p>
          </p:txBody>
        </p:sp>
        <p:sp>
          <p:nvSpPr>
            <p:cNvPr id="14" name="TextBox 13">
              <a:extLst>
                <a:ext uri="{FF2B5EF4-FFF2-40B4-BE49-F238E27FC236}">
                  <a16:creationId xmlns:a16="http://schemas.microsoft.com/office/drawing/2014/main" id="{6B368901-9D2B-DBF0-1C3C-A99F0AFBDEBD}"/>
                </a:ext>
              </a:extLst>
            </p:cNvPr>
            <p:cNvSpPr txBox="1"/>
            <p:nvPr/>
          </p:nvSpPr>
          <p:spPr>
            <a:xfrm>
              <a:off x="9735625" y="5748444"/>
              <a:ext cx="125926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t>Serverless</a:t>
              </a:r>
            </a:p>
          </p:txBody>
        </p:sp>
        <p:cxnSp>
          <p:nvCxnSpPr>
            <p:cNvPr id="31" name="Straight Connector 30">
              <a:extLst>
                <a:ext uri="{FF2B5EF4-FFF2-40B4-BE49-F238E27FC236}">
                  <a16:creationId xmlns:a16="http://schemas.microsoft.com/office/drawing/2014/main" id="{C14113F8-4AD7-AC05-74BC-7B064A81B241}"/>
                </a:ext>
              </a:extLst>
            </p:cNvPr>
            <p:cNvCxnSpPr>
              <a:cxnSpLocks/>
            </p:cNvCxnSpPr>
            <p:nvPr/>
          </p:nvCxnSpPr>
          <p:spPr>
            <a:xfrm>
              <a:off x="3523406" y="5833342"/>
              <a:ext cx="0" cy="338554"/>
            </a:xfrm>
            <a:prstGeom prst="line">
              <a:avLst/>
            </a:prstGeom>
            <a:ln>
              <a:solidFill>
                <a:schemeClr val="tx1">
                  <a:alpha val="2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53786377-DCBD-8565-83A8-FE4C8068FEF5}"/>
                </a:ext>
              </a:extLst>
            </p:cNvPr>
            <p:cNvCxnSpPr>
              <a:cxnSpLocks/>
            </p:cNvCxnSpPr>
            <p:nvPr/>
          </p:nvCxnSpPr>
          <p:spPr>
            <a:xfrm>
              <a:off x="5811992" y="5833342"/>
              <a:ext cx="0" cy="338554"/>
            </a:xfrm>
            <a:prstGeom prst="line">
              <a:avLst/>
            </a:prstGeom>
            <a:ln>
              <a:solidFill>
                <a:schemeClr val="tx1">
                  <a:alpha val="2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F336B536-B7C5-B8CB-92AD-8A9107E776F7}"/>
                </a:ext>
              </a:extLst>
            </p:cNvPr>
            <p:cNvCxnSpPr>
              <a:cxnSpLocks/>
            </p:cNvCxnSpPr>
            <p:nvPr/>
          </p:nvCxnSpPr>
          <p:spPr>
            <a:xfrm>
              <a:off x="9304702" y="5833342"/>
              <a:ext cx="0" cy="338554"/>
            </a:xfrm>
            <a:prstGeom prst="line">
              <a:avLst/>
            </a:prstGeom>
            <a:ln>
              <a:solidFill>
                <a:schemeClr val="tx1">
                  <a:alpha val="2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25" name="TextBox 24">
            <a:extLst>
              <a:ext uri="{FF2B5EF4-FFF2-40B4-BE49-F238E27FC236}">
                <a16:creationId xmlns:a16="http://schemas.microsoft.com/office/drawing/2014/main" id="{D2985631-E088-31B7-6F92-BE61C3D37118}"/>
              </a:ext>
            </a:extLst>
          </p:cNvPr>
          <p:cNvSpPr txBox="1"/>
          <p:nvPr/>
        </p:nvSpPr>
        <p:spPr>
          <a:xfrm>
            <a:off x="672941" y="6095003"/>
            <a:ext cx="6909264"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Read the whitepaper: aka.ms/</a:t>
            </a:r>
            <a:r>
              <a:rPr kumimoji="0" lang="en-US" sz="2000" b="0" i="0" u="none" strike="noStrike" kern="1200" cap="none" spc="0" normalizeH="0" baseline="0" noProof="0" dirty="0" err="1">
                <a:ln>
                  <a:noFill/>
                </a:ln>
                <a:solidFill>
                  <a:srgbClr val="000000"/>
                </a:solidFill>
                <a:effectLst/>
                <a:uLnTx/>
                <a:uFillTx/>
                <a:latin typeface="Segoe UI"/>
                <a:ea typeface="+mn-ea"/>
                <a:cs typeface="+mn-cs"/>
              </a:rPr>
              <a:t>DiskANNCosmosDBWhitePaper</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41998568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30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6" presetClass="emph" presetSubtype="0" accel="50000" autoRev="1" fill="hold" nodeType="withEffect">
                                  <p:stCondLst>
                                    <p:cond delay="0"/>
                                  </p:stCondLst>
                                  <p:childTnLst>
                                    <p:animScale>
                                      <p:cBhvr>
                                        <p:cTn id="9" dur="300" fill="hold"/>
                                        <p:tgtEl>
                                          <p:spTgt spid="20"/>
                                        </p:tgtEl>
                                      </p:cBhvr>
                                      <p:by x="85000" y="85000"/>
                                    </p:animScale>
                                  </p:childTnLst>
                                </p:cTn>
                              </p:par>
                              <p:par>
                                <p:cTn id="10" presetID="10" presetClass="entr" presetSubtype="0" fill="hold" nodeType="withEffect">
                                  <p:stCondLst>
                                    <p:cond delay="30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500"/>
                                        <p:tgtEl>
                                          <p:spTgt spid="22"/>
                                        </p:tgtEl>
                                      </p:cBhvr>
                                    </p:animEffect>
                                  </p:childTnLst>
                                </p:cTn>
                              </p:par>
                              <p:par>
                                <p:cTn id="13" presetID="6" presetClass="emph" presetSubtype="0" accel="50000" autoRev="1" fill="hold" nodeType="withEffect">
                                  <p:stCondLst>
                                    <p:cond delay="0"/>
                                  </p:stCondLst>
                                  <p:childTnLst>
                                    <p:animScale>
                                      <p:cBhvr>
                                        <p:cTn id="14" dur="300" fill="hold"/>
                                        <p:tgtEl>
                                          <p:spTgt spid="22"/>
                                        </p:tgtEl>
                                      </p:cBhvr>
                                      <p:by x="85000" y="85000"/>
                                    </p:animScale>
                                  </p:childTnLst>
                                </p:cTn>
                              </p:par>
                              <p:par>
                                <p:cTn id="15" presetID="10" presetClass="entr" presetSubtype="0" fill="hold" nodeType="withEffect">
                                  <p:stCondLst>
                                    <p:cond delay="300"/>
                                  </p:stCondLst>
                                  <p:childTnLst>
                                    <p:set>
                                      <p:cBhvr>
                                        <p:cTn id="16" dur="1" fill="hold">
                                          <p:stCondLst>
                                            <p:cond delay="0"/>
                                          </p:stCondLst>
                                        </p:cTn>
                                        <p:tgtEl>
                                          <p:spTgt spid="23"/>
                                        </p:tgtEl>
                                        <p:attrNameLst>
                                          <p:attrName>style.visibility</p:attrName>
                                        </p:attrNameLst>
                                      </p:cBhvr>
                                      <p:to>
                                        <p:strVal val="visible"/>
                                      </p:to>
                                    </p:set>
                                    <p:animEffect transition="in" filter="fade">
                                      <p:cBhvr>
                                        <p:cTn id="17" dur="500"/>
                                        <p:tgtEl>
                                          <p:spTgt spid="23"/>
                                        </p:tgtEl>
                                      </p:cBhvr>
                                    </p:animEffect>
                                  </p:childTnLst>
                                </p:cTn>
                              </p:par>
                              <p:par>
                                <p:cTn id="18" presetID="6" presetClass="emph" presetSubtype="0" accel="50000" autoRev="1" fill="hold" nodeType="withEffect">
                                  <p:stCondLst>
                                    <p:cond delay="0"/>
                                  </p:stCondLst>
                                  <p:childTnLst>
                                    <p:animScale>
                                      <p:cBhvr>
                                        <p:cTn id="19" dur="300" fill="hold"/>
                                        <p:tgtEl>
                                          <p:spTgt spid="23"/>
                                        </p:tgtEl>
                                      </p:cBhvr>
                                      <p:by x="85000" y="85000"/>
                                    </p:animScale>
                                  </p:childTnLst>
                                </p:cTn>
                              </p:par>
                              <p:par>
                                <p:cTn id="20" presetID="10" presetClass="entr" presetSubtype="0" fill="hold" nodeType="withEffect">
                                  <p:stCondLst>
                                    <p:cond delay="30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par>
                                <p:cTn id="23" presetID="6" presetClass="emph" presetSubtype="0" accel="50000" autoRev="1" fill="hold" nodeType="withEffect">
                                  <p:stCondLst>
                                    <p:cond delay="0"/>
                                  </p:stCondLst>
                                  <p:childTnLst>
                                    <p:animScale>
                                      <p:cBhvr>
                                        <p:cTn id="24" dur="300" fill="hold"/>
                                        <p:tgtEl>
                                          <p:spTgt spid="7"/>
                                        </p:tgtEl>
                                      </p:cBhvr>
                                      <p:by x="85000" y="8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E099B-FB87-97A0-1030-EFB00C09AE39}"/>
              </a:ext>
            </a:extLst>
          </p:cNvPr>
          <p:cNvSpPr>
            <a:spLocks noGrp="1"/>
          </p:cNvSpPr>
          <p:nvPr>
            <p:ph type="title"/>
          </p:nvPr>
        </p:nvSpPr>
        <p:spPr/>
        <p:txBody>
          <a:bodyPr/>
          <a:lstStyle/>
          <a:p>
            <a:r>
              <a:rPr lang="en-US"/>
              <a:t>1B vector benchmark</a:t>
            </a:r>
          </a:p>
        </p:txBody>
      </p:sp>
      <p:pic>
        <p:nvPicPr>
          <p:cNvPr id="3" name="OverviewSlides_Demo1">
            <a:hlinkClick r:id="" action="ppaction://media"/>
            <a:extLst>
              <a:ext uri="{FF2B5EF4-FFF2-40B4-BE49-F238E27FC236}">
                <a16:creationId xmlns:a16="http://schemas.microsoft.com/office/drawing/2014/main" id="{FF000BE5-CC17-4B3D-4942-378C0816D95B}"/>
              </a:ext>
            </a:extLst>
          </p:cNvPr>
          <p:cNvPicPr>
            <a:picLocks noChangeAspect="1"/>
          </p:cNvPicPr>
          <p:nvPr>
            <a:videoFile r:link="rId2"/>
            <p:extLst>
              <p:ext uri="{DAA4B4D4-6D71-4841-9C94-3DE7FCFB9230}">
                <p14:media xmlns:p14="http://schemas.microsoft.com/office/powerpoint/2010/main" r:link="rId1"/>
              </p:ext>
            </p:extLst>
          </p:nvPr>
        </p:nvPicPr>
        <p:blipFill>
          <a:blip r:embed="rId4"/>
          <a:stretch>
            <a:fillRect/>
          </a:stretch>
        </p:blipFill>
        <p:spPr>
          <a:xfrm>
            <a:off x="219740" y="82401"/>
            <a:ext cx="11704674" cy="6583879"/>
          </a:xfrm>
          <a:prstGeom prst="rect">
            <a:avLst/>
          </a:prstGeom>
        </p:spPr>
      </p:pic>
    </p:spTree>
    <p:extLst>
      <p:ext uri="{BB962C8B-B14F-4D97-AF65-F5344CB8AC3E}">
        <p14:creationId xmlns:p14="http://schemas.microsoft.com/office/powerpoint/2010/main" val="38021589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491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F47166-F9A5-D5A3-1089-9A2A934DE0A6}"/>
              </a:ext>
            </a:extLst>
          </p:cNvPr>
          <p:cNvSpPr>
            <a:spLocks noGrp="1"/>
          </p:cNvSpPr>
          <p:nvPr>
            <p:ph type="title"/>
          </p:nvPr>
        </p:nvSpPr>
        <p:spPr>
          <a:xfrm>
            <a:off x="588263" y="457200"/>
            <a:ext cx="11018520" cy="1107996"/>
          </a:xfrm>
        </p:spPr>
        <p:txBody>
          <a:bodyPr/>
          <a:lstStyle/>
          <a:p>
            <a:r>
              <a:rPr lang="en-US" dirty="0"/>
              <a:t>Azure Cosmos DB – New, expanded, and combined search types create richer experiences</a:t>
            </a:r>
          </a:p>
        </p:txBody>
      </p:sp>
      <p:grpSp>
        <p:nvGrpSpPr>
          <p:cNvPr id="3" name="Group 2">
            <a:extLst>
              <a:ext uri="{FF2B5EF4-FFF2-40B4-BE49-F238E27FC236}">
                <a16:creationId xmlns:a16="http://schemas.microsoft.com/office/drawing/2014/main" id="{DA4305FD-6999-EF1D-80A8-E1AEEFD7E5D7}"/>
              </a:ext>
              <a:ext uri="{C183D7F6-B498-43B3-948B-1728B52AA6E4}">
                <adec:decorative xmlns:adec="http://schemas.microsoft.com/office/drawing/2017/decorative" val="1"/>
              </a:ext>
            </a:extLst>
          </p:cNvPr>
          <p:cNvGrpSpPr/>
          <p:nvPr/>
        </p:nvGrpSpPr>
        <p:grpSpPr>
          <a:xfrm>
            <a:off x="1497678" y="1743827"/>
            <a:ext cx="4275729" cy="4656973"/>
            <a:chOff x="1251236" y="1202491"/>
            <a:chExt cx="4275729" cy="4656973"/>
          </a:xfrm>
        </p:grpSpPr>
        <p:sp>
          <p:nvSpPr>
            <p:cNvPr id="4" name="!!container">
              <a:extLst>
                <a:ext uri="{FF2B5EF4-FFF2-40B4-BE49-F238E27FC236}">
                  <a16:creationId xmlns:a16="http://schemas.microsoft.com/office/drawing/2014/main" id="{437CCF17-03ED-FBD5-04C3-590F87AF92DF}"/>
                </a:ext>
                <a:ext uri="{C183D7F6-B498-43B3-948B-1728B52AA6E4}">
                  <adec:decorative xmlns:adec="http://schemas.microsoft.com/office/drawing/2017/decorative" val="1"/>
                </a:ext>
              </a:extLst>
            </p:cNvPr>
            <p:cNvSpPr/>
            <p:nvPr/>
          </p:nvSpPr>
          <p:spPr bwMode="auto">
            <a:xfrm>
              <a:off x="1251236" y="1426916"/>
              <a:ext cx="4275729" cy="4432548"/>
            </a:xfrm>
            <a:prstGeom prst="roundRect">
              <a:avLst>
                <a:gd name="adj" fmla="val 4176"/>
              </a:avLst>
            </a:prstGeom>
            <a:solidFill>
              <a:srgbClr val="091F2C"/>
            </a:solidFill>
            <a:ln w="19050" cap="flat" cmpd="sng" algn="ctr">
              <a:gradFill>
                <a:gsLst>
                  <a:gs pos="0">
                    <a:srgbClr val="D49DD6"/>
                  </a:gs>
                  <a:gs pos="100000">
                    <a:srgbClr val="8DC8E8"/>
                  </a:gs>
                </a:gsLst>
                <a:lin ang="5400000" scaled="1"/>
              </a:gradFill>
              <a:prstDash val="solid"/>
              <a:miter lim="800000"/>
              <a:headEnd type="none" w="med" len="med"/>
              <a:tailEnd type="none" w="med" len="med"/>
            </a:ln>
            <a:effectLst>
              <a:outerShdw blurRad="63500" dist="127000" dir="2700000" algn="tl" rotWithShape="0">
                <a:srgbClr val="000000">
                  <a:alpha val="50000"/>
                </a:srgbClr>
              </a:outerShdw>
            </a:effectLst>
          </p:spPr>
          <p:txBody>
            <a:bodyPr rot="0" spcFirstLastPara="0" vertOverflow="overflow" horzOverflow="overflow" vert="horz" wrap="square" lIns="91440" tIns="0" rIns="0" bIns="0" numCol="1" spcCol="0" rtlCol="0" fromWordArt="0" anchor="ctr" anchorCtr="0" forceAA="0" compatLnSpc="1">
              <a:prstTxWarp prst="textNoShape">
                <a:avLst/>
              </a:prstTxWarp>
              <a:no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100" b="0" i="0" u="none" strike="noStrike" kern="0" cap="none" spc="0" normalizeH="0" baseline="0" noProof="0">
                <a:ln>
                  <a:noFill/>
                </a:ln>
                <a:gradFill>
                  <a:gsLst>
                    <a:gs pos="3909">
                      <a:srgbClr val="FFFFFF"/>
                    </a:gs>
                    <a:gs pos="17264">
                      <a:srgbClr val="FFFFFF"/>
                    </a:gs>
                  </a:gsLst>
                  <a:lin ang="2700000" scaled="0"/>
                </a:gradFill>
                <a:effectLst/>
                <a:uLnTx/>
                <a:uFillTx/>
                <a:latin typeface="Segoe UI Semibold"/>
                <a:ea typeface="+mn-ea"/>
                <a:cs typeface="+mn-cs"/>
              </a:endParaRPr>
            </a:p>
          </p:txBody>
        </p:sp>
        <p:sp>
          <p:nvSpPr>
            <p:cNvPr id="5" name="Title 5">
              <a:extLst>
                <a:ext uri="{FF2B5EF4-FFF2-40B4-BE49-F238E27FC236}">
                  <a16:creationId xmlns:a16="http://schemas.microsoft.com/office/drawing/2014/main" id="{332E1C74-3C6C-D60E-BCFC-79662BDDAF36}"/>
                </a:ext>
              </a:extLst>
            </p:cNvPr>
            <p:cNvSpPr txBox="1">
              <a:spLocks/>
            </p:cNvSpPr>
            <p:nvPr/>
          </p:nvSpPr>
          <p:spPr>
            <a:xfrm>
              <a:off x="1479836" y="3130018"/>
              <a:ext cx="3818529" cy="1856919"/>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2000"/>
                </a:spcAft>
                <a:buClrTx/>
                <a:buSzTx/>
                <a:buFontTx/>
                <a:buNone/>
                <a:tabLst/>
                <a:defRPr/>
              </a:pPr>
              <a:r>
                <a:rPr kumimoji="0" lang="en-US" sz="2600" b="0" i="0" u="none" strike="noStrike" kern="1200" cap="none" spc="0" normalizeH="0" baseline="0" noProof="0">
                  <a:ln w="3175">
                    <a:noFill/>
                  </a:ln>
                  <a:gradFill>
                    <a:gsLst>
                      <a:gs pos="0">
                        <a:srgbClr val="8DC8E8"/>
                      </a:gs>
                      <a:gs pos="100000">
                        <a:srgbClr val="D59ED7"/>
                      </a:gs>
                    </a:gsLst>
                    <a:lin ang="0" scaled="1"/>
                  </a:gradFill>
                  <a:effectLst/>
                  <a:uLnTx/>
                  <a:uFillTx/>
                  <a:latin typeface="Segoe Sans Display"/>
                  <a:ea typeface="+mn-ea"/>
                  <a:cs typeface="Segoe Sans Display" pitchFamily="2" charset="0"/>
                </a:rPr>
                <a:t>Full-text and </a:t>
              </a:r>
              <a:br>
                <a:rPr kumimoji="0" lang="en-US" sz="2600" b="0" i="0" u="none" strike="noStrike" kern="1200" cap="none" spc="0" normalizeH="0" baseline="0" noProof="0">
                  <a:ln w="3175">
                    <a:noFill/>
                  </a:ln>
                  <a:gradFill>
                    <a:gsLst>
                      <a:gs pos="0">
                        <a:srgbClr val="8DC8E8"/>
                      </a:gs>
                      <a:gs pos="100000">
                        <a:srgbClr val="D59ED7"/>
                      </a:gs>
                    </a:gsLst>
                    <a:lin ang="0" scaled="1"/>
                  </a:gradFill>
                  <a:effectLst/>
                  <a:uLnTx/>
                  <a:uFillTx/>
                  <a:latin typeface="Segoe Sans Display"/>
                  <a:ea typeface="+mn-ea"/>
                  <a:cs typeface="Segoe Sans Display" pitchFamily="2" charset="0"/>
                </a:rPr>
              </a:br>
              <a:r>
                <a:rPr kumimoji="0" lang="en-US" sz="2600" b="0" i="0" u="none" strike="noStrike" kern="1200" cap="none" spc="0" normalizeH="0" baseline="0" noProof="0">
                  <a:ln w="3175">
                    <a:noFill/>
                  </a:ln>
                  <a:gradFill>
                    <a:gsLst>
                      <a:gs pos="0">
                        <a:srgbClr val="8DC8E8"/>
                      </a:gs>
                      <a:gs pos="100000">
                        <a:srgbClr val="D59ED7"/>
                      </a:gs>
                    </a:gsLst>
                    <a:lin ang="0" scaled="1"/>
                  </a:gradFill>
                  <a:effectLst/>
                  <a:uLnTx/>
                  <a:uFillTx/>
                  <a:latin typeface="Segoe Sans Display"/>
                  <a:ea typeface="+mn-ea"/>
                  <a:cs typeface="Segoe Sans Display" pitchFamily="2" charset="0"/>
                </a:rPr>
                <a:t>hybrid search</a:t>
              </a:r>
            </a:p>
            <a:p>
              <a:pPr marL="0" marR="0" lvl="0" indent="0" algn="ctr" defTabSz="932742" rtl="0" eaLnBrk="1" fontAlgn="auto" latinLnBrk="0" hangingPunct="1">
                <a:lnSpc>
                  <a:spcPct val="100000"/>
                </a:lnSpc>
                <a:spcBef>
                  <a:spcPct val="0"/>
                </a:spcBef>
                <a:spcAft>
                  <a:spcPts val="2000"/>
                </a:spcAft>
                <a:buClrTx/>
                <a:buSzTx/>
                <a:buFontTx/>
                <a:buNone/>
                <a:tabLst/>
                <a:defRPr/>
              </a:pPr>
              <a:r>
                <a:rPr kumimoji="0" lang="en-US" sz="2600" b="0" i="0" u="none" strike="noStrike" kern="1200" cap="none" spc="0" normalizeH="0" baseline="0" noProof="0">
                  <a:ln w="3175">
                    <a:noFill/>
                  </a:ln>
                  <a:gradFill>
                    <a:gsLst>
                      <a:gs pos="0">
                        <a:srgbClr val="8DC8E8"/>
                      </a:gs>
                      <a:gs pos="100000">
                        <a:srgbClr val="D59ED7"/>
                      </a:gs>
                    </a:gsLst>
                    <a:lin ang="0" scaled="1"/>
                  </a:gradFill>
                  <a:effectLst/>
                  <a:uLnTx/>
                  <a:uFillTx/>
                  <a:latin typeface="Segoe Sans Display"/>
                  <a:ea typeface="+mn-ea"/>
                  <a:cs typeface="Segoe Sans Display" pitchFamily="2" charset="0"/>
                </a:rPr>
                <a:t>Full-text: </a:t>
              </a:r>
              <a:br>
                <a:rPr kumimoji="0" lang="en-US" sz="2600" b="0" i="0" u="none" strike="noStrike" kern="1200" cap="none" spc="0" normalizeH="0" baseline="0" noProof="0">
                  <a:ln w="3175">
                    <a:noFill/>
                  </a:ln>
                  <a:gradFill>
                    <a:gsLst>
                      <a:gs pos="0">
                        <a:srgbClr val="8DC8E8"/>
                      </a:gs>
                      <a:gs pos="100000">
                        <a:srgbClr val="D59ED7"/>
                      </a:gs>
                    </a:gsLst>
                    <a:lin ang="0" scaled="1"/>
                  </a:gradFill>
                  <a:effectLst/>
                  <a:uLnTx/>
                  <a:uFillTx/>
                  <a:latin typeface="Segoe Sans Display"/>
                  <a:ea typeface="+mn-ea"/>
                  <a:cs typeface="Segoe Sans Display" pitchFamily="2" charset="0"/>
                </a:rPr>
              </a:br>
              <a:r>
                <a:rPr kumimoji="0" lang="en-US" sz="2600" b="0" i="0" u="none" strike="noStrike" kern="1200" cap="none" spc="0" normalizeH="0" baseline="0" noProof="0">
                  <a:ln w="3175">
                    <a:noFill/>
                  </a:ln>
                  <a:gradFill>
                    <a:gsLst>
                      <a:gs pos="0">
                        <a:srgbClr val="8DC8E8"/>
                      </a:gs>
                      <a:gs pos="100000">
                        <a:srgbClr val="D59ED7"/>
                      </a:gs>
                    </a:gsLst>
                    <a:lin ang="0" scaled="1"/>
                  </a:gradFill>
                  <a:effectLst/>
                  <a:uLnTx/>
                  <a:uFillTx/>
                  <a:latin typeface="Segoe Sans Display"/>
                  <a:ea typeface="+mn-ea"/>
                  <a:cs typeface="Segoe Sans Display" pitchFamily="2" charset="0"/>
                </a:rPr>
                <a:t>phrase search </a:t>
              </a:r>
              <a:endParaRPr kumimoji="0" lang="it-IT" sz="2600" b="0" i="0" u="none" strike="noStrike" kern="1200" cap="none" spc="0" normalizeH="0" baseline="0" noProof="0">
                <a:ln w="3175">
                  <a:noFill/>
                </a:ln>
                <a:gradFill>
                  <a:gsLst>
                    <a:gs pos="0">
                      <a:srgbClr val="8DC8E8"/>
                    </a:gs>
                    <a:gs pos="100000">
                      <a:srgbClr val="D59ED7"/>
                    </a:gs>
                  </a:gsLst>
                  <a:lin ang="0" scaled="1"/>
                </a:gradFill>
                <a:effectLst/>
                <a:uLnTx/>
                <a:uFillTx/>
                <a:latin typeface="Segoe Sans Display"/>
                <a:ea typeface="+mn-ea"/>
                <a:cs typeface="Segoe Sans Display" pitchFamily="2" charset="0"/>
              </a:endParaRPr>
            </a:p>
          </p:txBody>
        </p:sp>
        <p:sp>
          <p:nvSpPr>
            <p:cNvPr id="6" name="Rectangle: Rounded Corners 5">
              <a:extLst>
                <a:ext uri="{FF2B5EF4-FFF2-40B4-BE49-F238E27FC236}">
                  <a16:creationId xmlns:a16="http://schemas.microsoft.com/office/drawing/2014/main" id="{7054F1C9-49D5-0A3D-FBAE-323D8D3B45A7}"/>
                </a:ext>
              </a:extLst>
            </p:cNvPr>
            <p:cNvSpPr/>
            <p:nvPr/>
          </p:nvSpPr>
          <p:spPr>
            <a:xfrm>
              <a:off x="2090525" y="1202491"/>
              <a:ext cx="2597150" cy="478927"/>
            </a:xfrm>
            <a:prstGeom prst="roundRect">
              <a:avLst>
                <a:gd name="adj" fmla="val 50000"/>
              </a:avLst>
            </a:prstGeom>
            <a:gradFill flip="none" rotWithShape="1">
              <a:gsLst>
                <a:gs pos="69000">
                  <a:srgbClr val="8DC8E8"/>
                </a:gs>
                <a:gs pos="10000">
                  <a:srgbClr val="D59ED7"/>
                </a:gs>
              </a:gsLst>
              <a:path path="circle">
                <a:fillToRect l="100000" t="100000"/>
              </a:path>
              <a:tileRect r="-100000" b="-100000"/>
            </a:gradFill>
            <a:ln w="6350" cap="flat" cmpd="sng" algn="ctr">
              <a:noFill/>
              <a:prstDash val="solid"/>
              <a:miter lim="800000"/>
              <a:headEnd type="none" w="med" len="med"/>
              <a:tailEnd type="none" w="med" len="med"/>
            </a:ln>
            <a:effectLst>
              <a:outerShdw blurRad="63500" dist="127000" dir="2700000" algn="tl" rotWithShape="0">
                <a:srgbClr val="000000">
                  <a:alpha val="5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2000"/>
                </a:spcBef>
                <a:spcAft>
                  <a:spcPts val="0"/>
                </a:spcAft>
                <a:buClrTx/>
                <a:buSzTx/>
                <a:buFontTx/>
                <a:buNone/>
                <a:tabLst/>
                <a:defRPr/>
              </a:pPr>
              <a:r>
                <a:rPr kumimoji="0" lang="en-US" sz="2000" b="0" i="0" u="none" strike="noStrike" kern="0" cap="none" spc="0" normalizeH="0" baseline="0" noProof="0">
                  <a:ln w="3175">
                    <a:noFill/>
                  </a:ln>
                  <a:gradFill>
                    <a:gsLst>
                      <a:gs pos="77528">
                        <a:srgbClr val="000000"/>
                      </a:gs>
                      <a:gs pos="53933">
                        <a:srgbClr val="000000"/>
                      </a:gs>
                    </a:gsLst>
                    <a:path path="circle">
                      <a:fillToRect l="100000" b="100000"/>
                    </a:path>
                  </a:gradFill>
                  <a:effectLst/>
                  <a:uLnTx/>
                  <a:uFillTx/>
                  <a:latin typeface="Segoe Sans Display"/>
                  <a:ea typeface="+mn-ea"/>
                  <a:cs typeface="Segoe UI Semibold" panose="020B0502040204020203" pitchFamily="34" charset="0"/>
                </a:rPr>
                <a:t>Generally available</a:t>
              </a:r>
            </a:p>
          </p:txBody>
        </p:sp>
        <p:pic>
          <p:nvPicPr>
            <p:cNvPr id="7" name="Graphic 6">
              <a:extLst>
                <a:ext uri="{FF2B5EF4-FFF2-40B4-BE49-F238E27FC236}">
                  <a16:creationId xmlns:a16="http://schemas.microsoft.com/office/drawing/2014/main" id="{8C7E6BC6-C6E4-A00B-8892-CA1FEC044DB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026037" y="2157965"/>
              <a:ext cx="726127" cy="707274"/>
            </a:xfrm>
            <a:prstGeom prst="rect">
              <a:avLst/>
            </a:prstGeom>
          </p:spPr>
        </p:pic>
      </p:grpSp>
      <p:grpSp>
        <p:nvGrpSpPr>
          <p:cNvPr id="8" name="Group 7">
            <a:extLst>
              <a:ext uri="{FF2B5EF4-FFF2-40B4-BE49-F238E27FC236}">
                <a16:creationId xmlns:a16="http://schemas.microsoft.com/office/drawing/2014/main" id="{7729D28C-608B-2B85-EE91-E8971AC1C264}"/>
              </a:ext>
              <a:ext uri="{C183D7F6-B498-43B3-948B-1728B52AA6E4}">
                <adec:decorative xmlns:adec="http://schemas.microsoft.com/office/drawing/2017/decorative" val="1"/>
              </a:ext>
            </a:extLst>
          </p:cNvPr>
          <p:cNvGrpSpPr/>
          <p:nvPr/>
        </p:nvGrpSpPr>
        <p:grpSpPr>
          <a:xfrm>
            <a:off x="6202025" y="1743827"/>
            <a:ext cx="4275729" cy="4656973"/>
            <a:chOff x="5955583" y="1202491"/>
            <a:chExt cx="4275729" cy="4656973"/>
          </a:xfrm>
        </p:grpSpPr>
        <p:sp>
          <p:nvSpPr>
            <p:cNvPr id="9" name="!!container">
              <a:extLst>
                <a:ext uri="{FF2B5EF4-FFF2-40B4-BE49-F238E27FC236}">
                  <a16:creationId xmlns:a16="http://schemas.microsoft.com/office/drawing/2014/main" id="{BEEDC52B-461A-E713-FD6D-611E206D7D9F}"/>
                </a:ext>
                <a:ext uri="{C183D7F6-B498-43B3-948B-1728B52AA6E4}">
                  <adec:decorative xmlns:adec="http://schemas.microsoft.com/office/drawing/2017/decorative" val="1"/>
                </a:ext>
              </a:extLst>
            </p:cNvPr>
            <p:cNvSpPr/>
            <p:nvPr/>
          </p:nvSpPr>
          <p:spPr bwMode="auto">
            <a:xfrm>
              <a:off x="5955583" y="1426916"/>
              <a:ext cx="4275729" cy="4432548"/>
            </a:xfrm>
            <a:prstGeom prst="roundRect">
              <a:avLst>
                <a:gd name="adj" fmla="val 4176"/>
              </a:avLst>
            </a:prstGeom>
            <a:solidFill>
              <a:srgbClr val="091F2C"/>
            </a:solidFill>
            <a:ln w="19050" cap="flat" cmpd="sng" algn="ctr">
              <a:gradFill>
                <a:gsLst>
                  <a:gs pos="0">
                    <a:srgbClr val="D49DD6"/>
                  </a:gs>
                  <a:gs pos="100000">
                    <a:srgbClr val="8DC8E8"/>
                  </a:gs>
                </a:gsLst>
                <a:lin ang="5400000" scaled="1"/>
              </a:gradFill>
              <a:prstDash val="solid"/>
              <a:miter lim="800000"/>
              <a:headEnd type="none" w="med" len="med"/>
              <a:tailEnd type="none" w="med" len="med"/>
            </a:ln>
            <a:effectLst>
              <a:outerShdw blurRad="63500" dist="127000" dir="2700000" algn="tl" rotWithShape="0">
                <a:srgbClr val="000000">
                  <a:alpha val="50000"/>
                </a:srgbClr>
              </a:outerShdw>
            </a:effectLst>
          </p:spPr>
          <p:txBody>
            <a:bodyPr rot="0" spcFirstLastPara="0" vertOverflow="overflow" horzOverflow="overflow" vert="horz" wrap="square" lIns="91440" tIns="0" rIns="0" bIns="0" numCol="1" spcCol="0" rtlCol="0" fromWordArt="0" anchor="ctr" anchorCtr="0" forceAA="0" compatLnSpc="1">
              <a:prstTxWarp prst="textNoShape">
                <a:avLst/>
              </a:prstTxWarp>
              <a:no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100" b="0" i="0" u="none" strike="noStrike" kern="0" cap="none" spc="0" normalizeH="0" baseline="0" noProof="0">
                <a:ln>
                  <a:noFill/>
                </a:ln>
                <a:gradFill>
                  <a:gsLst>
                    <a:gs pos="3909">
                      <a:srgbClr val="FFFFFF"/>
                    </a:gs>
                    <a:gs pos="17264">
                      <a:srgbClr val="FFFFFF"/>
                    </a:gs>
                  </a:gsLst>
                  <a:lin ang="2700000" scaled="0"/>
                </a:gradFill>
                <a:effectLst/>
                <a:uLnTx/>
                <a:uFillTx/>
                <a:latin typeface="Segoe UI Semibold"/>
                <a:ea typeface="+mn-ea"/>
                <a:cs typeface="+mn-cs"/>
              </a:endParaRPr>
            </a:p>
          </p:txBody>
        </p:sp>
        <p:sp>
          <p:nvSpPr>
            <p:cNvPr id="10" name="Title 5">
              <a:extLst>
                <a:ext uri="{FF2B5EF4-FFF2-40B4-BE49-F238E27FC236}">
                  <a16:creationId xmlns:a16="http://schemas.microsoft.com/office/drawing/2014/main" id="{DD73D422-E356-1ADE-4326-F66216A22C29}"/>
                </a:ext>
              </a:extLst>
            </p:cNvPr>
            <p:cNvSpPr txBox="1">
              <a:spLocks/>
            </p:cNvSpPr>
            <p:nvPr/>
          </p:nvSpPr>
          <p:spPr>
            <a:xfrm>
              <a:off x="6184183" y="3130018"/>
              <a:ext cx="3818529" cy="1856919"/>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2000"/>
                </a:spcAft>
                <a:buClrTx/>
                <a:buSzTx/>
                <a:buFontTx/>
                <a:buNone/>
                <a:tabLst/>
                <a:defRPr/>
              </a:pPr>
              <a:r>
                <a:rPr kumimoji="0" lang="en-US" sz="2600" b="0" i="0" u="none" strike="noStrike" kern="1200" cap="none" spc="0" normalizeH="0" baseline="0" noProof="0">
                  <a:ln w="3175">
                    <a:noFill/>
                  </a:ln>
                  <a:gradFill>
                    <a:gsLst>
                      <a:gs pos="0">
                        <a:srgbClr val="8DC8E8"/>
                      </a:gs>
                      <a:gs pos="100000">
                        <a:srgbClr val="D59ED7"/>
                      </a:gs>
                    </a:gsLst>
                    <a:lin ang="0" scaled="1"/>
                  </a:gradFill>
                  <a:effectLst/>
                  <a:uLnTx/>
                  <a:uFillTx/>
                  <a:latin typeface="Segoe Sans Display"/>
                  <a:ea typeface="+mn-ea"/>
                  <a:cs typeface="Segoe Sans Display" pitchFamily="2" charset="0"/>
                </a:rPr>
                <a:t>Full-text: </a:t>
              </a:r>
              <a:br>
                <a:rPr kumimoji="0" lang="en-US" sz="2600" b="0" i="0" u="none" strike="noStrike" kern="1200" cap="none" spc="0" normalizeH="0" baseline="0" noProof="0">
                  <a:ln w="3175">
                    <a:noFill/>
                  </a:ln>
                  <a:gradFill>
                    <a:gsLst>
                      <a:gs pos="0">
                        <a:srgbClr val="8DC8E8"/>
                      </a:gs>
                      <a:gs pos="100000">
                        <a:srgbClr val="D59ED7"/>
                      </a:gs>
                    </a:gsLst>
                    <a:lin ang="0" scaled="1"/>
                  </a:gradFill>
                  <a:effectLst/>
                  <a:uLnTx/>
                  <a:uFillTx/>
                  <a:latin typeface="Segoe Sans Display"/>
                  <a:ea typeface="+mn-ea"/>
                  <a:cs typeface="Segoe Sans Display" pitchFamily="2" charset="0"/>
                </a:rPr>
              </a:br>
              <a:r>
                <a:rPr kumimoji="0" lang="en-US" sz="2600" b="0" i="0" u="none" strike="noStrike" kern="1200" cap="none" spc="0" normalizeH="0" baseline="0" noProof="0">
                  <a:ln w="3175">
                    <a:noFill/>
                  </a:ln>
                  <a:gradFill>
                    <a:gsLst>
                      <a:gs pos="0">
                        <a:srgbClr val="8DC8E8"/>
                      </a:gs>
                      <a:gs pos="100000">
                        <a:srgbClr val="D59ED7"/>
                      </a:gs>
                    </a:gsLst>
                    <a:lin ang="0" scaled="1"/>
                  </a:gradFill>
                  <a:effectLst/>
                  <a:uLnTx/>
                  <a:uFillTx/>
                  <a:latin typeface="Segoe Sans Display"/>
                  <a:ea typeface="+mn-ea"/>
                  <a:cs typeface="Segoe Sans Display" pitchFamily="2" charset="0"/>
                </a:rPr>
                <a:t>fuzzy search</a:t>
              </a:r>
            </a:p>
            <a:p>
              <a:pPr marL="0" marR="0" lvl="0" indent="0" algn="ctr" defTabSz="932742" rtl="0" eaLnBrk="1" fontAlgn="auto" latinLnBrk="0" hangingPunct="1">
                <a:lnSpc>
                  <a:spcPct val="100000"/>
                </a:lnSpc>
                <a:spcBef>
                  <a:spcPct val="0"/>
                </a:spcBef>
                <a:spcAft>
                  <a:spcPts val="2000"/>
                </a:spcAft>
                <a:buClrTx/>
                <a:buSzTx/>
                <a:buFontTx/>
                <a:buNone/>
                <a:tabLst/>
                <a:defRPr/>
              </a:pPr>
              <a:r>
                <a:rPr kumimoji="0" lang="en-US" sz="2600" b="0" i="0" u="none" strike="noStrike" kern="1200" cap="none" spc="0" normalizeH="0" baseline="0" noProof="0">
                  <a:ln w="3175">
                    <a:noFill/>
                  </a:ln>
                  <a:gradFill>
                    <a:gsLst>
                      <a:gs pos="0">
                        <a:srgbClr val="8DC8E8"/>
                      </a:gs>
                      <a:gs pos="100000">
                        <a:srgbClr val="D59ED7"/>
                      </a:gs>
                    </a:gsLst>
                    <a:lin ang="0" scaled="1"/>
                  </a:gradFill>
                  <a:effectLst/>
                  <a:uLnTx/>
                  <a:uFillTx/>
                  <a:latin typeface="Segoe Sans Display"/>
                  <a:ea typeface="+mn-ea"/>
                  <a:cs typeface="Segoe Sans Display" pitchFamily="2" charset="0"/>
                </a:rPr>
                <a:t>Full-text: </a:t>
              </a:r>
              <a:br>
                <a:rPr kumimoji="0" lang="en-US" sz="2600" b="0" i="0" u="none" strike="noStrike" kern="1200" cap="none" spc="0" normalizeH="0" baseline="0" noProof="0">
                  <a:ln w="3175">
                    <a:noFill/>
                  </a:ln>
                  <a:gradFill>
                    <a:gsLst>
                      <a:gs pos="0">
                        <a:srgbClr val="8DC8E8"/>
                      </a:gs>
                      <a:gs pos="100000">
                        <a:srgbClr val="D59ED7"/>
                      </a:gs>
                    </a:gsLst>
                    <a:lin ang="0" scaled="1"/>
                  </a:gradFill>
                  <a:effectLst/>
                  <a:uLnTx/>
                  <a:uFillTx/>
                  <a:latin typeface="Segoe Sans Display"/>
                  <a:ea typeface="+mn-ea"/>
                  <a:cs typeface="Segoe Sans Display" pitchFamily="2" charset="0"/>
                </a:rPr>
              </a:br>
              <a:r>
                <a:rPr kumimoji="0" lang="en-US" sz="2600" b="0" i="0" u="none" strike="noStrike" kern="1200" cap="none" spc="0" normalizeH="0" baseline="0" noProof="0">
                  <a:ln w="3175">
                    <a:noFill/>
                  </a:ln>
                  <a:gradFill>
                    <a:gsLst>
                      <a:gs pos="0">
                        <a:srgbClr val="8DC8E8"/>
                      </a:gs>
                      <a:gs pos="100000">
                        <a:srgbClr val="D59ED7"/>
                      </a:gs>
                    </a:gsLst>
                    <a:lin ang="0" scaled="1"/>
                  </a:gradFill>
                  <a:effectLst/>
                  <a:uLnTx/>
                  <a:uFillTx/>
                  <a:latin typeface="Segoe Sans Display"/>
                  <a:ea typeface="+mn-ea"/>
                  <a:cs typeface="Segoe Sans Display" pitchFamily="2" charset="0"/>
                </a:rPr>
                <a:t>multi-language support</a:t>
              </a:r>
            </a:p>
          </p:txBody>
        </p:sp>
        <p:sp>
          <p:nvSpPr>
            <p:cNvPr id="11" name="Rectangle: Rounded Corners 8">
              <a:extLst>
                <a:ext uri="{FF2B5EF4-FFF2-40B4-BE49-F238E27FC236}">
                  <a16:creationId xmlns:a16="http://schemas.microsoft.com/office/drawing/2014/main" id="{F8E5774E-23DB-E55F-0E56-4D0832274874}"/>
                </a:ext>
              </a:extLst>
            </p:cNvPr>
            <p:cNvSpPr/>
            <p:nvPr/>
          </p:nvSpPr>
          <p:spPr>
            <a:xfrm>
              <a:off x="7360436" y="1202491"/>
              <a:ext cx="1466023" cy="478927"/>
            </a:xfrm>
            <a:prstGeom prst="roundRect">
              <a:avLst>
                <a:gd name="adj" fmla="val 50000"/>
              </a:avLst>
            </a:prstGeom>
            <a:gradFill flip="none" rotWithShape="1">
              <a:gsLst>
                <a:gs pos="69000">
                  <a:srgbClr val="8DC8E8"/>
                </a:gs>
                <a:gs pos="10000">
                  <a:srgbClr val="D59ED7"/>
                </a:gs>
              </a:gsLst>
              <a:path path="circle">
                <a:fillToRect l="100000" t="100000"/>
              </a:path>
              <a:tileRect r="-100000" b="-100000"/>
            </a:gradFill>
            <a:ln w="6350" cap="flat" cmpd="sng" algn="ctr">
              <a:noFill/>
              <a:prstDash val="solid"/>
              <a:miter lim="800000"/>
              <a:headEnd type="none" w="med" len="med"/>
              <a:tailEnd type="none" w="med" len="med"/>
            </a:ln>
            <a:effectLst>
              <a:outerShdw blurRad="63500" dist="127000" dir="2700000" algn="tl" rotWithShape="0">
                <a:srgbClr val="000000">
                  <a:alpha val="5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2000"/>
                </a:spcBef>
                <a:spcAft>
                  <a:spcPts val="0"/>
                </a:spcAft>
                <a:buClrTx/>
                <a:buSzTx/>
                <a:buFontTx/>
                <a:buNone/>
                <a:tabLst/>
                <a:defRPr/>
              </a:pPr>
              <a:r>
                <a:rPr kumimoji="0" lang="en-US" sz="2000" b="0" i="0" u="none" strike="noStrike" kern="0" cap="none" spc="0" normalizeH="0" baseline="0" noProof="0">
                  <a:ln w="3175">
                    <a:noFill/>
                  </a:ln>
                  <a:gradFill>
                    <a:gsLst>
                      <a:gs pos="77528">
                        <a:srgbClr val="000000"/>
                      </a:gs>
                      <a:gs pos="53933">
                        <a:srgbClr val="000000"/>
                      </a:gs>
                    </a:gsLst>
                    <a:path path="circle">
                      <a:fillToRect l="100000" b="100000"/>
                    </a:path>
                  </a:gradFill>
                  <a:effectLst/>
                  <a:uLnTx/>
                  <a:uFillTx/>
                  <a:latin typeface="Segoe Sans Display"/>
                  <a:ea typeface="+mn-ea"/>
                  <a:cs typeface="Segoe UI Semibold" panose="020B0502040204020203" pitchFamily="34" charset="0"/>
                </a:rPr>
                <a:t>Preview</a:t>
              </a:r>
            </a:p>
          </p:txBody>
        </p:sp>
        <p:pic>
          <p:nvPicPr>
            <p:cNvPr id="12" name="Graphic 11">
              <a:extLst>
                <a:ext uri="{FF2B5EF4-FFF2-40B4-BE49-F238E27FC236}">
                  <a16:creationId xmlns:a16="http://schemas.microsoft.com/office/drawing/2014/main" id="{F308869A-02F3-1D10-F3CA-3C05295E8E9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730384" y="2157965"/>
              <a:ext cx="726127" cy="707274"/>
            </a:xfrm>
            <a:prstGeom prst="rect">
              <a:avLst/>
            </a:prstGeom>
          </p:spPr>
        </p:pic>
      </p:grpSp>
    </p:spTree>
    <p:extLst>
      <p:ext uri="{BB962C8B-B14F-4D97-AF65-F5344CB8AC3E}">
        <p14:creationId xmlns:p14="http://schemas.microsoft.com/office/powerpoint/2010/main" val="10253894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nodeType="withEffect">
                                  <p:stCondLst>
                                    <p:cond delay="0"/>
                                  </p:stCondLst>
                                  <p:childTnLst>
                                    <p:animMotion origin="layout" path="M 2.91667E-6 1.11022E-16 L 2.91667E-6 0.03542 " pathEditMode="relative" rAng="0" ptsTypes="AA">
                                      <p:cBhvr>
                                        <p:cTn id="9" dur="700" spd="-100000" fill="hold"/>
                                        <p:tgtEl>
                                          <p:spTgt spid="3"/>
                                        </p:tgtEl>
                                        <p:attrNameLst>
                                          <p:attrName>ppt_x</p:attrName>
                                          <p:attrName>ppt_y</p:attrName>
                                        </p:attrNameLst>
                                      </p:cBhvr>
                                      <p:rCtr x="0" y="1759"/>
                                    </p:animMotion>
                                  </p:childTnLst>
                                </p:cTn>
                              </p:par>
                              <p:par>
                                <p:cTn id="10" presetID="10" presetClass="entr" presetSubtype="0" fill="hold" nodeType="withEffect">
                                  <p:stCondLst>
                                    <p:cond delay="10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42" presetClass="path" presetSubtype="0" decel="100000" fill="hold" nodeType="withEffect">
                                  <p:stCondLst>
                                    <p:cond delay="100"/>
                                  </p:stCondLst>
                                  <p:childTnLst>
                                    <p:animMotion origin="layout" path="M -4.375E-6 1.11022E-16 L -4.375E-6 0.03542 " pathEditMode="relative" rAng="0" ptsTypes="AA">
                                      <p:cBhvr>
                                        <p:cTn id="14" dur="700" spd="-100000" fill="hold"/>
                                        <p:tgtEl>
                                          <p:spTgt spid="8"/>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C4C987-1C2F-5F91-693B-106F47F4F051}"/>
              </a:ext>
            </a:extLst>
          </p:cNvPr>
          <p:cNvSpPr>
            <a:spLocks noGrp="1"/>
          </p:cNvSpPr>
          <p:nvPr>
            <p:ph type="title" idx="4294967295"/>
          </p:nvPr>
        </p:nvSpPr>
        <p:spPr>
          <a:xfrm>
            <a:off x="838200" y="-1325563"/>
            <a:ext cx="10515600" cy="1325563"/>
          </a:xfrm>
        </p:spPr>
        <p:txBody>
          <a:bodyPr vert="horz" lIns="91440" tIns="45720" rIns="91440" bIns="45720" rtlCol="0" anchor="b">
            <a:normAutofit/>
          </a:bodyPr>
          <a:lstStyle/>
          <a:p>
            <a:r>
              <a:rPr lang="en-US" dirty="0" err="1"/>
              <a:t>Demovideo</a:t>
            </a:r>
            <a:endParaRPr lang="en-US" dirty="0"/>
          </a:p>
        </p:txBody>
      </p:sp>
      <p:pic>
        <p:nvPicPr>
          <p:cNvPr id="3" name="OverviewSlides_Demo2">
            <a:hlinkClick r:id="" action="ppaction://media"/>
            <a:extLst>
              <a:ext uri="{FF2B5EF4-FFF2-40B4-BE49-F238E27FC236}">
                <a16:creationId xmlns:a16="http://schemas.microsoft.com/office/drawing/2014/main" id="{5515C5E7-C327-724B-ACD0-6A4E57B8A377}"/>
              </a:ext>
            </a:extLst>
          </p:cNvPr>
          <p:cNvPicPr>
            <a:picLocks noChangeAspect="1"/>
          </p:cNvPicPr>
          <p:nvPr>
            <a:videoFile r:link="rId2"/>
            <p:extLst>
              <p:ext uri="{DAA4B4D4-6D71-4841-9C94-3DE7FCFB9230}">
                <p14:media xmlns:p14="http://schemas.microsoft.com/office/powerpoint/2010/main" r:link="rId1"/>
              </p:ext>
            </p:extLst>
          </p:nvPr>
        </p:nvPicPr>
        <p:blipFill>
          <a:blip r:embed="rId4"/>
          <a:stretch>
            <a:fillRect/>
          </a:stretch>
        </p:blipFill>
        <p:spPr>
          <a:xfrm>
            <a:off x="182525" y="199361"/>
            <a:ext cx="11656828" cy="6556966"/>
          </a:xfrm>
          <a:prstGeom prst="rect">
            <a:avLst/>
          </a:prstGeom>
        </p:spPr>
      </p:pic>
    </p:spTree>
    <p:extLst>
      <p:ext uri="{BB962C8B-B14F-4D97-AF65-F5344CB8AC3E}">
        <p14:creationId xmlns:p14="http://schemas.microsoft.com/office/powerpoint/2010/main" val="1381756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137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ED9902-EDF7-C217-E879-D63C98DDB74A}"/>
              </a:ext>
            </a:extLst>
          </p:cNvPr>
          <p:cNvSpPr>
            <a:spLocks noGrp="1"/>
          </p:cNvSpPr>
          <p:nvPr>
            <p:ph type="title"/>
          </p:nvPr>
        </p:nvSpPr>
        <p:spPr>
          <a:xfrm>
            <a:off x="588263" y="-553998"/>
            <a:ext cx="11018520" cy="553998"/>
          </a:xfrm>
        </p:spPr>
        <p:txBody>
          <a:bodyPr vert="horz" wrap="square" lIns="0" tIns="0" rIns="0" bIns="0" rtlCol="0" anchor="b">
            <a:spAutoFit/>
          </a:bodyPr>
          <a:lstStyle/>
          <a:p>
            <a:r>
              <a:rPr lang="en-US" dirty="0"/>
              <a:t>Demovideo2</a:t>
            </a:r>
          </a:p>
        </p:txBody>
      </p:sp>
      <p:pic>
        <p:nvPicPr>
          <p:cNvPr id="3" name="OverviewSlides_Demo3">
            <a:hlinkClick r:id="" action="ppaction://media"/>
            <a:extLst>
              <a:ext uri="{FF2B5EF4-FFF2-40B4-BE49-F238E27FC236}">
                <a16:creationId xmlns:a16="http://schemas.microsoft.com/office/drawing/2014/main" id="{7F89B18E-9522-3BD7-870D-236D10A6DC4B}"/>
              </a:ext>
            </a:extLst>
          </p:cNvPr>
          <p:cNvPicPr>
            <a:picLocks noChangeAspect="1"/>
          </p:cNvPicPr>
          <p:nvPr>
            <a:videoFile r:link="rId2"/>
            <p:extLst>
              <p:ext uri="{DAA4B4D4-6D71-4841-9C94-3DE7FCFB9230}">
                <p14:media xmlns:p14="http://schemas.microsoft.com/office/powerpoint/2010/main" r:link="rId1"/>
              </p:ext>
            </p:extLst>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37076237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688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52608C4A-ACEA-E545-5F4D-F726EA894634}"/>
              </a:ext>
              <a:ext uri="{C183D7F6-B498-43B3-948B-1728B52AA6E4}">
                <adec:decorative xmlns:adec="http://schemas.microsoft.com/office/drawing/2017/decorative" val="1"/>
              </a:ext>
            </a:extLst>
          </p:cNvPr>
          <p:cNvGrpSpPr/>
          <p:nvPr/>
        </p:nvGrpSpPr>
        <p:grpSpPr>
          <a:xfrm>
            <a:off x="6307465" y="1943524"/>
            <a:ext cx="5296272" cy="954782"/>
            <a:chOff x="6313118" y="1469113"/>
            <a:chExt cx="5296272" cy="1470288"/>
          </a:xfrm>
        </p:grpSpPr>
        <p:sp>
          <p:nvSpPr>
            <p:cNvPr id="8" name="Rectangle: Rounded Corners 6">
              <a:extLst>
                <a:ext uri="{FF2B5EF4-FFF2-40B4-BE49-F238E27FC236}">
                  <a16:creationId xmlns:a16="http://schemas.microsoft.com/office/drawing/2014/main" id="{CEEB66A4-0FA5-2A38-C0B0-57260707A28B}"/>
                </a:ext>
              </a:extLst>
            </p:cNvPr>
            <p:cNvSpPr/>
            <p:nvPr/>
          </p:nvSpPr>
          <p:spPr>
            <a:xfrm>
              <a:off x="6313118" y="1524000"/>
              <a:ext cx="5296272" cy="1415401"/>
            </a:xfrm>
            <a:prstGeom prst="roundRect">
              <a:avLst>
                <a:gd name="adj" fmla="val 11413"/>
              </a:avLst>
            </a:prstGeom>
            <a:gradFill flip="none" rotWithShape="0">
              <a:gsLst>
                <a:gs pos="0">
                  <a:srgbClr val="097DDD"/>
                </a:gs>
                <a:gs pos="100000">
                  <a:srgbClr val="F4364C"/>
                </a:gs>
                <a:gs pos="48000">
                  <a:srgbClr val="C03BC4"/>
                </a:gs>
              </a:gsLst>
              <a:lin ang="18000000" scaled="0"/>
              <a:tileRect/>
            </a:gradFill>
            <a:ln>
              <a:noFill/>
              <a:headEnd type="none" w="med" len="med"/>
              <a:tailEnd type="none" w="med" len="med"/>
            </a:ln>
            <a:effectLst>
              <a:outerShdw blurRad="190500" dist="38100" dir="5400000" sx="101000" sy="101000" algn="t" rotWithShape="0">
                <a:prstClr val="black">
                  <a:alpha val="22000"/>
                </a:prstClr>
              </a:outerShdw>
              <a:softEdge rad="0"/>
            </a:effectLst>
            <a:scene3d>
              <a:camera prst="orthographicFront"/>
              <a:lightRig rig="soft" dir="t"/>
            </a:scene3d>
            <a:sp3d prstMaterial="plastic">
              <a:extrusionClr>
                <a:schemeClr val="accent6"/>
              </a:extrusionClr>
              <a:contourClr>
                <a:schemeClr val="accent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1" i="0" u="none" strike="noStrike" kern="1200" cap="none" spc="0" normalizeH="0" baseline="0" noProof="0">
                <a:ln>
                  <a:noFill/>
                </a:ln>
                <a:gradFill>
                  <a:gsLst>
                    <a:gs pos="0">
                      <a:srgbClr val="FFFFFF"/>
                    </a:gs>
                    <a:gs pos="100000">
                      <a:srgbClr val="FFFFFF"/>
                    </a:gs>
                  </a:gsLst>
                  <a:lin ang="5400000" scaled="0"/>
                </a:gradFill>
                <a:effectLst/>
                <a:uLnTx/>
                <a:uFillTx/>
                <a:latin typeface="Segoe Sans Text Semibold"/>
                <a:ea typeface="+mn-ea"/>
                <a:cs typeface="Segoe UI" pitchFamily="34" charset="0"/>
              </a:endParaRPr>
            </a:p>
          </p:txBody>
        </p:sp>
        <p:sp>
          <p:nvSpPr>
            <p:cNvPr id="9" name="Rectangle: Rounded Corners 6">
              <a:extLst>
                <a:ext uri="{FF2B5EF4-FFF2-40B4-BE49-F238E27FC236}">
                  <a16:creationId xmlns:a16="http://schemas.microsoft.com/office/drawing/2014/main" id="{ED993910-FFF7-CF8F-7892-68C609F6BDC6}"/>
                </a:ext>
              </a:extLst>
            </p:cNvPr>
            <p:cNvSpPr/>
            <p:nvPr/>
          </p:nvSpPr>
          <p:spPr>
            <a:xfrm>
              <a:off x="6313118" y="1469113"/>
              <a:ext cx="5296272" cy="1415401"/>
            </a:xfrm>
            <a:prstGeom prst="roundRect">
              <a:avLst>
                <a:gd name="adj" fmla="val 11413"/>
              </a:avLst>
            </a:prstGeom>
            <a:gradFill>
              <a:gsLst>
                <a:gs pos="25000">
                  <a:schemeClr val="bg1"/>
                </a:gs>
                <a:gs pos="0">
                  <a:schemeClr val="bg1">
                    <a:lumMod val="95000"/>
                  </a:schemeClr>
                </a:gs>
              </a:gsLst>
              <a:lin ang="5400000" scaled="0"/>
            </a:gra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Sans Text"/>
                <a:ea typeface="+mn-ea"/>
                <a:cs typeface="Segoe UI" pitchFamily="34" charset="0"/>
              </a:endParaRPr>
            </a:p>
          </p:txBody>
        </p:sp>
      </p:grpSp>
      <p:sp>
        <p:nvSpPr>
          <p:cNvPr id="4" name="Title 1">
            <a:extLst>
              <a:ext uri="{FF2B5EF4-FFF2-40B4-BE49-F238E27FC236}">
                <a16:creationId xmlns:a16="http://schemas.microsoft.com/office/drawing/2014/main" id="{A389AF29-654A-F8F0-DB22-837BC1E4F092}"/>
              </a:ext>
            </a:extLst>
          </p:cNvPr>
          <p:cNvSpPr txBox="1">
            <a:spLocks/>
          </p:cNvSpPr>
          <p:nvPr/>
        </p:nvSpPr>
        <p:spPr>
          <a:xfrm>
            <a:off x="7998815" y="2269873"/>
            <a:ext cx="2993136" cy="249299"/>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1800" b="0" i="0" u="none" strike="noStrike" kern="1200" cap="none" spc="-50" normalizeH="0" baseline="0" noProof="0">
                <a:ln w="3175">
                  <a:noFill/>
                </a:ln>
                <a:solidFill>
                  <a:srgbClr val="000000"/>
                </a:solidFill>
                <a:effectLst/>
                <a:uLnTx/>
                <a:uFillTx/>
                <a:latin typeface="Segoe Sans Text Semibold"/>
                <a:ea typeface="+mn-ea"/>
                <a:cs typeface="Segoe UI" pitchFamily="34" charset="0"/>
              </a:rPr>
              <a:t>To scale to any size</a:t>
            </a:r>
          </a:p>
        </p:txBody>
      </p:sp>
      <p:sp>
        <p:nvSpPr>
          <p:cNvPr id="7" name="Title 1">
            <a:extLst>
              <a:ext uri="{FF2B5EF4-FFF2-40B4-BE49-F238E27FC236}">
                <a16:creationId xmlns:a16="http://schemas.microsoft.com/office/drawing/2014/main" id="{61577924-E092-0869-3836-F18A23A9E8E5}"/>
              </a:ext>
            </a:extLst>
          </p:cNvPr>
          <p:cNvSpPr txBox="1">
            <a:spLocks/>
          </p:cNvSpPr>
          <p:nvPr/>
        </p:nvSpPr>
        <p:spPr>
          <a:xfrm>
            <a:off x="6376958" y="947150"/>
            <a:ext cx="4334256" cy="664797"/>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50" normalizeH="0" baseline="0" noProof="0">
                <a:ln w="3175">
                  <a:noFill/>
                </a:ln>
                <a:solidFill>
                  <a:srgbClr val="000000"/>
                </a:solidFill>
                <a:effectLst/>
                <a:uLnTx/>
                <a:uFillTx/>
                <a:latin typeface="Segoe Sans Text Semibold"/>
                <a:ea typeface="+mn-ea"/>
                <a:cs typeface="Segoe UI" pitchFamily="34" charset="0"/>
              </a:rPr>
              <a:t>To power intelligent apps, databases need…</a:t>
            </a:r>
          </a:p>
        </p:txBody>
      </p:sp>
      <p:sp>
        <p:nvSpPr>
          <p:cNvPr id="31" name="Text Placeholder 12">
            <a:extLst>
              <a:ext uri="{FF2B5EF4-FFF2-40B4-BE49-F238E27FC236}">
                <a16:creationId xmlns:a16="http://schemas.microsoft.com/office/drawing/2014/main" id="{88D164F7-962A-9CE2-083E-FDFB2B21C9FF}"/>
              </a:ext>
            </a:extLst>
          </p:cNvPr>
          <p:cNvSpPr txBox="1">
            <a:spLocks/>
          </p:cNvSpPr>
          <p:nvPr/>
        </p:nvSpPr>
        <p:spPr>
          <a:xfrm>
            <a:off x="7597015" y="13129008"/>
            <a:ext cx="3067122" cy="492443"/>
          </a:xfrm>
          <a:prstGeom prst="rect">
            <a:avLst/>
          </a:prstGeom>
          <a:noFill/>
          <a:ln>
            <a:noFill/>
            <a:prstDash/>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lvl1pPr marL="0" algn="l" defTabSz="914400" rtl="0" eaLnBrk="1" latinLnBrk="0" hangingPunct="1">
              <a:lnSpc>
                <a:spcPct val="90000"/>
              </a:lnSpc>
              <a:spcBef>
                <a:spcPct val="0"/>
              </a:spcBef>
              <a:buNone/>
              <a:defRPr lang="en-US" sz="4200" b="1" i="0" kern="1200" cap="none" spc="-50" baseline="0" dirty="0">
                <a:ln w="3175">
                  <a:noFill/>
                </a:ln>
                <a:solidFill>
                  <a:schemeClr val="tx1"/>
                </a:solidFill>
                <a:effectLst/>
                <a:latin typeface="Segoe UI Semibold" panose="020B0502040204020203" pitchFamily="34" charset="0"/>
                <a:ea typeface="+mj-ea"/>
                <a:cs typeface="Segoe UI Semibold" panose="020B0502040204020203" pitchFamily="34" charset="0"/>
              </a:defRPr>
            </a:lvl1pPr>
          </a:lstStyle>
          <a:p>
            <a:pPr marL="0" marR="0" lvl="0" indent="0" algn="ctr" defTabSz="914400" rtl="0" eaLnBrk="1" fontAlgn="auto" latinLnBrk="0" hangingPunct="1">
              <a:lnSpc>
                <a:spcPct val="100000"/>
              </a:lnSpc>
              <a:spcBef>
                <a:spcPct val="0"/>
              </a:spcBef>
              <a:spcAft>
                <a:spcPts val="0"/>
              </a:spcAft>
              <a:buClrTx/>
              <a:buSzTx/>
              <a:buFont typeface="Arial" panose="020B0604020202020204" pitchFamily="34" charset="0"/>
              <a:buNone/>
              <a:tabLst/>
              <a:defRPr/>
            </a:pPr>
            <a:r>
              <a:rPr kumimoji="0" lang="en-AU" sz="3200" b="1" i="0" u="none" strike="noStrike" kern="1200" cap="none" spc="0" normalizeH="0" baseline="0" noProof="0">
                <a:ln>
                  <a:noFill/>
                </a:ln>
                <a:solidFill>
                  <a:srgbClr val="000000"/>
                </a:solidFill>
                <a:effectLst/>
                <a:uLnTx/>
                <a:uFillTx/>
                <a:latin typeface="Segoe UI Semibold" panose="020B0502040204020203" pitchFamily="34" charset="0"/>
                <a:ea typeface="+mj-ea"/>
                <a:cs typeface="Segoe UI Semibold" panose="020B0502040204020203" pitchFamily="34" charset="0"/>
              </a:rPr>
              <a:t>SQL DB in Fabric</a:t>
            </a:r>
          </a:p>
        </p:txBody>
      </p:sp>
      <p:grpSp>
        <p:nvGrpSpPr>
          <p:cNvPr id="32" name="Group 31">
            <a:extLst>
              <a:ext uri="{FF2B5EF4-FFF2-40B4-BE49-F238E27FC236}">
                <a16:creationId xmlns:a16="http://schemas.microsoft.com/office/drawing/2014/main" id="{ECC6F2E5-583F-FCBA-EB77-0DC2AABBEF36}"/>
              </a:ext>
              <a:ext uri="{C183D7F6-B498-43B3-948B-1728B52AA6E4}">
                <adec:decorative xmlns:adec="http://schemas.microsoft.com/office/drawing/2017/decorative" val="1"/>
              </a:ext>
            </a:extLst>
          </p:cNvPr>
          <p:cNvGrpSpPr/>
          <p:nvPr/>
        </p:nvGrpSpPr>
        <p:grpSpPr>
          <a:xfrm>
            <a:off x="8222470" y="10237591"/>
            <a:ext cx="1816212" cy="1829782"/>
            <a:chOff x="8293850" y="2572547"/>
            <a:chExt cx="1816212" cy="1829782"/>
          </a:xfrm>
        </p:grpSpPr>
        <p:pic>
          <p:nvPicPr>
            <p:cNvPr id="33" name="Graphic 32" descr="Azure SQL Database icon">
              <a:extLst>
                <a:ext uri="{FF2B5EF4-FFF2-40B4-BE49-F238E27FC236}">
                  <a16:creationId xmlns:a16="http://schemas.microsoft.com/office/drawing/2014/main" id="{F30F1835-286C-092C-3142-219C2E92A77C}"/>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293850" y="2572547"/>
              <a:ext cx="1740561" cy="1740561"/>
            </a:xfrm>
            <a:prstGeom prst="rect">
              <a:avLst/>
            </a:prstGeom>
          </p:spPr>
        </p:pic>
        <p:pic>
          <p:nvPicPr>
            <p:cNvPr id="34" name="Picture 33" descr="Icon&#10;&#10;Description automatically generated">
              <a:extLst>
                <a:ext uri="{FF2B5EF4-FFF2-40B4-BE49-F238E27FC236}">
                  <a16:creationId xmlns:a16="http://schemas.microsoft.com/office/drawing/2014/main" id="{FCAA1A25-6AFE-BEA4-D434-9FB92118AE00}"/>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530586" y="3822853"/>
              <a:ext cx="579476" cy="579476"/>
            </a:xfrm>
            <a:prstGeom prst="rect">
              <a:avLst/>
            </a:prstGeom>
          </p:spPr>
        </p:pic>
      </p:grpSp>
      <p:sp>
        <p:nvSpPr>
          <p:cNvPr id="36" name="Title 35">
            <a:extLst>
              <a:ext uri="{FF2B5EF4-FFF2-40B4-BE49-F238E27FC236}">
                <a16:creationId xmlns:a16="http://schemas.microsoft.com/office/drawing/2014/main" id="{40389394-CF17-58AF-DFB4-DEEE80885C70}"/>
              </a:ext>
            </a:extLst>
          </p:cNvPr>
          <p:cNvSpPr>
            <a:spLocks noGrp="1"/>
          </p:cNvSpPr>
          <p:nvPr>
            <p:ph type="title"/>
          </p:nvPr>
        </p:nvSpPr>
        <p:spPr>
          <a:xfrm>
            <a:off x="588263" y="2351314"/>
            <a:ext cx="4587241" cy="2215991"/>
          </a:xfrm>
        </p:spPr>
        <p:txBody>
          <a:bodyPr/>
          <a:lstStyle/>
          <a:p>
            <a:r>
              <a:rPr lang="en-US" dirty="0">
                <a:cs typeface="Segoe UI"/>
              </a:rPr>
              <a:t>Today’s databases need to be ready to power AI apps and agents</a:t>
            </a:r>
          </a:p>
        </p:txBody>
      </p:sp>
      <p:grpSp>
        <p:nvGrpSpPr>
          <p:cNvPr id="2" name="Group 1">
            <a:extLst>
              <a:ext uri="{FF2B5EF4-FFF2-40B4-BE49-F238E27FC236}">
                <a16:creationId xmlns:a16="http://schemas.microsoft.com/office/drawing/2014/main" id="{BA8A61DB-B0E5-AF1F-2CFD-5D39C226665D}"/>
              </a:ext>
              <a:ext uri="{C183D7F6-B498-43B3-948B-1728B52AA6E4}">
                <adec:decorative xmlns:adec="http://schemas.microsoft.com/office/drawing/2017/decorative" val="1"/>
              </a:ext>
            </a:extLst>
          </p:cNvPr>
          <p:cNvGrpSpPr/>
          <p:nvPr/>
        </p:nvGrpSpPr>
        <p:grpSpPr>
          <a:xfrm>
            <a:off x="6315135" y="3058525"/>
            <a:ext cx="5296272" cy="954782"/>
            <a:chOff x="6313118" y="1469113"/>
            <a:chExt cx="5296272" cy="1470288"/>
          </a:xfrm>
        </p:grpSpPr>
        <p:sp>
          <p:nvSpPr>
            <p:cNvPr id="3" name="Rectangle: Rounded Corners 6">
              <a:extLst>
                <a:ext uri="{FF2B5EF4-FFF2-40B4-BE49-F238E27FC236}">
                  <a16:creationId xmlns:a16="http://schemas.microsoft.com/office/drawing/2014/main" id="{3320D2AF-5E15-0009-1DAF-EC02FBD34500}"/>
                </a:ext>
              </a:extLst>
            </p:cNvPr>
            <p:cNvSpPr/>
            <p:nvPr/>
          </p:nvSpPr>
          <p:spPr>
            <a:xfrm>
              <a:off x="6313118" y="1524000"/>
              <a:ext cx="5296272" cy="1415401"/>
            </a:xfrm>
            <a:prstGeom prst="roundRect">
              <a:avLst>
                <a:gd name="adj" fmla="val 11413"/>
              </a:avLst>
            </a:prstGeom>
            <a:gradFill flip="none" rotWithShape="0">
              <a:gsLst>
                <a:gs pos="0">
                  <a:srgbClr val="097DDD"/>
                </a:gs>
                <a:gs pos="100000">
                  <a:srgbClr val="F4364C"/>
                </a:gs>
                <a:gs pos="48000">
                  <a:srgbClr val="C03BC4"/>
                </a:gs>
              </a:gsLst>
              <a:lin ang="18000000" scaled="0"/>
              <a:tileRect/>
            </a:gradFill>
            <a:ln>
              <a:noFill/>
              <a:headEnd type="none" w="med" len="med"/>
              <a:tailEnd type="none" w="med" len="med"/>
            </a:ln>
            <a:effectLst>
              <a:outerShdw blurRad="190500" dist="38100" dir="5400000" sx="101000" sy="101000" algn="t" rotWithShape="0">
                <a:prstClr val="black">
                  <a:alpha val="22000"/>
                </a:prstClr>
              </a:outerShdw>
              <a:softEdge rad="0"/>
            </a:effectLst>
            <a:scene3d>
              <a:camera prst="orthographicFront"/>
              <a:lightRig rig="soft" dir="t"/>
            </a:scene3d>
            <a:sp3d prstMaterial="plastic">
              <a:extrusionClr>
                <a:schemeClr val="accent6"/>
              </a:extrusionClr>
              <a:contourClr>
                <a:schemeClr val="accent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1" i="0" u="none" strike="noStrike" kern="1200" cap="none" spc="0" normalizeH="0" baseline="0" noProof="0">
                <a:ln>
                  <a:noFill/>
                </a:ln>
                <a:gradFill>
                  <a:gsLst>
                    <a:gs pos="0">
                      <a:srgbClr val="FFFFFF"/>
                    </a:gs>
                    <a:gs pos="100000">
                      <a:srgbClr val="FFFFFF"/>
                    </a:gs>
                  </a:gsLst>
                  <a:lin ang="5400000" scaled="0"/>
                </a:gradFill>
                <a:effectLst/>
                <a:uLnTx/>
                <a:uFillTx/>
                <a:latin typeface="Segoe Sans Text Semibold"/>
                <a:ea typeface="+mn-ea"/>
                <a:cs typeface="Segoe UI" pitchFamily="34" charset="0"/>
              </a:endParaRPr>
            </a:p>
          </p:txBody>
        </p:sp>
        <p:sp>
          <p:nvSpPr>
            <p:cNvPr id="11" name="Rectangle: Rounded Corners 6">
              <a:extLst>
                <a:ext uri="{FF2B5EF4-FFF2-40B4-BE49-F238E27FC236}">
                  <a16:creationId xmlns:a16="http://schemas.microsoft.com/office/drawing/2014/main" id="{ABC4527C-4893-349F-0F92-91F74A607E7F}"/>
                </a:ext>
              </a:extLst>
            </p:cNvPr>
            <p:cNvSpPr/>
            <p:nvPr/>
          </p:nvSpPr>
          <p:spPr>
            <a:xfrm>
              <a:off x="6313118" y="1469113"/>
              <a:ext cx="5296272" cy="1415401"/>
            </a:xfrm>
            <a:prstGeom prst="roundRect">
              <a:avLst>
                <a:gd name="adj" fmla="val 11413"/>
              </a:avLst>
            </a:prstGeom>
            <a:gradFill>
              <a:gsLst>
                <a:gs pos="25000">
                  <a:schemeClr val="bg1"/>
                </a:gs>
                <a:gs pos="0">
                  <a:schemeClr val="bg1">
                    <a:lumMod val="95000"/>
                  </a:schemeClr>
                </a:gs>
              </a:gsLst>
              <a:lin ang="5400000" scaled="0"/>
            </a:gra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Sans Text"/>
                <a:ea typeface="+mn-ea"/>
                <a:cs typeface="Segoe UI" pitchFamily="34" charset="0"/>
              </a:endParaRPr>
            </a:p>
          </p:txBody>
        </p:sp>
      </p:grpSp>
      <p:sp>
        <p:nvSpPr>
          <p:cNvPr id="12" name="Title 1">
            <a:extLst>
              <a:ext uri="{FF2B5EF4-FFF2-40B4-BE49-F238E27FC236}">
                <a16:creationId xmlns:a16="http://schemas.microsoft.com/office/drawing/2014/main" id="{4514AAF2-A4A4-093E-D6F8-AFCCFF173A95}"/>
              </a:ext>
            </a:extLst>
          </p:cNvPr>
          <p:cNvSpPr txBox="1">
            <a:spLocks/>
          </p:cNvSpPr>
          <p:nvPr/>
        </p:nvSpPr>
        <p:spPr>
          <a:xfrm>
            <a:off x="8006485" y="3384874"/>
            <a:ext cx="2993136" cy="249299"/>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1800" b="0" i="0" u="none" strike="noStrike" kern="1200" cap="none" spc="-50" normalizeH="0" baseline="0" noProof="0">
                <a:ln w="3175">
                  <a:noFill/>
                </a:ln>
                <a:solidFill>
                  <a:srgbClr val="000000"/>
                </a:solidFill>
                <a:effectLst/>
                <a:uLnTx/>
                <a:uFillTx/>
                <a:latin typeface="Segoe Sans Text Semibold"/>
                <a:ea typeface="+mn-ea"/>
                <a:cs typeface="Segoe UI" pitchFamily="34" charset="0"/>
              </a:rPr>
              <a:t>Built-in AI capabilities</a:t>
            </a:r>
          </a:p>
        </p:txBody>
      </p:sp>
      <p:grpSp>
        <p:nvGrpSpPr>
          <p:cNvPr id="13" name="Group 12">
            <a:extLst>
              <a:ext uri="{FF2B5EF4-FFF2-40B4-BE49-F238E27FC236}">
                <a16:creationId xmlns:a16="http://schemas.microsoft.com/office/drawing/2014/main" id="{30B4FB22-A91C-7952-9720-66D7680C6132}"/>
              </a:ext>
              <a:ext uri="{C183D7F6-B498-43B3-948B-1728B52AA6E4}">
                <adec:decorative xmlns:adec="http://schemas.microsoft.com/office/drawing/2017/decorative" val="1"/>
              </a:ext>
            </a:extLst>
          </p:cNvPr>
          <p:cNvGrpSpPr/>
          <p:nvPr/>
        </p:nvGrpSpPr>
        <p:grpSpPr>
          <a:xfrm>
            <a:off x="6313118" y="4209381"/>
            <a:ext cx="5296272" cy="954782"/>
            <a:chOff x="6313118" y="1469113"/>
            <a:chExt cx="5296272" cy="1470288"/>
          </a:xfrm>
        </p:grpSpPr>
        <p:sp>
          <p:nvSpPr>
            <p:cNvPr id="14" name="Rectangle: Rounded Corners 6">
              <a:extLst>
                <a:ext uri="{FF2B5EF4-FFF2-40B4-BE49-F238E27FC236}">
                  <a16:creationId xmlns:a16="http://schemas.microsoft.com/office/drawing/2014/main" id="{F83D3D5E-12D7-32EE-65B6-2F7A33940EF9}"/>
                </a:ext>
              </a:extLst>
            </p:cNvPr>
            <p:cNvSpPr/>
            <p:nvPr/>
          </p:nvSpPr>
          <p:spPr>
            <a:xfrm>
              <a:off x="6313118" y="1524000"/>
              <a:ext cx="5296272" cy="1415401"/>
            </a:xfrm>
            <a:prstGeom prst="roundRect">
              <a:avLst>
                <a:gd name="adj" fmla="val 11413"/>
              </a:avLst>
            </a:prstGeom>
            <a:gradFill flip="none" rotWithShape="0">
              <a:gsLst>
                <a:gs pos="0">
                  <a:srgbClr val="097DDD"/>
                </a:gs>
                <a:gs pos="100000">
                  <a:srgbClr val="F4364C"/>
                </a:gs>
                <a:gs pos="48000">
                  <a:srgbClr val="C03BC4"/>
                </a:gs>
              </a:gsLst>
              <a:lin ang="18000000" scaled="0"/>
              <a:tileRect/>
            </a:gradFill>
            <a:ln>
              <a:noFill/>
              <a:headEnd type="none" w="med" len="med"/>
              <a:tailEnd type="none" w="med" len="med"/>
            </a:ln>
            <a:effectLst>
              <a:outerShdw blurRad="190500" dist="38100" dir="5400000" sx="101000" sy="101000" algn="t" rotWithShape="0">
                <a:prstClr val="black">
                  <a:alpha val="22000"/>
                </a:prstClr>
              </a:outerShdw>
              <a:softEdge rad="0"/>
            </a:effectLst>
            <a:scene3d>
              <a:camera prst="orthographicFront"/>
              <a:lightRig rig="soft" dir="t"/>
            </a:scene3d>
            <a:sp3d prstMaterial="plastic">
              <a:extrusionClr>
                <a:schemeClr val="accent6"/>
              </a:extrusionClr>
              <a:contourClr>
                <a:schemeClr val="accent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1" i="0" u="none" strike="noStrike" kern="1200" cap="none" spc="0" normalizeH="0" baseline="0" noProof="0">
                <a:ln>
                  <a:noFill/>
                </a:ln>
                <a:gradFill>
                  <a:gsLst>
                    <a:gs pos="0">
                      <a:srgbClr val="FFFFFF"/>
                    </a:gs>
                    <a:gs pos="100000">
                      <a:srgbClr val="FFFFFF"/>
                    </a:gs>
                  </a:gsLst>
                  <a:lin ang="5400000" scaled="0"/>
                </a:gradFill>
                <a:effectLst/>
                <a:uLnTx/>
                <a:uFillTx/>
                <a:latin typeface="Segoe Sans Text Semibold"/>
                <a:ea typeface="+mn-ea"/>
                <a:cs typeface="Segoe UI" pitchFamily="34" charset="0"/>
              </a:endParaRPr>
            </a:p>
          </p:txBody>
        </p:sp>
        <p:sp>
          <p:nvSpPr>
            <p:cNvPr id="15" name="Rectangle: Rounded Corners 6">
              <a:extLst>
                <a:ext uri="{FF2B5EF4-FFF2-40B4-BE49-F238E27FC236}">
                  <a16:creationId xmlns:a16="http://schemas.microsoft.com/office/drawing/2014/main" id="{D6E56867-7B49-C943-9F57-2F6D09F097D1}"/>
                </a:ext>
              </a:extLst>
            </p:cNvPr>
            <p:cNvSpPr/>
            <p:nvPr/>
          </p:nvSpPr>
          <p:spPr>
            <a:xfrm>
              <a:off x="6313118" y="1469113"/>
              <a:ext cx="5296272" cy="1415401"/>
            </a:xfrm>
            <a:prstGeom prst="roundRect">
              <a:avLst>
                <a:gd name="adj" fmla="val 11413"/>
              </a:avLst>
            </a:prstGeom>
            <a:gradFill>
              <a:gsLst>
                <a:gs pos="25000">
                  <a:schemeClr val="bg1"/>
                </a:gs>
                <a:gs pos="0">
                  <a:schemeClr val="bg1">
                    <a:lumMod val="95000"/>
                  </a:schemeClr>
                </a:gs>
              </a:gsLst>
              <a:lin ang="5400000" scaled="0"/>
            </a:gra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Sans Text"/>
                <a:ea typeface="+mn-ea"/>
                <a:cs typeface="Segoe UI" pitchFamily="34" charset="0"/>
              </a:endParaRPr>
            </a:p>
          </p:txBody>
        </p:sp>
      </p:grpSp>
      <p:sp>
        <p:nvSpPr>
          <p:cNvPr id="16" name="Title 1">
            <a:extLst>
              <a:ext uri="{FF2B5EF4-FFF2-40B4-BE49-F238E27FC236}">
                <a16:creationId xmlns:a16="http://schemas.microsoft.com/office/drawing/2014/main" id="{28AC5A17-410E-E8BE-B5D6-EEB90191DF4A}"/>
              </a:ext>
            </a:extLst>
          </p:cNvPr>
          <p:cNvSpPr txBox="1">
            <a:spLocks/>
          </p:cNvSpPr>
          <p:nvPr/>
        </p:nvSpPr>
        <p:spPr>
          <a:xfrm>
            <a:off x="8006485" y="4407137"/>
            <a:ext cx="2993136" cy="498598"/>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1800" b="0" i="0" u="none" strike="noStrike" kern="1200" cap="none" spc="-50" normalizeH="0" baseline="0" noProof="0">
                <a:ln w="3175">
                  <a:noFill/>
                </a:ln>
                <a:solidFill>
                  <a:srgbClr val="000000"/>
                </a:solidFill>
                <a:effectLst/>
                <a:uLnTx/>
                <a:uFillTx/>
                <a:latin typeface="Segoe Sans Text Semibold"/>
                <a:ea typeface="+mn-ea"/>
                <a:cs typeface="Segoe UI" pitchFamily="34" charset="0"/>
              </a:rPr>
              <a:t>Ability to deliver real-time experiences</a:t>
            </a:r>
          </a:p>
        </p:txBody>
      </p:sp>
      <p:grpSp>
        <p:nvGrpSpPr>
          <p:cNvPr id="17" name="Group 16">
            <a:extLst>
              <a:ext uri="{FF2B5EF4-FFF2-40B4-BE49-F238E27FC236}">
                <a16:creationId xmlns:a16="http://schemas.microsoft.com/office/drawing/2014/main" id="{7675EB19-55B4-0C01-5527-D3263F13F072}"/>
              </a:ext>
              <a:ext uri="{C183D7F6-B498-43B3-948B-1728B52AA6E4}">
                <adec:decorative xmlns:adec="http://schemas.microsoft.com/office/drawing/2017/decorative" val="1"/>
              </a:ext>
            </a:extLst>
          </p:cNvPr>
          <p:cNvGrpSpPr/>
          <p:nvPr/>
        </p:nvGrpSpPr>
        <p:grpSpPr>
          <a:xfrm>
            <a:off x="6313118" y="5300387"/>
            <a:ext cx="5296272" cy="954782"/>
            <a:chOff x="6313118" y="1469113"/>
            <a:chExt cx="5296272" cy="1470288"/>
          </a:xfrm>
        </p:grpSpPr>
        <p:sp>
          <p:nvSpPr>
            <p:cNvPr id="25" name="Rectangle: Rounded Corners 6">
              <a:extLst>
                <a:ext uri="{FF2B5EF4-FFF2-40B4-BE49-F238E27FC236}">
                  <a16:creationId xmlns:a16="http://schemas.microsoft.com/office/drawing/2014/main" id="{144D24D0-2B49-86CE-15F5-BAA917A049AA}"/>
                </a:ext>
              </a:extLst>
            </p:cNvPr>
            <p:cNvSpPr/>
            <p:nvPr/>
          </p:nvSpPr>
          <p:spPr>
            <a:xfrm>
              <a:off x="6313118" y="1524000"/>
              <a:ext cx="5296272" cy="1415401"/>
            </a:xfrm>
            <a:prstGeom prst="roundRect">
              <a:avLst>
                <a:gd name="adj" fmla="val 11413"/>
              </a:avLst>
            </a:prstGeom>
            <a:gradFill flip="none" rotWithShape="0">
              <a:gsLst>
                <a:gs pos="0">
                  <a:srgbClr val="097DDD"/>
                </a:gs>
                <a:gs pos="100000">
                  <a:srgbClr val="F4364C"/>
                </a:gs>
                <a:gs pos="48000">
                  <a:srgbClr val="C03BC4"/>
                </a:gs>
              </a:gsLst>
              <a:lin ang="18000000" scaled="0"/>
              <a:tileRect/>
            </a:gradFill>
            <a:ln>
              <a:noFill/>
              <a:headEnd type="none" w="med" len="med"/>
              <a:tailEnd type="none" w="med" len="med"/>
            </a:ln>
            <a:effectLst>
              <a:outerShdw blurRad="190500" dist="38100" dir="5400000" sx="101000" sy="101000" algn="t" rotWithShape="0">
                <a:prstClr val="black">
                  <a:alpha val="22000"/>
                </a:prstClr>
              </a:outerShdw>
              <a:softEdge rad="0"/>
            </a:effectLst>
            <a:scene3d>
              <a:camera prst="orthographicFront"/>
              <a:lightRig rig="soft" dir="t"/>
            </a:scene3d>
            <a:sp3d prstMaterial="plastic">
              <a:extrusionClr>
                <a:schemeClr val="accent6"/>
              </a:extrusionClr>
              <a:contourClr>
                <a:schemeClr val="accent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1" i="0" u="none" strike="noStrike" kern="1200" cap="none" spc="0" normalizeH="0" baseline="0" noProof="0">
                <a:ln>
                  <a:noFill/>
                </a:ln>
                <a:gradFill>
                  <a:gsLst>
                    <a:gs pos="0">
                      <a:srgbClr val="FFFFFF"/>
                    </a:gs>
                    <a:gs pos="100000">
                      <a:srgbClr val="FFFFFF"/>
                    </a:gs>
                  </a:gsLst>
                  <a:lin ang="5400000" scaled="0"/>
                </a:gradFill>
                <a:effectLst/>
                <a:uLnTx/>
                <a:uFillTx/>
                <a:latin typeface="Segoe Sans Text Semibold"/>
                <a:ea typeface="+mn-ea"/>
                <a:cs typeface="Segoe UI" pitchFamily="34" charset="0"/>
              </a:endParaRPr>
            </a:p>
          </p:txBody>
        </p:sp>
        <p:sp>
          <p:nvSpPr>
            <p:cNvPr id="27" name="Rectangle: Rounded Corners 6">
              <a:extLst>
                <a:ext uri="{FF2B5EF4-FFF2-40B4-BE49-F238E27FC236}">
                  <a16:creationId xmlns:a16="http://schemas.microsoft.com/office/drawing/2014/main" id="{03B1C440-BB20-FC7A-F817-7F63C77F21ED}"/>
                </a:ext>
              </a:extLst>
            </p:cNvPr>
            <p:cNvSpPr/>
            <p:nvPr/>
          </p:nvSpPr>
          <p:spPr>
            <a:xfrm>
              <a:off x="6313118" y="1469113"/>
              <a:ext cx="5296272" cy="1415401"/>
            </a:xfrm>
            <a:prstGeom prst="roundRect">
              <a:avLst>
                <a:gd name="adj" fmla="val 11413"/>
              </a:avLst>
            </a:prstGeom>
            <a:gradFill>
              <a:gsLst>
                <a:gs pos="25000">
                  <a:schemeClr val="bg1"/>
                </a:gs>
                <a:gs pos="0">
                  <a:schemeClr val="bg1">
                    <a:lumMod val="95000"/>
                  </a:schemeClr>
                </a:gs>
              </a:gsLst>
              <a:lin ang="5400000" scaled="0"/>
            </a:gra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Sans Text"/>
                <a:ea typeface="+mn-ea"/>
                <a:cs typeface="Segoe UI" pitchFamily="34" charset="0"/>
              </a:endParaRPr>
            </a:p>
          </p:txBody>
        </p:sp>
      </p:grpSp>
      <p:sp>
        <p:nvSpPr>
          <p:cNvPr id="29" name="Title 1">
            <a:extLst>
              <a:ext uri="{FF2B5EF4-FFF2-40B4-BE49-F238E27FC236}">
                <a16:creationId xmlns:a16="http://schemas.microsoft.com/office/drawing/2014/main" id="{0A3C4473-8B13-381A-B8EA-1D6213535DE1}"/>
              </a:ext>
            </a:extLst>
          </p:cNvPr>
          <p:cNvSpPr txBox="1">
            <a:spLocks/>
          </p:cNvSpPr>
          <p:nvPr/>
        </p:nvSpPr>
        <p:spPr>
          <a:xfrm>
            <a:off x="8004468" y="5626736"/>
            <a:ext cx="2993136" cy="249299"/>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1800" b="0" i="0" u="none" strike="noStrike" kern="1200" cap="none" spc="-50" normalizeH="0" baseline="0" noProof="0">
                <a:ln w="3175">
                  <a:noFill/>
                </a:ln>
                <a:solidFill>
                  <a:srgbClr val="000000"/>
                </a:solidFill>
                <a:effectLst/>
                <a:uLnTx/>
                <a:uFillTx/>
                <a:latin typeface="Segoe Sans Text Semibold"/>
                <a:ea typeface="+mn-ea"/>
                <a:cs typeface="Segoe UI" pitchFamily="34" charset="0"/>
              </a:rPr>
              <a:t>Enterprise-grade security</a:t>
            </a:r>
          </a:p>
        </p:txBody>
      </p:sp>
      <p:pic>
        <p:nvPicPr>
          <p:cNvPr id="30" name="Picture 29" descr="Chart-Scale&#10; icon">
            <a:extLst>
              <a:ext uri="{FF2B5EF4-FFF2-40B4-BE49-F238E27FC236}">
                <a16:creationId xmlns:a16="http://schemas.microsoft.com/office/drawing/2014/main" id="{69B5728C-DF0B-4E48-58AC-3FD23807AC28}"/>
              </a:ext>
            </a:extLst>
          </p:cNvPr>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6663931" y="1976724"/>
            <a:ext cx="812955" cy="812955"/>
          </a:xfrm>
          <a:prstGeom prst="rect">
            <a:avLst/>
          </a:prstGeom>
        </p:spPr>
      </p:pic>
      <p:pic>
        <p:nvPicPr>
          <p:cNvPr id="35" name="Picture 34">
            <a:extLst>
              <a:ext uri="{FF2B5EF4-FFF2-40B4-BE49-F238E27FC236}">
                <a16:creationId xmlns:a16="http://schemas.microsoft.com/office/drawing/2014/main" id="{CFF31B13-450D-727F-AA37-1C471AE12EEC}"/>
              </a:ext>
              <a:ext uri="{C183D7F6-B498-43B3-948B-1728B52AA6E4}">
                <adec:decorative xmlns:adec="http://schemas.microsoft.com/office/drawing/2017/decorative" val="1"/>
              </a:ext>
            </a:extLst>
          </p:cNvPr>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6663931" y="5445085"/>
            <a:ext cx="612599" cy="612599"/>
          </a:xfrm>
          <a:prstGeom prst="rect">
            <a:avLst/>
          </a:prstGeom>
        </p:spPr>
      </p:pic>
      <p:pic>
        <p:nvPicPr>
          <p:cNvPr id="37" name="Picture 36" descr="Copilot icon">
            <a:extLst>
              <a:ext uri="{FF2B5EF4-FFF2-40B4-BE49-F238E27FC236}">
                <a16:creationId xmlns:a16="http://schemas.microsoft.com/office/drawing/2014/main" id="{3A25CF17-90C5-DD41-F983-4EC871645E28}"/>
              </a:ext>
            </a:extLst>
          </p:cNvPr>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6635953" y="3150658"/>
            <a:ext cx="698966" cy="698966"/>
          </a:xfrm>
          <a:prstGeom prst="rect">
            <a:avLst/>
          </a:prstGeom>
        </p:spPr>
      </p:pic>
      <p:pic>
        <p:nvPicPr>
          <p:cNvPr id="38" name="Picture 37">
            <a:extLst>
              <a:ext uri="{FF2B5EF4-FFF2-40B4-BE49-F238E27FC236}">
                <a16:creationId xmlns:a16="http://schemas.microsoft.com/office/drawing/2014/main" id="{681C2D2B-87FC-97FD-81DC-97363878C1E1}"/>
              </a:ext>
              <a:ext uri="{C183D7F6-B498-43B3-948B-1728B52AA6E4}">
                <adec:decorative xmlns:adec="http://schemas.microsoft.com/office/drawing/2017/decorative" val="1"/>
              </a:ext>
            </a:extLst>
          </p:cNvPr>
          <p:cNvPicPr>
            <a:picLocks noChangeAspect="1"/>
          </p:cNvPicPr>
          <p:nvPr/>
        </p:nvPicPr>
        <p:blipFill>
          <a:blip r:embed="rId9" cstate="hqprint">
            <a:extLst>
              <a:ext uri="{28A0092B-C50C-407E-A947-70E740481C1C}">
                <a14:useLocalDpi xmlns:a14="http://schemas.microsoft.com/office/drawing/2010/main"/>
              </a:ext>
            </a:extLst>
          </a:blip>
          <a:stretch>
            <a:fillRect/>
          </a:stretch>
        </p:blipFill>
        <p:spPr>
          <a:xfrm>
            <a:off x="6677650" y="4416744"/>
            <a:ext cx="657269" cy="515848"/>
          </a:xfrm>
          <a:prstGeom prst="rect">
            <a:avLst/>
          </a:prstGeom>
        </p:spPr>
      </p:pic>
    </p:spTree>
    <p:extLst>
      <p:ext uri="{BB962C8B-B14F-4D97-AF65-F5344CB8AC3E}">
        <p14:creationId xmlns:p14="http://schemas.microsoft.com/office/powerpoint/2010/main" val="2156142312"/>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6FF94C-9D4D-FA18-2C30-DF6179DE45A5}"/>
              </a:ext>
            </a:extLst>
          </p:cNvPr>
          <p:cNvSpPr>
            <a:spLocks noGrp="1"/>
          </p:cNvSpPr>
          <p:nvPr>
            <p:ph type="title"/>
          </p:nvPr>
        </p:nvSpPr>
        <p:spPr>
          <a:xfrm>
            <a:off x="532929" y="288631"/>
            <a:ext cx="11018520" cy="1107996"/>
          </a:xfrm>
        </p:spPr>
        <p:txBody>
          <a:bodyPr/>
          <a:lstStyle/>
          <a:p>
            <a:r>
              <a:rPr lang="en-US" dirty="0"/>
              <a:t>Azure Cosmos DB offers two models for active-active 5 9’s resiliency</a:t>
            </a:r>
          </a:p>
        </p:txBody>
      </p:sp>
      <p:sp>
        <p:nvSpPr>
          <p:cNvPr id="73" name="Rounded Rectangle 14" descr="Diagram going from Azure Traffic Manager to App Region A, B and C, then flowing to 'active-active, leader-less'.">
            <a:extLst>
              <a:ext uri="{FF2B5EF4-FFF2-40B4-BE49-F238E27FC236}">
                <a16:creationId xmlns:a16="http://schemas.microsoft.com/office/drawing/2014/main" id="{557B47A1-4F00-84C2-071D-12F23C6ADE4C}"/>
              </a:ext>
              <a:ext uri="{C183D7F6-B498-43B3-948B-1728B52AA6E4}">
                <adec:decorative xmlns:adec="http://schemas.microsoft.com/office/drawing/2017/decorative" val="0"/>
              </a:ext>
            </a:extLst>
          </p:cNvPr>
          <p:cNvSpPr/>
          <p:nvPr/>
        </p:nvSpPr>
        <p:spPr bwMode="auto">
          <a:xfrm>
            <a:off x="221481" y="1737020"/>
            <a:ext cx="5367338" cy="4832349"/>
          </a:xfrm>
          <a:prstGeom prst="roundRect">
            <a:avLst>
              <a:gd name="adj" fmla="val 3248"/>
            </a:avLst>
          </a:prstGeom>
          <a:noFill/>
          <a:ln w="12700" cap="rnd" cmpd="sng" algn="ctr">
            <a:solidFill>
              <a:srgbClr val="657076"/>
            </a:solidFill>
            <a:prstDash val="solid"/>
            <a:headEnd type="none" w="lg" len="sm"/>
            <a:tailEnd type="none" w="lg" len="sm"/>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457183" marR="0" lvl="1"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Sans Display"/>
              <a:ea typeface="+mn-ea"/>
              <a:cs typeface="+mn-cs"/>
            </a:endParaRPr>
          </a:p>
        </p:txBody>
      </p:sp>
      <p:sp>
        <p:nvSpPr>
          <p:cNvPr id="74" name="Rounded Rectangle 13">
            <a:extLst>
              <a:ext uri="{FF2B5EF4-FFF2-40B4-BE49-F238E27FC236}">
                <a16:creationId xmlns:a16="http://schemas.microsoft.com/office/drawing/2014/main" id="{08E743F8-4CF0-A557-94A2-ECE70372C70E}"/>
              </a:ext>
              <a:ext uri="{C183D7F6-B498-43B3-948B-1728B52AA6E4}">
                <adec:decorative xmlns:adec="http://schemas.microsoft.com/office/drawing/2017/decorative" val="1"/>
              </a:ext>
            </a:extLst>
          </p:cNvPr>
          <p:cNvSpPr>
            <a:spLocks/>
          </p:cNvSpPr>
          <p:nvPr/>
        </p:nvSpPr>
        <p:spPr bwMode="auto">
          <a:xfrm>
            <a:off x="1259593" y="1539597"/>
            <a:ext cx="3291114" cy="394845"/>
          </a:xfrm>
          <a:prstGeom prst="roundRect">
            <a:avLst>
              <a:gd name="adj" fmla="val 50000"/>
            </a:avLst>
          </a:prstGeom>
          <a:gradFill flip="none" rotWithShape="1">
            <a:gsLst>
              <a:gs pos="69000">
                <a:srgbClr val="8DC8E8"/>
              </a:gs>
              <a:gs pos="10000">
                <a:srgbClr val="D59ED7"/>
              </a:gs>
            </a:gsLst>
            <a:path path="circle">
              <a:fillToRect l="100000" t="100000"/>
            </a:path>
            <a:tileRect r="-100000" b="-100000"/>
          </a:gradFill>
          <a:ln w="6350" cap="flat" cmpd="sng" algn="ctr">
            <a:noFill/>
            <a:prstDash val="solid"/>
            <a:miter lim="800000"/>
            <a:headEnd type="none" w="med" len="med"/>
            <a:tailEnd type="none" w="med" len="med"/>
          </a:ln>
          <a:effectLst>
            <a:outerShdw blurRad="63500" dist="127000" dir="2700000" algn="tl" rotWithShape="0">
              <a:srgbClr val="000000">
                <a:alpha val="5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2000"/>
              </a:spcBef>
              <a:spcAft>
                <a:spcPts val="0"/>
              </a:spcAft>
              <a:buClrTx/>
              <a:buSzTx/>
              <a:buFontTx/>
              <a:buNone/>
              <a:tabLst/>
              <a:defRPr/>
            </a:pPr>
            <a:r>
              <a:rPr kumimoji="0" lang="en-US" sz="1800" b="0" i="0" u="none" strike="noStrike" kern="0" cap="none" spc="0" normalizeH="0" baseline="0" noProof="0">
                <a:ln w="3175">
                  <a:noFill/>
                </a:ln>
                <a:gradFill>
                  <a:gsLst>
                    <a:gs pos="77528">
                      <a:srgbClr val="000000"/>
                    </a:gs>
                    <a:gs pos="53933">
                      <a:srgbClr val="000000"/>
                    </a:gs>
                  </a:gsLst>
                  <a:path path="circle">
                    <a:fillToRect l="100000" b="100000"/>
                  </a:path>
                </a:gradFill>
                <a:effectLst/>
                <a:uLnTx/>
                <a:uFillTx/>
                <a:latin typeface="Segoe Sans Display"/>
                <a:ea typeface="+mn-ea"/>
                <a:cs typeface="Segoe UI Semibold" panose="020B0502040204020203" pitchFamily="34" charset="0"/>
              </a:rPr>
              <a:t>Multi-writer, RTO=0, RPO~0</a:t>
            </a:r>
          </a:p>
        </p:txBody>
      </p:sp>
      <p:grpSp>
        <p:nvGrpSpPr>
          <p:cNvPr id="75" name="Group 74">
            <a:extLst>
              <a:ext uri="{FF2B5EF4-FFF2-40B4-BE49-F238E27FC236}">
                <a16:creationId xmlns:a16="http://schemas.microsoft.com/office/drawing/2014/main" id="{4F567513-2720-7C2C-A88F-6661831CF252}"/>
              </a:ext>
              <a:ext uri="{C183D7F6-B498-43B3-948B-1728B52AA6E4}">
                <adec:decorative xmlns:adec="http://schemas.microsoft.com/office/drawing/2017/decorative" val="1"/>
              </a:ext>
            </a:extLst>
          </p:cNvPr>
          <p:cNvGrpSpPr/>
          <p:nvPr/>
        </p:nvGrpSpPr>
        <p:grpSpPr>
          <a:xfrm>
            <a:off x="514119" y="2162470"/>
            <a:ext cx="4782062" cy="3801756"/>
            <a:chOff x="876839" y="1862139"/>
            <a:chExt cx="4782062" cy="3801756"/>
          </a:xfrm>
        </p:grpSpPr>
        <p:pic>
          <p:nvPicPr>
            <p:cNvPr id="76" name="Picture 1">
              <a:extLst>
                <a:ext uri="{FF2B5EF4-FFF2-40B4-BE49-F238E27FC236}">
                  <a16:creationId xmlns:a16="http://schemas.microsoft.com/office/drawing/2014/main" id="{680C5211-0FC4-2973-3CFE-278351155902}"/>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4725981" y="3130120"/>
              <a:ext cx="533097" cy="533097"/>
            </a:xfrm>
            <a:prstGeom prst="rect">
              <a:avLst/>
            </a:prstGeom>
          </p:spPr>
        </p:pic>
        <p:pic>
          <p:nvPicPr>
            <p:cNvPr id="77" name="Picture 2">
              <a:extLst>
                <a:ext uri="{FF2B5EF4-FFF2-40B4-BE49-F238E27FC236}">
                  <a16:creationId xmlns:a16="http://schemas.microsoft.com/office/drawing/2014/main" id="{E3AB94B2-131E-DA6C-54FA-1817ECE6B571}"/>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3003280" y="3130120"/>
              <a:ext cx="533097" cy="533097"/>
            </a:xfrm>
            <a:prstGeom prst="rect">
              <a:avLst/>
            </a:prstGeom>
          </p:spPr>
        </p:pic>
        <p:pic>
          <p:nvPicPr>
            <p:cNvPr id="78" name="Picture 3">
              <a:extLst>
                <a:ext uri="{FF2B5EF4-FFF2-40B4-BE49-F238E27FC236}">
                  <a16:creationId xmlns:a16="http://schemas.microsoft.com/office/drawing/2014/main" id="{89BE7EEF-1BBC-C9BF-364D-16A8B2108E75}"/>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1276662" y="3130120"/>
              <a:ext cx="533097" cy="533097"/>
            </a:xfrm>
            <a:prstGeom prst="rect">
              <a:avLst/>
            </a:prstGeom>
          </p:spPr>
        </p:pic>
        <p:sp>
          <p:nvSpPr>
            <p:cNvPr id="79" name="TextBox 78">
              <a:extLst>
                <a:ext uri="{FF2B5EF4-FFF2-40B4-BE49-F238E27FC236}">
                  <a16:creationId xmlns:a16="http://schemas.microsoft.com/office/drawing/2014/main" id="{E8770824-E0C6-B22E-7C1E-81BDE1347D2A}"/>
                </a:ext>
                <a:ext uri="{C183D7F6-B498-43B3-948B-1728B52AA6E4}">
                  <adec:decorative xmlns:adec="http://schemas.microsoft.com/office/drawing/2017/decorative" val="1"/>
                </a:ext>
              </a:extLst>
            </p:cNvPr>
            <p:cNvSpPr txBox="1"/>
            <p:nvPr/>
          </p:nvSpPr>
          <p:spPr>
            <a:xfrm>
              <a:off x="876839" y="3705259"/>
              <a:ext cx="1332743" cy="276999"/>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Sans Display"/>
                  <a:ea typeface="+mn-ea"/>
                  <a:cs typeface="Segoe UI" panose="020B0502040204020203" pitchFamily="34" charset="0"/>
                </a:rPr>
                <a:t>App Region A</a:t>
              </a:r>
            </a:p>
          </p:txBody>
        </p:sp>
        <p:cxnSp>
          <p:nvCxnSpPr>
            <p:cNvPr id="80" name="Straight Arrow Connector 79">
              <a:extLst>
                <a:ext uri="{FF2B5EF4-FFF2-40B4-BE49-F238E27FC236}">
                  <a16:creationId xmlns:a16="http://schemas.microsoft.com/office/drawing/2014/main" id="{A81AC850-759C-A84F-55E7-B12299AAE969}"/>
                </a:ext>
                <a:ext uri="{C183D7F6-B498-43B3-948B-1728B52AA6E4}">
                  <adec:decorative xmlns:adec="http://schemas.microsoft.com/office/drawing/2017/decorative" val="1"/>
                </a:ext>
              </a:extLst>
            </p:cNvPr>
            <p:cNvCxnSpPr>
              <a:cxnSpLocks/>
            </p:cNvCxnSpPr>
            <p:nvPr/>
          </p:nvCxnSpPr>
          <p:spPr>
            <a:xfrm rot="5400000">
              <a:off x="4857624" y="4222177"/>
              <a:ext cx="403439" cy="0"/>
            </a:xfrm>
            <a:prstGeom prst="straightConnector1">
              <a:avLst/>
            </a:prstGeom>
            <a:noFill/>
            <a:ln w="19050" cap="rnd" cmpd="sng" algn="ctr">
              <a:solidFill>
                <a:schemeClr val="tx1"/>
              </a:solidFill>
              <a:prstDash val="solid"/>
              <a:headEnd type="none" w="lg" len="sm"/>
              <a:tailEnd type="arrow" w="lg" len="sm"/>
            </a:ln>
            <a:effectLst/>
          </p:spPr>
        </p:cxnSp>
        <p:cxnSp>
          <p:nvCxnSpPr>
            <p:cNvPr id="81" name="Straight Arrow Connector 80">
              <a:extLst>
                <a:ext uri="{FF2B5EF4-FFF2-40B4-BE49-F238E27FC236}">
                  <a16:creationId xmlns:a16="http://schemas.microsoft.com/office/drawing/2014/main" id="{8D833649-6197-A239-742F-58A04F8158A5}"/>
                </a:ext>
                <a:ext uri="{C183D7F6-B498-43B3-948B-1728B52AA6E4}">
                  <adec:decorative xmlns:adec="http://schemas.microsoft.com/office/drawing/2017/decorative" val="1"/>
                </a:ext>
              </a:extLst>
            </p:cNvPr>
            <p:cNvCxnSpPr>
              <a:cxnSpLocks/>
            </p:cNvCxnSpPr>
            <p:nvPr/>
          </p:nvCxnSpPr>
          <p:spPr>
            <a:xfrm rot="5400000" flipH="1">
              <a:off x="4723994" y="4214385"/>
              <a:ext cx="403439" cy="0"/>
            </a:xfrm>
            <a:prstGeom prst="straightConnector1">
              <a:avLst/>
            </a:prstGeom>
            <a:noFill/>
            <a:ln w="19050" cap="rnd" cmpd="sng" algn="ctr">
              <a:solidFill>
                <a:schemeClr val="tx1"/>
              </a:solidFill>
              <a:prstDash val="solid"/>
              <a:headEnd type="none" w="lg" len="sm"/>
              <a:tailEnd type="arrow" w="lg" len="sm"/>
            </a:ln>
            <a:effectLst/>
          </p:spPr>
        </p:cxnSp>
        <p:sp>
          <p:nvSpPr>
            <p:cNvPr id="82" name="Rectangle: Rounded Corners 81">
              <a:extLst>
                <a:ext uri="{FF2B5EF4-FFF2-40B4-BE49-F238E27FC236}">
                  <a16:creationId xmlns:a16="http://schemas.microsoft.com/office/drawing/2014/main" id="{F07A5396-FFA7-90B5-9B39-DE8FCAC33321}"/>
                </a:ext>
                <a:ext uri="{C183D7F6-B498-43B3-948B-1728B52AA6E4}">
                  <adec:decorative xmlns:adec="http://schemas.microsoft.com/office/drawing/2017/decorative" val="1"/>
                </a:ext>
              </a:extLst>
            </p:cNvPr>
            <p:cNvSpPr/>
            <p:nvPr/>
          </p:nvSpPr>
          <p:spPr>
            <a:xfrm>
              <a:off x="1116258" y="4423896"/>
              <a:ext cx="4307141" cy="1239999"/>
            </a:xfrm>
            <a:prstGeom prst="roundRect">
              <a:avLst>
                <a:gd name="adj" fmla="val 13084"/>
              </a:avLst>
            </a:prstGeom>
            <a:solidFill>
              <a:srgbClr val="091F2C"/>
            </a:solidFill>
            <a:ln w="9525" cap="flat" cmpd="sng" algn="ctr">
              <a:noFill/>
              <a:prstDash val="solid"/>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91F2C"/>
                </a:solidFill>
                <a:effectLst/>
                <a:uLnTx/>
                <a:uFillTx/>
                <a:latin typeface="Segoe Sans Display"/>
                <a:ea typeface="+mn-ea"/>
                <a:cs typeface="Segoe UI" pitchFamily="34" charset="0"/>
              </a:endParaRPr>
            </a:p>
          </p:txBody>
        </p:sp>
        <p:pic>
          <p:nvPicPr>
            <p:cNvPr id="83" name="Picture 20">
              <a:extLst>
                <a:ext uri="{FF2B5EF4-FFF2-40B4-BE49-F238E27FC236}">
                  <a16:creationId xmlns:a16="http://schemas.microsoft.com/office/drawing/2014/main" id="{D0C623D5-CC43-AD5A-3D4A-453138DE3D7F}"/>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1276662" y="4571731"/>
              <a:ext cx="533097" cy="533097"/>
            </a:xfrm>
            <a:prstGeom prst="rect">
              <a:avLst/>
            </a:prstGeom>
          </p:spPr>
        </p:pic>
        <p:pic>
          <p:nvPicPr>
            <p:cNvPr id="84" name="Picture 21">
              <a:extLst>
                <a:ext uri="{FF2B5EF4-FFF2-40B4-BE49-F238E27FC236}">
                  <a16:creationId xmlns:a16="http://schemas.microsoft.com/office/drawing/2014/main" id="{A0B3585F-C862-9825-5AF4-D1DDFC8791D3}"/>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3003280" y="4574498"/>
              <a:ext cx="533097" cy="533097"/>
            </a:xfrm>
            <a:prstGeom prst="rect">
              <a:avLst/>
            </a:prstGeom>
          </p:spPr>
        </p:pic>
        <p:pic>
          <p:nvPicPr>
            <p:cNvPr id="85" name="Picture 22">
              <a:extLst>
                <a:ext uri="{FF2B5EF4-FFF2-40B4-BE49-F238E27FC236}">
                  <a16:creationId xmlns:a16="http://schemas.microsoft.com/office/drawing/2014/main" id="{AF901D22-E2B3-8A12-79B6-14A1A430B55C}"/>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4725981" y="4571731"/>
              <a:ext cx="533097" cy="533097"/>
            </a:xfrm>
            <a:prstGeom prst="rect">
              <a:avLst/>
            </a:prstGeom>
          </p:spPr>
        </p:pic>
        <p:sp>
          <p:nvSpPr>
            <p:cNvPr id="86" name="TextBox 85">
              <a:extLst>
                <a:ext uri="{FF2B5EF4-FFF2-40B4-BE49-F238E27FC236}">
                  <a16:creationId xmlns:a16="http://schemas.microsoft.com/office/drawing/2014/main" id="{32E28EA0-E878-90CD-F2E5-72F3DEDCAA30}"/>
                </a:ext>
                <a:ext uri="{C183D7F6-B498-43B3-948B-1728B52AA6E4}">
                  <adec:decorative xmlns:adec="http://schemas.microsoft.com/office/drawing/2017/decorative" val="1"/>
                </a:ext>
              </a:extLst>
            </p:cNvPr>
            <p:cNvSpPr txBox="1"/>
            <p:nvPr/>
          </p:nvSpPr>
          <p:spPr>
            <a:xfrm>
              <a:off x="2603458" y="3705259"/>
              <a:ext cx="1332743" cy="276999"/>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Sans Display"/>
                  <a:ea typeface="+mn-ea"/>
                  <a:cs typeface="Segoe UI" panose="020B0502040204020203" pitchFamily="34" charset="0"/>
                </a:rPr>
                <a:t>App Region B</a:t>
              </a:r>
            </a:p>
          </p:txBody>
        </p:sp>
        <p:sp>
          <p:nvSpPr>
            <p:cNvPr id="87" name="TextBox 86">
              <a:extLst>
                <a:ext uri="{FF2B5EF4-FFF2-40B4-BE49-F238E27FC236}">
                  <a16:creationId xmlns:a16="http://schemas.microsoft.com/office/drawing/2014/main" id="{929A8518-FCB4-8C70-C77A-491D585F6B47}"/>
                </a:ext>
                <a:ext uri="{C183D7F6-B498-43B3-948B-1728B52AA6E4}">
                  <adec:decorative xmlns:adec="http://schemas.microsoft.com/office/drawing/2017/decorative" val="1"/>
                </a:ext>
              </a:extLst>
            </p:cNvPr>
            <p:cNvSpPr txBox="1"/>
            <p:nvPr/>
          </p:nvSpPr>
          <p:spPr>
            <a:xfrm>
              <a:off x="4326158" y="3705259"/>
              <a:ext cx="1332743" cy="276999"/>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Sans Display"/>
                  <a:ea typeface="+mn-ea"/>
                  <a:cs typeface="Segoe UI" panose="020B0502040204020203" pitchFamily="34" charset="0"/>
                </a:rPr>
                <a:t>App Region C</a:t>
              </a:r>
            </a:p>
          </p:txBody>
        </p:sp>
        <p:sp>
          <p:nvSpPr>
            <p:cNvPr id="88" name="TextBox 87">
              <a:extLst>
                <a:ext uri="{FF2B5EF4-FFF2-40B4-BE49-F238E27FC236}">
                  <a16:creationId xmlns:a16="http://schemas.microsoft.com/office/drawing/2014/main" id="{76F8369C-63DD-611B-2F3E-EEE95AD29396}"/>
                </a:ext>
                <a:ext uri="{C183D7F6-B498-43B3-948B-1728B52AA6E4}">
                  <adec:decorative xmlns:adec="http://schemas.microsoft.com/office/drawing/2017/decorative" val="1"/>
                </a:ext>
              </a:extLst>
            </p:cNvPr>
            <p:cNvSpPr txBox="1"/>
            <p:nvPr/>
          </p:nvSpPr>
          <p:spPr>
            <a:xfrm>
              <a:off x="2153816" y="5409691"/>
              <a:ext cx="2232026" cy="184666"/>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lvl="0" algn="ctr" defTabSz="914437" fontAlgn="base">
                <a:lnSpc>
                  <a:spcPct val="100000"/>
                </a:lnSpc>
                <a:spcBef>
                  <a:spcPts val="1205"/>
                </a:spcBef>
                <a:spcAft>
                  <a:spcPts val="0"/>
                </a:spcAft>
                <a:buSzPct val="90000"/>
                <a:buNone/>
                <a:defRPr sz="1600" b="1" cap="none" spc="0" baseline="0">
                  <a:ln>
                    <a:noFill/>
                  </a:ln>
                  <a:gradFill>
                    <a:gsLst>
                      <a:gs pos="68966">
                        <a:srgbClr val="FFFFFF"/>
                      </a:gs>
                      <a:gs pos="89510">
                        <a:srgbClr val="FFFFFF"/>
                      </a:gs>
                    </a:gsLst>
                    <a:path path="circle">
                      <a:fillToRect l="100000" t="100000"/>
                    </a:path>
                  </a:gradFill>
                  <a:effectLst/>
                  <a:latin typeface="Segoe UI Variable Display Semib" pitchFamily="2" charset="0"/>
                  <a:cs typeface="Segoe UI"/>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437" rtl="0" eaLnBrk="1" fontAlgn="base" latinLnBrk="0" hangingPunct="1">
                <a:lnSpc>
                  <a:spcPct val="100000"/>
                </a:lnSpc>
                <a:spcBef>
                  <a:spcPts val="1205"/>
                </a:spcBef>
                <a:spcAft>
                  <a:spcPts val="0"/>
                </a:spcAft>
                <a:buClrTx/>
                <a:buSzPct val="90000"/>
                <a:buFontTx/>
                <a:buNone/>
                <a:tabLst/>
                <a:defRPr/>
              </a:pPr>
              <a:r>
                <a:rPr kumimoji="0" lang="en-US" sz="1200" b="1" i="0" u="none" strike="noStrike" kern="0" cap="none" spc="0" normalizeH="0" baseline="0" noProof="0">
                  <a:ln>
                    <a:noFill/>
                  </a:ln>
                  <a:gradFill>
                    <a:gsLst>
                      <a:gs pos="68966">
                        <a:srgbClr val="FFFFFF"/>
                      </a:gs>
                      <a:gs pos="89510">
                        <a:srgbClr val="FFFFFF"/>
                      </a:gs>
                    </a:gsLst>
                    <a:path path="circle">
                      <a:fillToRect l="100000" t="100000"/>
                    </a:path>
                  </a:gradFill>
                  <a:effectLst/>
                  <a:uLnTx/>
                  <a:uFillTx/>
                  <a:latin typeface="Segoe Sans Display"/>
                  <a:ea typeface="+mn-ea"/>
                  <a:cs typeface="Segoe UI"/>
                </a:rPr>
                <a:t>active-active, leader-less</a:t>
              </a:r>
            </a:p>
          </p:txBody>
        </p:sp>
        <p:cxnSp>
          <p:nvCxnSpPr>
            <p:cNvPr id="89" name="Straight Arrow Connector 88">
              <a:extLst>
                <a:ext uri="{FF2B5EF4-FFF2-40B4-BE49-F238E27FC236}">
                  <a16:creationId xmlns:a16="http://schemas.microsoft.com/office/drawing/2014/main" id="{A6F94D3E-93FB-BE04-C08D-8FF251D3D3E6}"/>
                </a:ext>
                <a:ext uri="{C183D7F6-B498-43B3-948B-1728B52AA6E4}">
                  <adec:decorative xmlns:adec="http://schemas.microsoft.com/office/drawing/2017/decorative" val="1"/>
                </a:ext>
              </a:extLst>
            </p:cNvPr>
            <p:cNvCxnSpPr>
              <a:cxnSpLocks/>
              <a:endCxn id="90" idx="1"/>
            </p:cNvCxnSpPr>
            <p:nvPr/>
          </p:nvCxnSpPr>
          <p:spPr>
            <a:xfrm>
              <a:off x="2209682" y="2128687"/>
              <a:ext cx="793599" cy="0"/>
            </a:xfrm>
            <a:prstGeom prst="straightConnector1">
              <a:avLst/>
            </a:prstGeom>
            <a:noFill/>
            <a:ln w="19050" cap="rnd" cmpd="sng" algn="ctr">
              <a:solidFill>
                <a:schemeClr val="tx1"/>
              </a:solidFill>
              <a:prstDash val="solid"/>
              <a:headEnd type="arrow" w="lg" len="sm"/>
              <a:tailEnd type="arrow" w="lg" len="sm"/>
            </a:ln>
            <a:effectLst/>
          </p:spPr>
        </p:cxnSp>
        <p:pic>
          <p:nvPicPr>
            <p:cNvPr id="90" name="Picture 80">
              <a:extLst>
                <a:ext uri="{FF2B5EF4-FFF2-40B4-BE49-F238E27FC236}">
                  <a16:creationId xmlns:a16="http://schemas.microsoft.com/office/drawing/2014/main" id="{EB75D45D-3884-6C46-7537-3DF8DBC42863}"/>
                </a:ext>
                <a:ext uri="{C183D7F6-B498-43B3-948B-1728B52AA6E4}">
                  <adec:decorative xmlns:adec="http://schemas.microsoft.com/office/drawing/2017/decorative" val="1"/>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3003280" y="1862139"/>
              <a:ext cx="533097" cy="533097"/>
            </a:xfrm>
            <a:prstGeom prst="rect">
              <a:avLst/>
            </a:prstGeom>
          </p:spPr>
        </p:pic>
        <p:cxnSp>
          <p:nvCxnSpPr>
            <p:cNvPr id="91" name="Straight Arrow Connector 90">
              <a:extLst>
                <a:ext uri="{FF2B5EF4-FFF2-40B4-BE49-F238E27FC236}">
                  <a16:creationId xmlns:a16="http://schemas.microsoft.com/office/drawing/2014/main" id="{A589F10C-EBCF-E9FD-5089-2DB8602ABF87}"/>
                </a:ext>
                <a:ext uri="{C183D7F6-B498-43B3-948B-1728B52AA6E4}">
                  <adec:decorative xmlns:adec="http://schemas.microsoft.com/office/drawing/2017/decorative" val="1"/>
                </a:ext>
              </a:extLst>
            </p:cNvPr>
            <p:cNvCxnSpPr>
              <a:cxnSpLocks/>
              <a:stCxn id="92" idx="2"/>
              <a:endCxn id="77" idx="0"/>
            </p:cNvCxnSpPr>
            <p:nvPr/>
          </p:nvCxnSpPr>
          <p:spPr>
            <a:xfrm>
              <a:off x="3269829" y="2662558"/>
              <a:ext cx="0" cy="467562"/>
            </a:xfrm>
            <a:prstGeom prst="straightConnector1">
              <a:avLst/>
            </a:prstGeom>
            <a:noFill/>
            <a:ln w="19050" cap="rnd" cmpd="sng" algn="ctr">
              <a:solidFill>
                <a:schemeClr val="tx1"/>
              </a:solidFill>
              <a:prstDash val="solid"/>
              <a:headEnd type="arrow" w="lg" len="sm"/>
              <a:tailEnd type="arrow" w="lg" len="sm"/>
            </a:ln>
            <a:effectLst/>
          </p:spPr>
        </p:cxnSp>
        <p:sp>
          <p:nvSpPr>
            <p:cNvPr id="92" name="TextBox 91">
              <a:extLst>
                <a:ext uri="{FF2B5EF4-FFF2-40B4-BE49-F238E27FC236}">
                  <a16:creationId xmlns:a16="http://schemas.microsoft.com/office/drawing/2014/main" id="{14D9FDC3-FD02-2E64-B4A0-62D238E7FFC6}"/>
                </a:ext>
                <a:ext uri="{C183D7F6-B498-43B3-948B-1728B52AA6E4}">
                  <adec:decorative xmlns:adec="http://schemas.microsoft.com/office/drawing/2017/decorative" val="1"/>
                </a:ext>
              </a:extLst>
            </p:cNvPr>
            <p:cNvSpPr txBox="1"/>
            <p:nvPr/>
          </p:nvSpPr>
          <p:spPr>
            <a:xfrm>
              <a:off x="2407620" y="2385559"/>
              <a:ext cx="1724417" cy="276999"/>
            </a:xfrm>
            <a:prstGeom prst="rect">
              <a:avLst/>
            </a:prstGeom>
            <a:noFill/>
          </p:spPr>
          <p:txBody>
            <a:bodyPr wrap="square" lIns="0" r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Segoe Sans Display"/>
                  <a:ea typeface="+mn-ea"/>
                  <a:cs typeface="Segoe UI Light" panose="020B0502040204020203" pitchFamily="34" charset="0"/>
                </a:rPr>
                <a:t>Azure Traffic Manager</a:t>
              </a:r>
            </a:p>
          </p:txBody>
        </p:sp>
        <p:cxnSp>
          <p:nvCxnSpPr>
            <p:cNvPr id="93" name="Straight Arrow Connector 92">
              <a:extLst>
                <a:ext uri="{FF2B5EF4-FFF2-40B4-BE49-F238E27FC236}">
                  <a16:creationId xmlns:a16="http://schemas.microsoft.com/office/drawing/2014/main" id="{AD29C8F3-5258-37F1-ACA6-1458CF168642}"/>
                </a:ext>
                <a:ext uri="{C183D7F6-B498-43B3-948B-1728B52AA6E4}">
                  <adec:decorative xmlns:adec="http://schemas.microsoft.com/office/drawing/2017/decorative" val="1"/>
                </a:ext>
              </a:extLst>
            </p:cNvPr>
            <p:cNvCxnSpPr>
              <a:cxnSpLocks/>
              <a:stCxn id="84" idx="1"/>
              <a:endCxn id="83" idx="3"/>
            </p:cNvCxnSpPr>
            <p:nvPr/>
          </p:nvCxnSpPr>
          <p:spPr>
            <a:xfrm flipH="1" flipV="1">
              <a:off x="1809759" y="4838279"/>
              <a:ext cx="1193522" cy="2767"/>
            </a:xfrm>
            <a:prstGeom prst="straightConnector1">
              <a:avLst/>
            </a:prstGeom>
            <a:noFill/>
            <a:ln w="19050" cap="rnd" cmpd="sng" algn="ctr">
              <a:solidFill>
                <a:srgbClr val="FFFFFF"/>
              </a:solidFill>
              <a:prstDash val="solid"/>
              <a:headEnd type="arrow" w="lg" len="sm"/>
              <a:tailEnd type="arrow" w="lg" len="sm"/>
            </a:ln>
            <a:effectLst/>
          </p:spPr>
        </p:cxnSp>
        <p:cxnSp>
          <p:nvCxnSpPr>
            <p:cNvPr id="94" name="Straight Arrow Connector 93">
              <a:extLst>
                <a:ext uri="{FF2B5EF4-FFF2-40B4-BE49-F238E27FC236}">
                  <a16:creationId xmlns:a16="http://schemas.microsoft.com/office/drawing/2014/main" id="{2272E76E-CC72-9743-BD85-76FC4EB0AE47}"/>
                </a:ext>
                <a:ext uri="{C183D7F6-B498-43B3-948B-1728B52AA6E4}">
                  <adec:decorative xmlns:adec="http://schemas.microsoft.com/office/drawing/2017/decorative" val="1"/>
                </a:ext>
              </a:extLst>
            </p:cNvPr>
            <p:cNvCxnSpPr>
              <a:cxnSpLocks/>
              <a:stCxn id="84" idx="3"/>
              <a:endCxn id="85" idx="1"/>
            </p:cNvCxnSpPr>
            <p:nvPr/>
          </p:nvCxnSpPr>
          <p:spPr>
            <a:xfrm flipV="1">
              <a:off x="3536377" y="4838279"/>
              <a:ext cx="1189604" cy="2767"/>
            </a:xfrm>
            <a:prstGeom prst="straightConnector1">
              <a:avLst/>
            </a:prstGeom>
            <a:noFill/>
            <a:ln w="19050" cap="rnd" cmpd="sng" algn="ctr">
              <a:solidFill>
                <a:srgbClr val="FFFFFF"/>
              </a:solidFill>
              <a:prstDash val="solid"/>
              <a:headEnd type="arrow" w="lg" len="sm"/>
              <a:tailEnd type="arrow" w="lg" len="sm"/>
            </a:ln>
            <a:effectLst/>
          </p:spPr>
        </p:cxnSp>
        <p:cxnSp>
          <p:nvCxnSpPr>
            <p:cNvPr id="95" name="Connector: Elbow 94">
              <a:extLst>
                <a:ext uri="{FF2B5EF4-FFF2-40B4-BE49-F238E27FC236}">
                  <a16:creationId xmlns:a16="http://schemas.microsoft.com/office/drawing/2014/main" id="{83D6E307-7B97-1103-6BB2-DAADEBDE29CE}"/>
                </a:ext>
                <a:ext uri="{C183D7F6-B498-43B3-948B-1728B52AA6E4}">
                  <adec:decorative xmlns:adec="http://schemas.microsoft.com/office/drawing/2017/decorative" val="1"/>
                </a:ext>
              </a:extLst>
            </p:cNvPr>
            <p:cNvCxnSpPr>
              <a:stCxn id="83" idx="2"/>
              <a:endCxn id="85" idx="2"/>
            </p:cNvCxnSpPr>
            <p:nvPr/>
          </p:nvCxnSpPr>
          <p:spPr>
            <a:xfrm rot="16200000" flipH="1">
              <a:off x="3267870" y="3380168"/>
              <a:ext cx="12340" cy="3449319"/>
            </a:xfrm>
            <a:prstGeom prst="bentConnector3">
              <a:avLst>
                <a:gd name="adj1" fmla="val 1800000"/>
              </a:avLst>
            </a:prstGeom>
            <a:noFill/>
            <a:ln w="19050" cap="rnd" cmpd="sng" algn="ctr">
              <a:solidFill>
                <a:srgbClr val="FFFFFF"/>
              </a:solidFill>
              <a:prstDash val="solid"/>
              <a:headEnd type="arrow" w="lg" len="sm"/>
              <a:tailEnd type="arrow" w="lg" len="sm"/>
            </a:ln>
            <a:effectLst/>
          </p:spPr>
        </p:cxnSp>
        <p:cxnSp>
          <p:nvCxnSpPr>
            <p:cNvPr id="96" name="Straight Arrow Connector 95">
              <a:extLst>
                <a:ext uri="{FF2B5EF4-FFF2-40B4-BE49-F238E27FC236}">
                  <a16:creationId xmlns:a16="http://schemas.microsoft.com/office/drawing/2014/main" id="{890558CF-A9C1-6319-FB1A-2B0BEF67B02F}"/>
                </a:ext>
                <a:ext uri="{C183D7F6-B498-43B3-948B-1728B52AA6E4}">
                  <adec:decorative xmlns:adec="http://schemas.microsoft.com/office/drawing/2017/decorative" val="1"/>
                </a:ext>
              </a:extLst>
            </p:cNvPr>
            <p:cNvCxnSpPr>
              <a:cxnSpLocks/>
              <a:endCxn id="84" idx="2"/>
            </p:cNvCxnSpPr>
            <p:nvPr/>
          </p:nvCxnSpPr>
          <p:spPr>
            <a:xfrm flipV="1">
              <a:off x="3269829" y="5107595"/>
              <a:ext cx="0" cy="201210"/>
            </a:xfrm>
            <a:prstGeom prst="straightConnector1">
              <a:avLst/>
            </a:prstGeom>
            <a:noFill/>
            <a:ln w="19050" cap="rnd" cmpd="sng" algn="ctr">
              <a:solidFill>
                <a:srgbClr val="FFFFFF"/>
              </a:solidFill>
              <a:prstDash val="solid"/>
              <a:headEnd type="none" w="lg" len="sm"/>
              <a:tailEnd type="arrow" w="lg" len="sm"/>
            </a:ln>
            <a:effectLst/>
          </p:spPr>
        </p:cxnSp>
        <p:sp>
          <p:nvSpPr>
            <p:cNvPr id="97" name="Oval 96">
              <a:extLst>
                <a:ext uri="{FF2B5EF4-FFF2-40B4-BE49-F238E27FC236}">
                  <a16:creationId xmlns:a16="http://schemas.microsoft.com/office/drawing/2014/main" id="{400880EE-C30C-B244-204C-C93C1019EDF4}"/>
                </a:ext>
                <a:ext uri="{C183D7F6-B498-43B3-948B-1728B52AA6E4}">
                  <adec:decorative xmlns:adec="http://schemas.microsoft.com/office/drawing/2017/decorative" val="1"/>
                </a:ext>
              </a:extLst>
            </p:cNvPr>
            <p:cNvSpPr/>
            <p:nvPr/>
          </p:nvSpPr>
          <p:spPr bwMode="auto">
            <a:xfrm>
              <a:off x="1676585" y="1862139"/>
              <a:ext cx="533097" cy="533097"/>
            </a:xfrm>
            <a:prstGeom prst="ellipse">
              <a:avLst/>
            </a:prstGeom>
            <a:gradFill flip="none" rotWithShape="1">
              <a:gsLst>
                <a:gs pos="69000">
                  <a:srgbClr val="8DC8E8"/>
                </a:gs>
                <a:gs pos="10000">
                  <a:srgbClr val="D59ED7"/>
                </a:gs>
              </a:gsLst>
              <a:path path="circle">
                <a:fillToRect l="100000" t="100000"/>
              </a:path>
              <a:tileRect r="-100000" b="-100000"/>
            </a:gradFill>
            <a:ln w="6350" cap="flat" cmpd="sng" algn="ctr">
              <a:noFill/>
              <a:prstDash val="solid"/>
              <a:miter lim="800000"/>
              <a:headEnd type="none" w="med" len="med"/>
              <a:tailEnd type="none" w="med" len="med"/>
            </a:ln>
            <a:effectLst>
              <a:outerShdw blurRad="63500" dist="127000" dir="2700000" algn="tl" rotWithShape="0">
                <a:srgbClr val="000000">
                  <a:alpha val="5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2000"/>
                </a:spcBef>
                <a:spcAft>
                  <a:spcPts val="0"/>
                </a:spcAft>
                <a:buClrTx/>
                <a:buSzTx/>
                <a:buFontTx/>
                <a:buNone/>
                <a:tabLst/>
                <a:defRPr/>
              </a:pPr>
              <a:endParaRPr kumimoji="0" lang="en-US" sz="4000" b="0" i="0" u="none" strike="noStrike" kern="0" cap="none" spc="0" normalizeH="0" baseline="0" noProof="0">
                <a:ln w="3175">
                  <a:noFill/>
                </a:ln>
                <a:gradFill>
                  <a:gsLst>
                    <a:gs pos="77528">
                      <a:srgbClr val="000000"/>
                    </a:gs>
                    <a:gs pos="53933">
                      <a:srgbClr val="000000"/>
                    </a:gs>
                  </a:gsLst>
                  <a:path path="circle">
                    <a:fillToRect l="100000" b="100000"/>
                  </a:path>
                </a:gradFill>
                <a:effectLst/>
                <a:uLnTx/>
                <a:uFillTx/>
                <a:latin typeface="Segoe Sans Display"/>
                <a:ea typeface="+mn-ea"/>
                <a:cs typeface="Segoe UI Semibold" panose="020B0502040204020203" pitchFamily="34" charset="0"/>
              </a:endParaRPr>
            </a:p>
          </p:txBody>
        </p:sp>
        <p:sp>
          <p:nvSpPr>
            <p:cNvPr id="98" name="Graphic 26">
              <a:extLst>
                <a:ext uri="{FF2B5EF4-FFF2-40B4-BE49-F238E27FC236}">
                  <a16:creationId xmlns:a16="http://schemas.microsoft.com/office/drawing/2014/main" id="{1AA9F3D1-AAAF-9FA1-65CE-D48C0C52A317}"/>
                </a:ext>
                <a:ext uri="{C183D7F6-B498-43B3-948B-1728B52AA6E4}">
                  <adec:decorative xmlns:adec="http://schemas.microsoft.com/office/drawing/2017/decorative" val="1"/>
                </a:ext>
              </a:extLst>
            </p:cNvPr>
            <p:cNvSpPr/>
            <p:nvPr/>
          </p:nvSpPr>
          <p:spPr>
            <a:xfrm>
              <a:off x="1796808" y="1982362"/>
              <a:ext cx="292651" cy="292651"/>
            </a:xfrm>
            <a:custGeom>
              <a:avLst/>
              <a:gdLst>
                <a:gd name="connsiteX0" fmla="*/ 0 w 292651"/>
                <a:gd name="connsiteY0" fmla="*/ 52840 h 292651"/>
                <a:gd name="connsiteX1" fmla="*/ 52840 w 292651"/>
                <a:gd name="connsiteY1" fmla="*/ 0 h 292651"/>
                <a:gd name="connsiteX2" fmla="*/ 239812 w 292651"/>
                <a:gd name="connsiteY2" fmla="*/ 0 h 292651"/>
                <a:gd name="connsiteX3" fmla="*/ 292652 w 292651"/>
                <a:gd name="connsiteY3" fmla="*/ 52840 h 292651"/>
                <a:gd name="connsiteX4" fmla="*/ 292652 w 292651"/>
                <a:gd name="connsiteY4" fmla="*/ 239812 h 292651"/>
                <a:gd name="connsiteX5" fmla="*/ 239812 w 292651"/>
                <a:gd name="connsiteY5" fmla="*/ 292652 h 292651"/>
                <a:gd name="connsiteX6" fmla="*/ 52840 w 292651"/>
                <a:gd name="connsiteY6" fmla="*/ 292652 h 292651"/>
                <a:gd name="connsiteX7" fmla="*/ 0 w 292651"/>
                <a:gd name="connsiteY7" fmla="*/ 239812 h 292651"/>
                <a:gd name="connsiteX8" fmla="*/ 0 w 292651"/>
                <a:gd name="connsiteY8" fmla="*/ 52840 h 292651"/>
                <a:gd name="connsiteX9" fmla="*/ 24388 w 292651"/>
                <a:gd name="connsiteY9" fmla="*/ 239812 h 292651"/>
                <a:gd name="connsiteX10" fmla="*/ 52840 w 292651"/>
                <a:gd name="connsiteY10" fmla="*/ 268264 h 292651"/>
                <a:gd name="connsiteX11" fmla="*/ 239812 w 292651"/>
                <a:gd name="connsiteY11" fmla="*/ 268264 h 292651"/>
                <a:gd name="connsiteX12" fmla="*/ 268264 w 292651"/>
                <a:gd name="connsiteY12" fmla="*/ 239812 h 292651"/>
                <a:gd name="connsiteX13" fmla="*/ 268264 w 292651"/>
                <a:gd name="connsiteY13" fmla="*/ 89421 h 292651"/>
                <a:gd name="connsiteX14" fmla="*/ 24388 w 292651"/>
                <a:gd name="connsiteY14" fmla="*/ 89421 h 292651"/>
                <a:gd name="connsiteX15" fmla="*/ 24388 w 292651"/>
                <a:gd name="connsiteY15" fmla="*/ 239812 h 292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2651" h="292651">
                  <a:moveTo>
                    <a:pt x="0" y="52840"/>
                  </a:moveTo>
                  <a:cubicBezTo>
                    <a:pt x="0" y="23657"/>
                    <a:pt x="23657" y="0"/>
                    <a:pt x="52840" y="0"/>
                  </a:cubicBezTo>
                  <a:lnTo>
                    <a:pt x="239812" y="0"/>
                  </a:lnTo>
                  <a:cubicBezTo>
                    <a:pt x="268994" y="0"/>
                    <a:pt x="292652" y="23657"/>
                    <a:pt x="292652" y="52840"/>
                  </a:cubicBezTo>
                  <a:lnTo>
                    <a:pt x="292652" y="239812"/>
                  </a:lnTo>
                  <a:cubicBezTo>
                    <a:pt x="292652" y="268994"/>
                    <a:pt x="268994" y="292652"/>
                    <a:pt x="239812" y="292652"/>
                  </a:cubicBezTo>
                  <a:lnTo>
                    <a:pt x="52840" y="292652"/>
                  </a:lnTo>
                  <a:cubicBezTo>
                    <a:pt x="23657" y="292652"/>
                    <a:pt x="0" y="268994"/>
                    <a:pt x="0" y="239812"/>
                  </a:cubicBezTo>
                  <a:lnTo>
                    <a:pt x="0" y="52840"/>
                  </a:lnTo>
                  <a:close/>
                  <a:moveTo>
                    <a:pt x="24388" y="239812"/>
                  </a:moveTo>
                  <a:cubicBezTo>
                    <a:pt x="24388" y="255525"/>
                    <a:pt x="37126" y="268264"/>
                    <a:pt x="52840" y="268264"/>
                  </a:cubicBezTo>
                  <a:lnTo>
                    <a:pt x="239812" y="268264"/>
                  </a:lnTo>
                  <a:cubicBezTo>
                    <a:pt x="255525" y="268264"/>
                    <a:pt x="268264" y="255525"/>
                    <a:pt x="268264" y="239812"/>
                  </a:cubicBezTo>
                  <a:lnTo>
                    <a:pt x="268264" y="89421"/>
                  </a:lnTo>
                  <a:lnTo>
                    <a:pt x="24388" y="89421"/>
                  </a:lnTo>
                  <a:lnTo>
                    <a:pt x="24388" y="239812"/>
                  </a:lnTo>
                  <a:close/>
                </a:path>
              </a:pathLst>
            </a:custGeom>
            <a:solidFill>
              <a:srgbClr val="091F2C"/>
            </a:solidFill>
            <a:ln w="1587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Sans Display"/>
                <a:ea typeface="+mn-ea"/>
                <a:cs typeface="+mn-cs"/>
              </a:endParaRPr>
            </a:p>
          </p:txBody>
        </p:sp>
        <p:cxnSp>
          <p:nvCxnSpPr>
            <p:cNvPr id="99" name="Connector: Elbow 98">
              <a:extLst>
                <a:ext uri="{FF2B5EF4-FFF2-40B4-BE49-F238E27FC236}">
                  <a16:creationId xmlns:a16="http://schemas.microsoft.com/office/drawing/2014/main" id="{8F244581-DCEF-428B-E59C-5F1A2A84A84F}"/>
                </a:ext>
                <a:ext uri="{C183D7F6-B498-43B3-948B-1728B52AA6E4}">
                  <adec:decorative xmlns:adec="http://schemas.microsoft.com/office/drawing/2017/decorative" val="1"/>
                </a:ext>
              </a:extLst>
            </p:cNvPr>
            <p:cNvCxnSpPr>
              <a:cxnSpLocks/>
              <a:stCxn id="78" idx="0"/>
              <a:endCxn id="76" idx="0"/>
            </p:cNvCxnSpPr>
            <p:nvPr/>
          </p:nvCxnSpPr>
          <p:spPr>
            <a:xfrm rot="5400000" flipH="1" flipV="1">
              <a:off x="3267870" y="1405460"/>
              <a:ext cx="12340" cy="3449319"/>
            </a:xfrm>
            <a:prstGeom prst="bentConnector3">
              <a:avLst>
                <a:gd name="adj1" fmla="val 1800000"/>
              </a:avLst>
            </a:prstGeom>
            <a:noFill/>
            <a:ln w="19050" cap="rnd" cmpd="sng" algn="ctr">
              <a:solidFill>
                <a:schemeClr val="tx1"/>
              </a:solidFill>
              <a:prstDash val="solid"/>
              <a:headEnd type="arrow" w="lg" len="sm"/>
              <a:tailEnd type="arrow" w="lg" len="sm"/>
            </a:ln>
            <a:effectLst/>
          </p:spPr>
        </p:cxnSp>
        <p:cxnSp>
          <p:nvCxnSpPr>
            <p:cNvPr id="100" name="Straight Arrow Connector 99">
              <a:extLst>
                <a:ext uri="{FF2B5EF4-FFF2-40B4-BE49-F238E27FC236}">
                  <a16:creationId xmlns:a16="http://schemas.microsoft.com/office/drawing/2014/main" id="{82D15A79-D5D4-977D-4519-70DAD40EEE14}"/>
                </a:ext>
                <a:ext uri="{C183D7F6-B498-43B3-948B-1728B52AA6E4}">
                  <adec:decorative xmlns:adec="http://schemas.microsoft.com/office/drawing/2017/decorative" val="1"/>
                </a:ext>
              </a:extLst>
            </p:cNvPr>
            <p:cNvCxnSpPr>
              <a:cxnSpLocks/>
            </p:cNvCxnSpPr>
            <p:nvPr/>
          </p:nvCxnSpPr>
          <p:spPr>
            <a:xfrm rot="5400000">
              <a:off x="3134923" y="4222177"/>
              <a:ext cx="403439" cy="0"/>
            </a:xfrm>
            <a:prstGeom prst="straightConnector1">
              <a:avLst/>
            </a:prstGeom>
            <a:noFill/>
            <a:ln w="19050" cap="rnd" cmpd="sng" algn="ctr">
              <a:solidFill>
                <a:schemeClr val="tx1"/>
              </a:solidFill>
              <a:prstDash val="solid"/>
              <a:headEnd type="none" w="lg" len="sm"/>
              <a:tailEnd type="arrow" w="lg" len="sm"/>
            </a:ln>
            <a:effectLst/>
          </p:spPr>
        </p:cxnSp>
        <p:cxnSp>
          <p:nvCxnSpPr>
            <p:cNvPr id="101" name="Straight Arrow Connector 100">
              <a:extLst>
                <a:ext uri="{FF2B5EF4-FFF2-40B4-BE49-F238E27FC236}">
                  <a16:creationId xmlns:a16="http://schemas.microsoft.com/office/drawing/2014/main" id="{29AB1C33-C56A-A619-CA97-75D790D2F9CE}"/>
                </a:ext>
                <a:ext uri="{C183D7F6-B498-43B3-948B-1728B52AA6E4}">
                  <adec:decorative xmlns:adec="http://schemas.microsoft.com/office/drawing/2017/decorative" val="1"/>
                </a:ext>
              </a:extLst>
            </p:cNvPr>
            <p:cNvCxnSpPr>
              <a:cxnSpLocks/>
            </p:cNvCxnSpPr>
            <p:nvPr/>
          </p:nvCxnSpPr>
          <p:spPr>
            <a:xfrm rot="5400000" flipH="1">
              <a:off x="3001293" y="4214385"/>
              <a:ext cx="403439" cy="0"/>
            </a:xfrm>
            <a:prstGeom prst="straightConnector1">
              <a:avLst/>
            </a:prstGeom>
            <a:noFill/>
            <a:ln w="19050" cap="rnd" cmpd="sng" algn="ctr">
              <a:solidFill>
                <a:schemeClr val="tx1"/>
              </a:solidFill>
              <a:prstDash val="solid"/>
              <a:headEnd type="none" w="lg" len="sm"/>
              <a:tailEnd type="arrow" w="lg" len="sm"/>
            </a:ln>
            <a:effectLst/>
          </p:spPr>
        </p:cxnSp>
        <p:cxnSp>
          <p:nvCxnSpPr>
            <p:cNvPr id="102" name="Straight Arrow Connector 101">
              <a:extLst>
                <a:ext uri="{FF2B5EF4-FFF2-40B4-BE49-F238E27FC236}">
                  <a16:creationId xmlns:a16="http://schemas.microsoft.com/office/drawing/2014/main" id="{E6EA8AF5-6C90-C17B-BCDC-303B4E20A526}"/>
                </a:ext>
                <a:ext uri="{C183D7F6-B498-43B3-948B-1728B52AA6E4}">
                  <adec:decorative xmlns:adec="http://schemas.microsoft.com/office/drawing/2017/decorative" val="1"/>
                </a:ext>
              </a:extLst>
            </p:cNvPr>
            <p:cNvCxnSpPr>
              <a:cxnSpLocks/>
            </p:cNvCxnSpPr>
            <p:nvPr/>
          </p:nvCxnSpPr>
          <p:spPr>
            <a:xfrm rot="5400000">
              <a:off x="1408305" y="4222177"/>
              <a:ext cx="403439" cy="0"/>
            </a:xfrm>
            <a:prstGeom prst="straightConnector1">
              <a:avLst/>
            </a:prstGeom>
            <a:noFill/>
            <a:ln w="19050" cap="rnd" cmpd="sng" algn="ctr">
              <a:solidFill>
                <a:schemeClr val="tx1"/>
              </a:solidFill>
              <a:prstDash val="solid"/>
              <a:headEnd type="none" w="lg" len="sm"/>
              <a:tailEnd type="arrow" w="lg" len="sm"/>
            </a:ln>
            <a:effectLst/>
          </p:spPr>
        </p:cxnSp>
        <p:cxnSp>
          <p:nvCxnSpPr>
            <p:cNvPr id="103" name="Straight Arrow Connector 102">
              <a:extLst>
                <a:ext uri="{FF2B5EF4-FFF2-40B4-BE49-F238E27FC236}">
                  <a16:creationId xmlns:a16="http://schemas.microsoft.com/office/drawing/2014/main" id="{36652226-CD0D-5BE0-5A27-C8BCFBF0EAD1}"/>
                </a:ext>
                <a:ext uri="{C183D7F6-B498-43B3-948B-1728B52AA6E4}">
                  <adec:decorative xmlns:adec="http://schemas.microsoft.com/office/drawing/2017/decorative" val="1"/>
                </a:ext>
              </a:extLst>
            </p:cNvPr>
            <p:cNvCxnSpPr>
              <a:cxnSpLocks/>
            </p:cNvCxnSpPr>
            <p:nvPr/>
          </p:nvCxnSpPr>
          <p:spPr>
            <a:xfrm rot="5400000" flipH="1">
              <a:off x="1274675" y="4214385"/>
              <a:ext cx="403439" cy="0"/>
            </a:xfrm>
            <a:prstGeom prst="straightConnector1">
              <a:avLst/>
            </a:prstGeom>
            <a:noFill/>
            <a:ln w="19050" cap="rnd" cmpd="sng" algn="ctr">
              <a:solidFill>
                <a:schemeClr val="tx1"/>
              </a:solidFill>
              <a:prstDash val="solid"/>
              <a:headEnd type="none" w="lg" len="sm"/>
              <a:tailEnd type="arrow" w="lg" len="sm"/>
            </a:ln>
            <a:effectLst/>
          </p:spPr>
        </p:cxnSp>
      </p:grpSp>
      <p:sp>
        <p:nvSpPr>
          <p:cNvPr id="104" name="Title 6">
            <a:extLst>
              <a:ext uri="{FF2B5EF4-FFF2-40B4-BE49-F238E27FC236}">
                <a16:creationId xmlns:a16="http://schemas.microsoft.com/office/drawing/2014/main" id="{9E6A4010-6A64-B851-D001-9F021EC60E22}"/>
              </a:ext>
              <a:ext uri="{C183D7F6-B498-43B3-948B-1728B52AA6E4}">
                <adec:decorative xmlns:adec="http://schemas.microsoft.com/office/drawing/2017/decorative" val="1"/>
              </a:ext>
            </a:extLst>
          </p:cNvPr>
          <p:cNvSpPr txBox="1">
            <a:spLocks/>
          </p:cNvSpPr>
          <p:nvPr/>
        </p:nvSpPr>
        <p:spPr>
          <a:xfrm>
            <a:off x="1125467" y="6120394"/>
            <a:ext cx="3563283" cy="24622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2901014" rtl="0" eaLnBrk="1" fontAlgn="base" latinLnBrk="0" hangingPunct="1">
              <a:lnSpc>
                <a:spcPct val="100000"/>
              </a:lnSpc>
              <a:spcBef>
                <a:spcPct val="0"/>
              </a:spcBef>
              <a:spcAft>
                <a:spcPct val="0"/>
              </a:spcAft>
              <a:buNone/>
              <a:defRPr lang="en-US" sz="8800" b="0" kern="1200" cap="none" spc="-50" baseline="0">
                <a:ln w="3175">
                  <a:noFill/>
                </a:ln>
                <a:gradFill>
                  <a:gsLst>
                    <a:gs pos="4321">
                      <a:srgbClr val="000000"/>
                    </a:gs>
                    <a:gs pos="21000">
                      <a:srgbClr val="000000"/>
                    </a:gs>
                  </a:gsLst>
                  <a:path path="circle">
                    <a:fillToRect l="100000" t="100000"/>
                  </a:path>
                </a:gradFill>
                <a:effectLst/>
                <a:latin typeface="+mj-lt"/>
                <a:ea typeface="+mn-ea"/>
                <a:cs typeface="Segoe UI" pitchFamily="34" charset="0"/>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marL="0" marR="0" lvl="0" indent="0" algn="ctr" defTabSz="914437" rtl="0" eaLnBrk="1" fontAlgn="base" latinLnBrk="0" hangingPunct="1">
              <a:lnSpc>
                <a:spcPct val="100000"/>
              </a:lnSpc>
              <a:spcBef>
                <a:spcPts val="1205"/>
              </a:spcBef>
              <a:spcAft>
                <a:spcPts val="0"/>
              </a:spcAft>
              <a:buClrTx/>
              <a:buSzPct val="90000"/>
              <a:buFontTx/>
              <a:buNone/>
              <a:tabLst/>
              <a:defRPr/>
            </a:pPr>
            <a:r>
              <a:rPr kumimoji="0" lang="en-US" sz="1600" b="1" i="0" u="none" strike="noStrike" kern="1200" cap="none" spc="0" normalizeH="0" baseline="0" noProof="0">
                <a:ln>
                  <a:noFill/>
                </a:ln>
                <a:gradFill>
                  <a:gsLst>
                    <a:gs pos="68966">
                      <a:srgbClr val="FFFFFF"/>
                    </a:gs>
                    <a:gs pos="89510">
                      <a:srgbClr val="FFFFFF"/>
                    </a:gs>
                  </a:gsLst>
                  <a:path path="circle">
                    <a:fillToRect l="100000" t="100000"/>
                  </a:path>
                </a:gradFill>
                <a:effectLst/>
                <a:uLnTx/>
                <a:uFillTx/>
                <a:latin typeface="Segoe Sans Display"/>
                <a:ea typeface="+mn-ea"/>
                <a:cs typeface="Segoe UI"/>
              </a:rPr>
              <a:t>Multi-region writes</a:t>
            </a:r>
          </a:p>
        </p:txBody>
      </p:sp>
      <p:sp>
        <p:nvSpPr>
          <p:cNvPr id="105" name="Rounded Rectangle 14" descr="Diagram going from Azure Traffic Manager to App Region A, B and C, then flowing to 'active-active, leader-less'.">
            <a:extLst>
              <a:ext uri="{FF2B5EF4-FFF2-40B4-BE49-F238E27FC236}">
                <a16:creationId xmlns:a16="http://schemas.microsoft.com/office/drawing/2014/main" id="{5E7F87F4-2C08-BFCF-87CB-1FDFE66A5E6D}"/>
              </a:ext>
              <a:ext uri="{C183D7F6-B498-43B3-948B-1728B52AA6E4}">
                <adec:decorative xmlns:adec="http://schemas.microsoft.com/office/drawing/2017/decorative" val="0"/>
              </a:ext>
            </a:extLst>
          </p:cNvPr>
          <p:cNvSpPr/>
          <p:nvPr/>
        </p:nvSpPr>
        <p:spPr bwMode="auto">
          <a:xfrm>
            <a:off x="5734377" y="1737020"/>
            <a:ext cx="5367338" cy="4832349"/>
          </a:xfrm>
          <a:prstGeom prst="roundRect">
            <a:avLst>
              <a:gd name="adj" fmla="val 3248"/>
            </a:avLst>
          </a:prstGeom>
          <a:noFill/>
          <a:ln w="12700" cap="rnd" cmpd="sng" algn="ctr">
            <a:solidFill>
              <a:srgbClr val="657076"/>
            </a:solidFill>
            <a:prstDash val="solid"/>
            <a:headEnd type="none" w="lg" len="sm"/>
            <a:tailEnd type="none" w="lg" len="sm"/>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457183" marR="0" lvl="1"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Sans Display"/>
              <a:ea typeface="+mn-ea"/>
              <a:cs typeface="+mn-cs"/>
            </a:endParaRPr>
          </a:p>
        </p:txBody>
      </p:sp>
      <p:sp>
        <p:nvSpPr>
          <p:cNvPr id="106" name="Rounded Rectangle 13">
            <a:extLst>
              <a:ext uri="{FF2B5EF4-FFF2-40B4-BE49-F238E27FC236}">
                <a16:creationId xmlns:a16="http://schemas.microsoft.com/office/drawing/2014/main" id="{A82CCCAC-2616-4AC2-DA69-7137CD8A8197}"/>
              </a:ext>
              <a:ext uri="{C183D7F6-B498-43B3-948B-1728B52AA6E4}">
                <adec:decorative xmlns:adec="http://schemas.microsoft.com/office/drawing/2017/decorative" val="1"/>
              </a:ext>
            </a:extLst>
          </p:cNvPr>
          <p:cNvSpPr>
            <a:spLocks/>
          </p:cNvSpPr>
          <p:nvPr/>
        </p:nvSpPr>
        <p:spPr bwMode="auto">
          <a:xfrm>
            <a:off x="6690468" y="1539597"/>
            <a:ext cx="3455157" cy="394845"/>
          </a:xfrm>
          <a:prstGeom prst="roundRect">
            <a:avLst>
              <a:gd name="adj" fmla="val 50000"/>
            </a:avLst>
          </a:prstGeom>
          <a:gradFill flip="none" rotWithShape="1">
            <a:gsLst>
              <a:gs pos="69000">
                <a:srgbClr val="8DC8E8"/>
              </a:gs>
              <a:gs pos="10000">
                <a:srgbClr val="D59ED7"/>
              </a:gs>
            </a:gsLst>
            <a:path path="circle">
              <a:fillToRect l="100000" t="100000"/>
            </a:path>
            <a:tileRect r="-100000" b="-100000"/>
          </a:gradFill>
          <a:ln w="6350" cap="flat" cmpd="sng" algn="ctr">
            <a:noFill/>
            <a:prstDash val="solid"/>
            <a:miter lim="800000"/>
            <a:headEnd type="none" w="med" len="med"/>
            <a:tailEnd type="none" w="med" len="med"/>
          </a:ln>
          <a:effectLst>
            <a:outerShdw blurRad="63500" dist="127000" dir="2700000" algn="tl" rotWithShape="0">
              <a:srgbClr val="000000">
                <a:alpha val="5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2000"/>
              </a:spcBef>
              <a:spcAft>
                <a:spcPts val="0"/>
              </a:spcAft>
              <a:buClrTx/>
              <a:buSzTx/>
              <a:buFontTx/>
              <a:buNone/>
              <a:tabLst/>
              <a:defRPr/>
            </a:pPr>
            <a:r>
              <a:rPr kumimoji="0" lang="en-US" sz="1800" b="0" i="0" u="none" strike="noStrike" kern="0" cap="none" spc="0" normalizeH="0" baseline="0" noProof="0">
                <a:ln w="3175">
                  <a:noFill/>
                </a:ln>
                <a:gradFill>
                  <a:gsLst>
                    <a:gs pos="77528">
                      <a:srgbClr val="000000"/>
                    </a:gs>
                    <a:gs pos="53933">
                      <a:srgbClr val="000000"/>
                    </a:gs>
                  </a:gsLst>
                  <a:path path="circle">
                    <a:fillToRect l="100000" b="100000"/>
                  </a:path>
                </a:gradFill>
                <a:effectLst/>
                <a:uLnTx/>
                <a:uFillTx/>
                <a:latin typeface="Segoe Sans Display"/>
                <a:ea typeface="+mn-ea"/>
                <a:cs typeface="Segoe UI Semibold" panose="020B0502040204020203" pitchFamily="34" charset="0"/>
              </a:rPr>
              <a:t>Single-writer, RPO=0, RTO~0</a:t>
            </a:r>
          </a:p>
        </p:txBody>
      </p:sp>
      <p:grpSp>
        <p:nvGrpSpPr>
          <p:cNvPr id="107" name="Group 106">
            <a:extLst>
              <a:ext uri="{FF2B5EF4-FFF2-40B4-BE49-F238E27FC236}">
                <a16:creationId xmlns:a16="http://schemas.microsoft.com/office/drawing/2014/main" id="{F04E51CB-2CEC-0E27-E144-43E8BA92974F}"/>
              </a:ext>
              <a:ext uri="{C183D7F6-B498-43B3-948B-1728B52AA6E4}">
                <adec:decorative xmlns:adec="http://schemas.microsoft.com/office/drawing/2017/decorative" val="1"/>
              </a:ext>
            </a:extLst>
          </p:cNvPr>
          <p:cNvGrpSpPr/>
          <p:nvPr/>
        </p:nvGrpSpPr>
        <p:grpSpPr>
          <a:xfrm>
            <a:off x="6025295" y="2176555"/>
            <a:ext cx="4785502" cy="3801756"/>
            <a:chOff x="6532393" y="1876224"/>
            <a:chExt cx="4785502" cy="3801756"/>
          </a:xfrm>
        </p:grpSpPr>
        <p:sp>
          <p:nvSpPr>
            <p:cNvPr id="108" name="Rectangle: Rounded Corners 107">
              <a:extLst>
                <a:ext uri="{FF2B5EF4-FFF2-40B4-BE49-F238E27FC236}">
                  <a16:creationId xmlns:a16="http://schemas.microsoft.com/office/drawing/2014/main" id="{6F87EA4C-D98F-6CF5-9631-E57AFCFFAB08}"/>
                </a:ext>
                <a:ext uri="{C183D7F6-B498-43B3-948B-1728B52AA6E4}">
                  <adec:decorative xmlns:adec="http://schemas.microsoft.com/office/drawing/2017/decorative" val="1"/>
                </a:ext>
              </a:extLst>
            </p:cNvPr>
            <p:cNvSpPr/>
            <p:nvPr/>
          </p:nvSpPr>
          <p:spPr>
            <a:xfrm>
              <a:off x="6769135" y="4437981"/>
              <a:ext cx="4307141" cy="1239999"/>
            </a:xfrm>
            <a:prstGeom prst="roundRect">
              <a:avLst>
                <a:gd name="adj" fmla="val 13084"/>
              </a:avLst>
            </a:prstGeom>
            <a:solidFill>
              <a:srgbClr val="091F2C"/>
            </a:solidFill>
            <a:ln w="9525" cap="flat" cmpd="sng" algn="ctr">
              <a:noFill/>
              <a:prstDash val="solid"/>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91F2C"/>
                </a:solidFill>
                <a:effectLst/>
                <a:uLnTx/>
                <a:uFillTx/>
                <a:latin typeface="Segoe Sans Display"/>
                <a:ea typeface="+mn-ea"/>
                <a:cs typeface="Segoe UI" pitchFamily="34" charset="0"/>
              </a:endParaRPr>
            </a:p>
          </p:txBody>
        </p:sp>
        <p:pic>
          <p:nvPicPr>
            <p:cNvPr id="109" name="Picture 20">
              <a:extLst>
                <a:ext uri="{FF2B5EF4-FFF2-40B4-BE49-F238E27FC236}">
                  <a16:creationId xmlns:a16="http://schemas.microsoft.com/office/drawing/2014/main" id="{4675FE7C-5D23-63C1-B702-89D0AF3B522B}"/>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6929538" y="4585816"/>
              <a:ext cx="533097" cy="533097"/>
            </a:xfrm>
            <a:prstGeom prst="rect">
              <a:avLst/>
            </a:prstGeom>
          </p:spPr>
        </p:pic>
        <p:pic>
          <p:nvPicPr>
            <p:cNvPr id="110" name="Picture 21">
              <a:extLst>
                <a:ext uri="{FF2B5EF4-FFF2-40B4-BE49-F238E27FC236}">
                  <a16:creationId xmlns:a16="http://schemas.microsoft.com/office/drawing/2014/main" id="{A5918FBE-655D-1542-FCA8-57063CA3906C}"/>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8656157" y="4588583"/>
              <a:ext cx="533097" cy="533097"/>
            </a:xfrm>
            <a:prstGeom prst="rect">
              <a:avLst/>
            </a:prstGeom>
          </p:spPr>
        </p:pic>
        <p:pic>
          <p:nvPicPr>
            <p:cNvPr id="111" name="Picture 22">
              <a:extLst>
                <a:ext uri="{FF2B5EF4-FFF2-40B4-BE49-F238E27FC236}">
                  <a16:creationId xmlns:a16="http://schemas.microsoft.com/office/drawing/2014/main" id="{842B6EE0-B4CD-834E-BED2-D52F3CEA588F}"/>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10378858" y="4585816"/>
              <a:ext cx="533097" cy="533097"/>
            </a:xfrm>
            <a:prstGeom prst="rect">
              <a:avLst/>
            </a:prstGeom>
          </p:spPr>
        </p:pic>
        <p:sp>
          <p:nvSpPr>
            <p:cNvPr id="112" name="TextBox 111">
              <a:extLst>
                <a:ext uri="{FF2B5EF4-FFF2-40B4-BE49-F238E27FC236}">
                  <a16:creationId xmlns:a16="http://schemas.microsoft.com/office/drawing/2014/main" id="{0F505357-674D-B9B3-FCE7-7040576E36B0}"/>
                </a:ext>
                <a:ext uri="{C183D7F6-B498-43B3-948B-1728B52AA6E4}">
                  <adec:decorative xmlns:adec="http://schemas.microsoft.com/office/drawing/2017/decorative" val="1"/>
                </a:ext>
              </a:extLst>
            </p:cNvPr>
            <p:cNvSpPr txBox="1"/>
            <p:nvPr/>
          </p:nvSpPr>
          <p:spPr>
            <a:xfrm>
              <a:off x="7024084" y="5384904"/>
              <a:ext cx="3797241" cy="184666"/>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lvl="0" algn="ctr" defTabSz="914437" fontAlgn="base">
                <a:lnSpc>
                  <a:spcPct val="100000"/>
                </a:lnSpc>
                <a:spcBef>
                  <a:spcPts val="1205"/>
                </a:spcBef>
                <a:spcAft>
                  <a:spcPts val="0"/>
                </a:spcAft>
                <a:buSzPct val="90000"/>
                <a:buNone/>
                <a:defRPr sz="1600" b="1" cap="none" spc="0" baseline="0">
                  <a:ln>
                    <a:noFill/>
                  </a:ln>
                  <a:gradFill>
                    <a:gsLst>
                      <a:gs pos="68966">
                        <a:srgbClr val="FFFFFF"/>
                      </a:gs>
                      <a:gs pos="89510">
                        <a:srgbClr val="FFFFFF"/>
                      </a:gs>
                    </a:gsLst>
                    <a:path path="circle">
                      <a:fillToRect l="100000" t="100000"/>
                    </a:path>
                  </a:gradFill>
                  <a:effectLst/>
                  <a:latin typeface="Segoe UI Variable Display Semib" pitchFamily="2" charset="0"/>
                  <a:cs typeface="Segoe UI"/>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437" rtl="0" eaLnBrk="1" fontAlgn="base" latinLnBrk="0" hangingPunct="1">
                <a:lnSpc>
                  <a:spcPct val="100000"/>
                </a:lnSpc>
                <a:spcBef>
                  <a:spcPts val="1205"/>
                </a:spcBef>
                <a:spcAft>
                  <a:spcPts val="0"/>
                </a:spcAft>
                <a:buClrTx/>
                <a:buSzPct val="90000"/>
                <a:buFontTx/>
                <a:buNone/>
                <a:tabLst/>
                <a:defRPr/>
              </a:pPr>
              <a:r>
                <a:rPr kumimoji="0" lang="en-US" sz="1200" b="1" i="0" u="none" strike="noStrike" kern="0" cap="none" spc="0" normalizeH="0" baseline="0" noProof="0" dirty="0">
                  <a:ln>
                    <a:noFill/>
                  </a:ln>
                  <a:gradFill>
                    <a:gsLst>
                      <a:gs pos="68966">
                        <a:srgbClr val="FFFFFF"/>
                      </a:gs>
                      <a:gs pos="89510">
                        <a:srgbClr val="FFFFFF"/>
                      </a:gs>
                    </a:gsLst>
                    <a:path path="circle">
                      <a:fillToRect l="100000" t="100000"/>
                    </a:path>
                  </a:gradFill>
                  <a:effectLst/>
                  <a:uLnTx/>
                  <a:uFillTx/>
                  <a:latin typeface="Segoe Sans Display"/>
                  <a:ea typeface="+mn-ea"/>
                  <a:cs typeface="Segoe UI"/>
                </a:rPr>
                <a:t>active-active, per-partition automatic failover</a:t>
              </a:r>
            </a:p>
          </p:txBody>
        </p:sp>
        <p:cxnSp>
          <p:nvCxnSpPr>
            <p:cNvPr id="113" name="Straight Arrow Connector 112">
              <a:extLst>
                <a:ext uri="{FF2B5EF4-FFF2-40B4-BE49-F238E27FC236}">
                  <a16:creationId xmlns:a16="http://schemas.microsoft.com/office/drawing/2014/main" id="{15CC5077-57EE-ACD0-69AE-5ECE949F2213}"/>
                </a:ext>
                <a:ext uri="{C183D7F6-B498-43B3-948B-1728B52AA6E4}">
                  <adec:decorative xmlns:adec="http://schemas.microsoft.com/office/drawing/2017/decorative" val="1"/>
                </a:ext>
              </a:extLst>
            </p:cNvPr>
            <p:cNvCxnSpPr>
              <a:cxnSpLocks/>
              <a:stCxn id="110" idx="1"/>
              <a:endCxn id="109" idx="3"/>
            </p:cNvCxnSpPr>
            <p:nvPr/>
          </p:nvCxnSpPr>
          <p:spPr>
            <a:xfrm flipH="1" flipV="1">
              <a:off x="7462635" y="4852364"/>
              <a:ext cx="1193522" cy="2767"/>
            </a:xfrm>
            <a:prstGeom prst="straightConnector1">
              <a:avLst/>
            </a:prstGeom>
            <a:noFill/>
            <a:ln w="19050" cap="rnd" cmpd="sng" algn="ctr">
              <a:solidFill>
                <a:srgbClr val="FFFFFF"/>
              </a:solidFill>
              <a:prstDash val="solid"/>
              <a:headEnd type="arrow" w="lg" len="sm"/>
              <a:tailEnd type="arrow" w="lg" len="sm"/>
            </a:ln>
            <a:effectLst/>
          </p:spPr>
        </p:cxnSp>
        <p:cxnSp>
          <p:nvCxnSpPr>
            <p:cNvPr id="114" name="Straight Arrow Connector 113">
              <a:extLst>
                <a:ext uri="{FF2B5EF4-FFF2-40B4-BE49-F238E27FC236}">
                  <a16:creationId xmlns:a16="http://schemas.microsoft.com/office/drawing/2014/main" id="{70997A73-5BBD-8012-0E60-FA66491872B6}"/>
                </a:ext>
                <a:ext uri="{C183D7F6-B498-43B3-948B-1728B52AA6E4}">
                  <adec:decorative xmlns:adec="http://schemas.microsoft.com/office/drawing/2017/decorative" val="1"/>
                </a:ext>
              </a:extLst>
            </p:cNvPr>
            <p:cNvCxnSpPr>
              <a:cxnSpLocks/>
              <a:stCxn id="110" idx="3"/>
              <a:endCxn id="111" idx="1"/>
            </p:cNvCxnSpPr>
            <p:nvPr/>
          </p:nvCxnSpPr>
          <p:spPr>
            <a:xfrm flipV="1">
              <a:off x="9189254" y="4852364"/>
              <a:ext cx="1189604" cy="2767"/>
            </a:xfrm>
            <a:prstGeom prst="straightConnector1">
              <a:avLst/>
            </a:prstGeom>
            <a:noFill/>
            <a:ln w="19050" cap="rnd" cmpd="sng" algn="ctr">
              <a:solidFill>
                <a:srgbClr val="FFFFFF"/>
              </a:solidFill>
              <a:prstDash val="solid"/>
              <a:headEnd type="arrow" w="lg" len="sm"/>
              <a:tailEnd type="arrow" w="lg" len="sm"/>
            </a:ln>
            <a:effectLst/>
          </p:spPr>
        </p:cxnSp>
        <p:cxnSp>
          <p:nvCxnSpPr>
            <p:cNvPr id="115" name="Connector: Elbow 114">
              <a:extLst>
                <a:ext uri="{FF2B5EF4-FFF2-40B4-BE49-F238E27FC236}">
                  <a16:creationId xmlns:a16="http://schemas.microsoft.com/office/drawing/2014/main" id="{19D50FBC-8329-F576-26FA-2EEDFDED67DF}"/>
                </a:ext>
                <a:ext uri="{C183D7F6-B498-43B3-948B-1728B52AA6E4}">
                  <adec:decorative xmlns:adec="http://schemas.microsoft.com/office/drawing/2017/decorative" val="1"/>
                </a:ext>
              </a:extLst>
            </p:cNvPr>
            <p:cNvCxnSpPr>
              <a:stCxn id="109" idx="2"/>
              <a:endCxn id="111" idx="2"/>
            </p:cNvCxnSpPr>
            <p:nvPr/>
          </p:nvCxnSpPr>
          <p:spPr>
            <a:xfrm rot="16200000" flipH="1">
              <a:off x="8920746" y="3394253"/>
              <a:ext cx="12340" cy="3449320"/>
            </a:xfrm>
            <a:prstGeom prst="bentConnector3">
              <a:avLst>
                <a:gd name="adj1" fmla="val 1800000"/>
              </a:avLst>
            </a:prstGeom>
            <a:noFill/>
            <a:ln w="19050" cap="rnd" cmpd="sng" algn="ctr">
              <a:solidFill>
                <a:srgbClr val="FFFFFF"/>
              </a:solidFill>
              <a:prstDash val="solid"/>
              <a:headEnd type="arrow" w="lg" len="sm"/>
              <a:tailEnd type="arrow" w="lg" len="sm"/>
            </a:ln>
            <a:effectLst/>
          </p:spPr>
        </p:cxnSp>
        <p:cxnSp>
          <p:nvCxnSpPr>
            <p:cNvPr id="116" name="Straight Arrow Connector 115">
              <a:extLst>
                <a:ext uri="{FF2B5EF4-FFF2-40B4-BE49-F238E27FC236}">
                  <a16:creationId xmlns:a16="http://schemas.microsoft.com/office/drawing/2014/main" id="{6078CE96-13BE-605C-6D39-427BEF072387}"/>
                </a:ext>
                <a:ext uri="{C183D7F6-B498-43B3-948B-1728B52AA6E4}">
                  <adec:decorative xmlns:adec="http://schemas.microsoft.com/office/drawing/2017/decorative" val="1"/>
                </a:ext>
              </a:extLst>
            </p:cNvPr>
            <p:cNvCxnSpPr>
              <a:cxnSpLocks/>
              <a:endCxn id="110" idx="2"/>
            </p:cNvCxnSpPr>
            <p:nvPr/>
          </p:nvCxnSpPr>
          <p:spPr>
            <a:xfrm flipV="1">
              <a:off x="8922705" y="5121680"/>
              <a:ext cx="0" cy="201210"/>
            </a:xfrm>
            <a:prstGeom prst="straightConnector1">
              <a:avLst/>
            </a:prstGeom>
            <a:noFill/>
            <a:ln w="19050" cap="rnd" cmpd="sng" algn="ctr">
              <a:solidFill>
                <a:srgbClr val="FFFFFF"/>
              </a:solidFill>
              <a:prstDash val="solid"/>
              <a:headEnd type="none" w="lg" len="sm"/>
              <a:tailEnd type="arrow" w="lg" len="sm"/>
            </a:ln>
            <a:effectLst/>
          </p:spPr>
        </p:cxnSp>
        <p:cxnSp>
          <p:nvCxnSpPr>
            <p:cNvPr id="117" name="Straight Arrow Connector 116">
              <a:extLst>
                <a:ext uri="{FF2B5EF4-FFF2-40B4-BE49-F238E27FC236}">
                  <a16:creationId xmlns:a16="http://schemas.microsoft.com/office/drawing/2014/main" id="{2B6D3EE9-4242-FD09-56C8-49156D520ADF}"/>
                </a:ext>
                <a:ext uri="{C183D7F6-B498-43B3-948B-1728B52AA6E4}">
                  <adec:decorative xmlns:adec="http://schemas.microsoft.com/office/drawing/2017/decorative" val="1"/>
                </a:ext>
              </a:extLst>
            </p:cNvPr>
            <p:cNvCxnSpPr>
              <a:cxnSpLocks/>
              <a:endCxn id="118" idx="1"/>
            </p:cNvCxnSpPr>
            <p:nvPr/>
          </p:nvCxnSpPr>
          <p:spPr>
            <a:xfrm>
              <a:off x="7851897" y="2142772"/>
              <a:ext cx="804260" cy="0"/>
            </a:xfrm>
            <a:prstGeom prst="straightConnector1">
              <a:avLst/>
            </a:prstGeom>
            <a:noFill/>
            <a:ln w="19050" cap="rnd" cmpd="sng" algn="ctr">
              <a:solidFill>
                <a:schemeClr val="tx1"/>
              </a:solidFill>
              <a:prstDash val="solid"/>
              <a:headEnd type="arrow" w="lg" len="sm"/>
              <a:tailEnd type="arrow" w="lg" len="sm"/>
            </a:ln>
            <a:effectLst/>
          </p:spPr>
        </p:cxnSp>
        <p:pic>
          <p:nvPicPr>
            <p:cNvPr id="118" name="Picture 27">
              <a:extLst>
                <a:ext uri="{FF2B5EF4-FFF2-40B4-BE49-F238E27FC236}">
                  <a16:creationId xmlns:a16="http://schemas.microsoft.com/office/drawing/2014/main" id="{27FC9038-1DC8-B3B4-C3A6-D46F3D37EAF1}"/>
                </a:ext>
                <a:ext uri="{C183D7F6-B498-43B3-948B-1728B52AA6E4}">
                  <adec:decorative xmlns:adec="http://schemas.microsoft.com/office/drawing/2017/decorative" val="1"/>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8656157" y="1876224"/>
              <a:ext cx="533097" cy="533097"/>
            </a:xfrm>
            <a:prstGeom prst="rect">
              <a:avLst/>
            </a:prstGeom>
          </p:spPr>
        </p:pic>
        <p:cxnSp>
          <p:nvCxnSpPr>
            <p:cNvPr id="119" name="Straight Arrow Connector 118">
              <a:extLst>
                <a:ext uri="{FF2B5EF4-FFF2-40B4-BE49-F238E27FC236}">
                  <a16:creationId xmlns:a16="http://schemas.microsoft.com/office/drawing/2014/main" id="{4B9C263F-03A1-5077-7946-A4770325BC11}"/>
                </a:ext>
                <a:ext uri="{C183D7F6-B498-43B3-948B-1728B52AA6E4}">
                  <adec:decorative xmlns:adec="http://schemas.microsoft.com/office/drawing/2017/decorative" val="1"/>
                </a:ext>
              </a:extLst>
            </p:cNvPr>
            <p:cNvCxnSpPr>
              <a:cxnSpLocks/>
              <a:stCxn id="120" idx="2"/>
              <a:endCxn id="122" idx="0"/>
            </p:cNvCxnSpPr>
            <p:nvPr/>
          </p:nvCxnSpPr>
          <p:spPr>
            <a:xfrm>
              <a:off x="8922706" y="2676643"/>
              <a:ext cx="2438" cy="467562"/>
            </a:xfrm>
            <a:prstGeom prst="straightConnector1">
              <a:avLst/>
            </a:prstGeom>
            <a:noFill/>
            <a:ln w="19050" cap="rnd" cmpd="sng" algn="ctr">
              <a:solidFill>
                <a:schemeClr val="tx1"/>
              </a:solidFill>
              <a:prstDash val="solid"/>
              <a:headEnd type="arrow" w="lg" len="sm"/>
              <a:tailEnd type="arrow" w="lg" len="sm"/>
            </a:ln>
            <a:effectLst/>
          </p:spPr>
        </p:cxnSp>
        <p:sp>
          <p:nvSpPr>
            <p:cNvPr id="120" name="TextBox 119">
              <a:extLst>
                <a:ext uri="{FF2B5EF4-FFF2-40B4-BE49-F238E27FC236}">
                  <a16:creationId xmlns:a16="http://schemas.microsoft.com/office/drawing/2014/main" id="{D873DE5C-E359-45A9-1E81-375DEE5D9B6F}"/>
                </a:ext>
                <a:ext uri="{C183D7F6-B498-43B3-948B-1728B52AA6E4}">
                  <adec:decorative xmlns:adec="http://schemas.microsoft.com/office/drawing/2017/decorative" val="1"/>
                </a:ext>
              </a:extLst>
            </p:cNvPr>
            <p:cNvSpPr txBox="1"/>
            <p:nvPr/>
          </p:nvSpPr>
          <p:spPr>
            <a:xfrm>
              <a:off x="8060497" y="2399644"/>
              <a:ext cx="1724417" cy="276999"/>
            </a:xfrm>
            <a:prstGeom prst="rect">
              <a:avLst/>
            </a:prstGeom>
            <a:noFill/>
          </p:spPr>
          <p:txBody>
            <a:bodyPr wrap="square" lIns="0" r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Sans Display"/>
                  <a:ea typeface="+mn-ea"/>
                  <a:cs typeface="Segoe UI Light" panose="020B0502040204020203" pitchFamily="34" charset="0"/>
                </a:rPr>
                <a:t>Azure Traffic Manager</a:t>
              </a:r>
            </a:p>
          </p:txBody>
        </p:sp>
        <p:pic>
          <p:nvPicPr>
            <p:cNvPr id="121" name="Picture 31">
              <a:extLst>
                <a:ext uri="{FF2B5EF4-FFF2-40B4-BE49-F238E27FC236}">
                  <a16:creationId xmlns:a16="http://schemas.microsoft.com/office/drawing/2014/main" id="{D3E9A1B2-3C2A-863F-5E0C-A5FD0912B3AC}"/>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10384975" y="3144205"/>
              <a:ext cx="533097" cy="533097"/>
            </a:xfrm>
            <a:prstGeom prst="rect">
              <a:avLst/>
            </a:prstGeom>
          </p:spPr>
        </p:pic>
        <p:pic>
          <p:nvPicPr>
            <p:cNvPr id="122" name="Picture 32">
              <a:extLst>
                <a:ext uri="{FF2B5EF4-FFF2-40B4-BE49-F238E27FC236}">
                  <a16:creationId xmlns:a16="http://schemas.microsoft.com/office/drawing/2014/main" id="{6AC892CE-E097-C2BB-F454-632FFD9FDC64}"/>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8658595" y="3144205"/>
              <a:ext cx="533097" cy="533097"/>
            </a:xfrm>
            <a:prstGeom prst="rect">
              <a:avLst/>
            </a:prstGeom>
          </p:spPr>
        </p:pic>
        <p:pic>
          <p:nvPicPr>
            <p:cNvPr id="123" name="Picture 33">
              <a:extLst>
                <a:ext uri="{FF2B5EF4-FFF2-40B4-BE49-F238E27FC236}">
                  <a16:creationId xmlns:a16="http://schemas.microsoft.com/office/drawing/2014/main" id="{56420448-B784-C1DE-8821-45AAE36524E5}"/>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6932216" y="3144205"/>
              <a:ext cx="533097" cy="533097"/>
            </a:xfrm>
            <a:prstGeom prst="rect">
              <a:avLst/>
            </a:prstGeom>
          </p:spPr>
        </p:pic>
        <p:sp>
          <p:nvSpPr>
            <p:cNvPr id="124" name="TextBox 123">
              <a:extLst>
                <a:ext uri="{FF2B5EF4-FFF2-40B4-BE49-F238E27FC236}">
                  <a16:creationId xmlns:a16="http://schemas.microsoft.com/office/drawing/2014/main" id="{6AB98537-402E-8049-AA02-597BCBE8B64C}"/>
                </a:ext>
                <a:ext uri="{C183D7F6-B498-43B3-948B-1728B52AA6E4}">
                  <adec:decorative xmlns:adec="http://schemas.microsoft.com/office/drawing/2017/decorative" val="1"/>
                </a:ext>
              </a:extLst>
            </p:cNvPr>
            <p:cNvSpPr txBox="1"/>
            <p:nvPr/>
          </p:nvSpPr>
          <p:spPr>
            <a:xfrm>
              <a:off x="6532393" y="3719344"/>
              <a:ext cx="1332743" cy="276999"/>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Sans Display"/>
                  <a:ea typeface="+mn-ea"/>
                  <a:cs typeface="Segoe UI" panose="020B0502040204020203" pitchFamily="34" charset="0"/>
                </a:rPr>
                <a:t>App Region A</a:t>
              </a:r>
            </a:p>
          </p:txBody>
        </p:sp>
        <p:sp>
          <p:nvSpPr>
            <p:cNvPr id="125" name="TextBox 124">
              <a:extLst>
                <a:ext uri="{FF2B5EF4-FFF2-40B4-BE49-F238E27FC236}">
                  <a16:creationId xmlns:a16="http://schemas.microsoft.com/office/drawing/2014/main" id="{A7602743-E164-B676-5B40-05706DB0FD87}"/>
                </a:ext>
                <a:ext uri="{C183D7F6-B498-43B3-948B-1728B52AA6E4}">
                  <adec:decorative xmlns:adec="http://schemas.microsoft.com/office/drawing/2017/decorative" val="1"/>
                </a:ext>
              </a:extLst>
            </p:cNvPr>
            <p:cNvSpPr txBox="1"/>
            <p:nvPr/>
          </p:nvSpPr>
          <p:spPr>
            <a:xfrm>
              <a:off x="8258773" y="3719344"/>
              <a:ext cx="1332743" cy="276999"/>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Sans Display"/>
                  <a:ea typeface="+mn-ea"/>
                  <a:cs typeface="Segoe UI" panose="020B0502040204020203" pitchFamily="34" charset="0"/>
                </a:rPr>
                <a:t>App Region B</a:t>
              </a:r>
            </a:p>
          </p:txBody>
        </p:sp>
        <p:sp>
          <p:nvSpPr>
            <p:cNvPr id="126" name="TextBox 125">
              <a:extLst>
                <a:ext uri="{FF2B5EF4-FFF2-40B4-BE49-F238E27FC236}">
                  <a16:creationId xmlns:a16="http://schemas.microsoft.com/office/drawing/2014/main" id="{F8AEB5C9-1B3D-1AF2-F732-325F6DB4E099}"/>
                </a:ext>
                <a:ext uri="{C183D7F6-B498-43B3-948B-1728B52AA6E4}">
                  <adec:decorative xmlns:adec="http://schemas.microsoft.com/office/drawing/2017/decorative" val="1"/>
                </a:ext>
              </a:extLst>
            </p:cNvPr>
            <p:cNvSpPr txBox="1"/>
            <p:nvPr/>
          </p:nvSpPr>
          <p:spPr>
            <a:xfrm>
              <a:off x="9985152" y="3719344"/>
              <a:ext cx="1332743" cy="276999"/>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Sans Display"/>
                  <a:ea typeface="+mn-ea"/>
                  <a:cs typeface="Segoe UI" panose="020B0502040204020203" pitchFamily="34" charset="0"/>
                </a:rPr>
                <a:t>App Region C</a:t>
              </a:r>
            </a:p>
          </p:txBody>
        </p:sp>
        <p:sp>
          <p:nvSpPr>
            <p:cNvPr id="127" name="Oval 126">
              <a:extLst>
                <a:ext uri="{FF2B5EF4-FFF2-40B4-BE49-F238E27FC236}">
                  <a16:creationId xmlns:a16="http://schemas.microsoft.com/office/drawing/2014/main" id="{AD2A46B9-24A9-E07D-7CF3-44C461A41EAB}"/>
                </a:ext>
                <a:ext uri="{C183D7F6-B498-43B3-948B-1728B52AA6E4}">
                  <adec:decorative xmlns:adec="http://schemas.microsoft.com/office/drawing/2017/decorative" val="1"/>
                </a:ext>
              </a:extLst>
            </p:cNvPr>
            <p:cNvSpPr/>
            <p:nvPr/>
          </p:nvSpPr>
          <p:spPr bwMode="auto">
            <a:xfrm>
              <a:off x="7318800" y="1876224"/>
              <a:ext cx="533097" cy="533097"/>
            </a:xfrm>
            <a:prstGeom prst="ellipse">
              <a:avLst/>
            </a:prstGeom>
            <a:gradFill flip="none" rotWithShape="1">
              <a:gsLst>
                <a:gs pos="69000">
                  <a:srgbClr val="8DC8E8"/>
                </a:gs>
                <a:gs pos="10000">
                  <a:srgbClr val="D59ED7"/>
                </a:gs>
              </a:gsLst>
              <a:path path="circle">
                <a:fillToRect l="100000" t="100000"/>
              </a:path>
              <a:tileRect r="-100000" b="-100000"/>
            </a:gradFill>
            <a:ln w="6350" cap="flat" cmpd="sng" algn="ctr">
              <a:noFill/>
              <a:prstDash val="solid"/>
              <a:miter lim="800000"/>
              <a:headEnd type="none" w="med" len="med"/>
              <a:tailEnd type="none" w="med" len="med"/>
            </a:ln>
            <a:effectLst>
              <a:outerShdw blurRad="63500" dist="127000" dir="2700000" algn="tl" rotWithShape="0">
                <a:srgbClr val="000000">
                  <a:alpha val="5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2000"/>
                </a:spcBef>
                <a:spcAft>
                  <a:spcPts val="0"/>
                </a:spcAft>
                <a:buClrTx/>
                <a:buSzTx/>
                <a:buFontTx/>
                <a:buNone/>
                <a:tabLst/>
                <a:defRPr/>
              </a:pPr>
              <a:endParaRPr kumimoji="0" lang="en-US" sz="4000" b="0" i="0" u="none" strike="noStrike" kern="0" cap="none" spc="0" normalizeH="0" baseline="0" noProof="0">
                <a:ln w="3175">
                  <a:noFill/>
                </a:ln>
                <a:gradFill>
                  <a:gsLst>
                    <a:gs pos="77528">
                      <a:srgbClr val="000000"/>
                    </a:gs>
                    <a:gs pos="53933">
                      <a:srgbClr val="000000"/>
                    </a:gs>
                  </a:gsLst>
                  <a:path path="circle">
                    <a:fillToRect l="100000" b="100000"/>
                  </a:path>
                </a:gradFill>
                <a:effectLst/>
                <a:uLnTx/>
                <a:uFillTx/>
                <a:latin typeface="Segoe Sans Display"/>
                <a:ea typeface="+mn-ea"/>
                <a:cs typeface="Segoe UI Semibold" panose="020B0502040204020203" pitchFamily="34" charset="0"/>
              </a:endParaRPr>
            </a:p>
          </p:txBody>
        </p:sp>
        <p:sp>
          <p:nvSpPr>
            <p:cNvPr id="128" name="Graphic 54">
              <a:extLst>
                <a:ext uri="{FF2B5EF4-FFF2-40B4-BE49-F238E27FC236}">
                  <a16:creationId xmlns:a16="http://schemas.microsoft.com/office/drawing/2014/main" id="{378BC622-C28C-595A-0E67-179F228E3463}"/>
                </a:ext>
                <a:ext uri="{C183D7F6-B498-43B3-948B-1728B52AA6E4}">
                  <adec:decorative xmlns:adec="http://schemas.microsoft.com/office/drawing/2017/decorative" val="1"/>
                </a:ext>
              </a:extLst>
            </p:cNvPr>
            <p:cNvSpPr/>
            <p:nvPr/>
          </p:nvSpPr>
          <p:spPr>
            <a:xfrm>
              <a:off x="7439023" y="1996447"/>
              <a:ext cx="292651" cy="292651"/>
            </a:xfrm>
            <a:custGeom>
              <a:avLst/>
              <a:gdLst>
                <a:gd name="connsiteX0" fmla="*/ 0 w 292651"/>
                <a:gd name="connsiteY0" fmla="*/ 52840 h 292651"/>
                <a:gd name="connsiteX1" fmla="*/ 52840 w 292651"/>
                <a:gd name="connsiteY1" fmla="*/ 0 h 292651"/>
                <a:gd name="connsiteX2" fmla="*/ 239812 w 292651"/>
                <a:gd name="connsiteY2" fmla="*/ 0 h 292651"/>
                <a:gd name="connsiteX3" fmla="*/ 292652 w 292651"/>
                <a:gd name="connsiteY3" fmla="*/ 52840 h 292651"/>
                <a:gd name="connsiteX4" fmla="*/ 292652 w 292651"/>
                <a:gd name="connsiteY4" fmla="*/ 239812 h 292651"/>
                <a:gd name="connsiteX5" fmla="*/ 239812 w 292651"/>
                <a:gd name="connsiteY5" fmla="*/ 292652 h 292651"/>
                <a:gd name="connsiteX6" fmla="*/ 52840 w 292651"/>
                <a:gd name="connsiteY6" fmla="*/ 292652 h 292651"/>
                <a:gd name="connsiteX7" fmla="*/ 0 w 292651"/>
                <a:gd name="connsiteY7" fmla="*/ 239812 h 292651"/>
                <a:gd name="connsiteX8" fmla="*/ 0 w 292651"/>
                <a:gd name="connsiteY8" fmla="*/ 52840 h 292651"/>
                <a:gd name="connsiteX9" fmla="*/ 24388 w 292651"/>
                <a:gd name="connsiteY9" fmla="*/ 239812 h 292651"/>
                <a:gd name="connsiteX10" fmla="*/ 52840 w 292651"/>
                <a:gd name="connsiteY10" fmla="*/ 268264 h 292651"/>
                <a:gd name="connsiteX11" fmla="*/ 239812 w 292651"/>
                <a:gd name="connsiteY11" fmla="*/ 268264 h 292651"/>
                <a:gd name="connsiteX12" fmla="*/ 268264 w 292651"/>
                <a:gd name="connsiteY12" fmla="*/ 239812 h 292651"/>
                <a:gd name="connsiteX13" fmla="*/ 268264 w 292651"/>
                <a:gd name="connsiteY13" fmla="*/ 89421 h 292651"/>
                <a:gd name="connsiteX14" fmla="*/ 24388 w 292651"/>
                <a:gd name="connsiteY14" fmla="*/ 89421 h 292651"/>
                <a:gd name="connsiteX15" fmla="*/ 24388 w 292651"/>
                <a:gd name="connsiteY15" fmla="*/ 239812 h 292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2651" h="292651">
                  <a:moveTo>
                    <a:pt x="0" y="52840"/>
                  </a:moveTo>
                  <a:cubicBezTo>
                    <a:pt x="0" y="23657"/>
                    <a:pt x="23657" y="0"/>
                    <a:pt x="52840" y="0"/>
                  </a:cubicBezTo>
                  <a:lnTo>
                    <a:pt x="239812" y="0"/>
                  </a:lnTo>
                  <a:cubicBezTo>
                    <a:pt x="268994" y="0"/>
                    <a:pt x="292652" y="23657"/>
                    <a:pt x="292652" y="52840"/>
                  </a:cubicBezTo>
                  <a:lnTo>
                    <a:pt x="292652" y="239812"/>
                  </a:lnTo>
                  <a:cubicBezTo>
                    <a:pt x="292652" y="268994"/>
                    <a:pt x="268994" y="292652"/>
                    <a:pt x="239812" y="292652"/>
                  </a:cubicBezTo>
                  <a:lnTo>
                    <a:pt x="52840" y="292652"/>
                  </a:lnTo>
                  <a:cubicBezTo>
                    <a:pt x="23657" y="292652"/>
                    <a:pt x="0" y="268994"/>
                    <a:pt x="0" y="239812"/>
                  </a:cubicBezTo>
                  <a:lnTo>
                    <a:pt x="0" y="52840"/>
                  </a:lnTo>
                  <a:close/>
                  <a:moveTo>
                    <a:pt x="24388" y="239812"/>
                  </a:moveTo>
                  <a:cubicBezTo>
                    <a:pt x="24388" y="255525"/>
                    <a:pt x="37126" y="268264"/>
                    <a:pt x="52840" y="268264"/>
                  </a:cubicBezTo>
                  <a:lnTo>
                    <a:pt x="239812" y="268264"/>
                  </a:lnTo>
                  <a:cubicBezTo>
                    <a:pt x="255525" y="268264"/>
                    <a:pt x="268264" y="255525"/>
                    <a:pt x="268264" y="239812"/>
                  </a:cubicBezTo>
                  <a:lnTo>
                    <a:pt x="268264" y="89421"/>
                  </a:lnTo>
                  <a:lnTo>
                    <a:pt x="24388" y="89421"/>
                  </a:lnTo>
                  <a:lnTo>
                    <a:pt x="24388" y="239812"/>
                  </a:lnTo>
                  <a:close/>
                </a:path>
              </a:pathLst>
            </a:custGeom>
            <a:solidFill>
              <a:srgbClr val="091F2C"/>
            </a:solidFill>
            <a:ln w="1587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Sans Display"/>
                <a:ea typeface="+mn-ea"/>
                <a:cs typeface="+mn-cs"/>
              </a:endParaRPr>
            </a:p>
          </p:txBody>
        </p:sp>
        <p:cxnSp>
          <p:nvCxnSpPr>
            <p:cNvPr id="129" name="Connector: Elbow 128">
              <a:extLst>
                <a:ext uri="{FF2B5EF4-FFF2-40B4-BE49-F238E27FC236}">
                  <a16:creationId xmlns:a16="http://schemas.microsoft.com/office/drawing/2014/main" id="{D4F625D2-027E-E46D-EB0D-259DABC8346B}"/>
                </a:ext>
                <a:ext uri="{C183D7F6-B498-43B3-948B-1728B52AA6E4}">
                  <adec:decorative xmlns:adec="http://schemas.microsoft.com/office/drawing/2017/decorative" val="1"/>
                </a:ext>
              </a:extLst>
            </p:cNvPr>
            <p:cNvCxnSpPr>
              <a:stCxn id="123" idx="0"/>
              <a:endCxn id="121" idx="0"/>
            </p:cNvCxnSpPr>
            <p:nvPr/>
          </p:nvCxnSpPr>
          <p:spPr>
            <a:xfrm rot="5400000" flipH="1" flipV="1">
              <a:off x="8925144" y="1417825"/>
              <a:ext cx="12340" cy="3452759"/>
            </a:xfrm>
            <a:prstGeom prst="bentConnector3">
              <a:avLst>
                <a:gd name="adj1" fmla="val 1800000"/>
              </a:avLst>
            </a:prstGeom>
            <a:noFill/>
            <a:ln w="19050" cap="rnd" cmpd="sng" algn="ctr">
              <a:solidFill>
                <a:schemeClr val="tx1"/>
              </a:solidFill>
              <a:prstDash val="solid"/>
              <a:headEnd type="arrow" w="lg" len="sm"/>
              <a:tailEnd type="arrow" w="lg" len="sm"/>
            </a:ln>
            <a:effectLst/>
          </p:spPr>
        </p:cxnSp>
        <p:cxnSp>
          <p:nvCxnSpPr>
            <p:cNvPr id="130" name="Straight Arrow Connector 129">
              <a:extLst>
                <a:ext uri="{FF2B5EF4-FFF2-40B4-BE49-F238E27FC236}">
                  <a16:creationId xmlns:a16="http://schemas.microsoft.com/office/drawing/2014/main" id="{3A2D25C1-3789-9DA8-392D-56DCC58111F4}"/>
                </a:ext>
                <a:ext uri="{C183D7F6-B498-43B3-948B-1728B52AA6E4}">
                  <adec:decorative xmlns:adec="http://schemas.microsoft.com/office/drawing/2017/decorative" val="1"/>
                </a:ext>
              </a:extLst>
            </p:cNvPr>
            <p:cNvCxnSpPr>
              <a:cxnSpLocks/>
            </p:cNvCxnSpPr>
            <p:nvPr/>
          </p:nvCxnSpPr>
          <p:spPr>
            <a:xfrm rot="5400000">
              <a:off x="8790239" y="4236262"/>
              <a:ext cx="403439" cy="0"/>
            </a:xfrm>
            <a:prstGeom prst="straightConnector1">
              <a:avLst/>
            </a:prstGeom>
            <a:noFill/>
            <a:ln w="19050" cap="rnd" cmpd="sng" algn="ctr">
              <a:solidFill>
                <a:schemeClr val="tx1"/>
              </a:solidFill>
              <a:prstDash val="solid"/>
              <a:headEnd type="none" w="lg" len="sm"/>
              <a:tailEnd type="arrow" w="lg" len="sm"/>
            </a:ln>
            <a:effectLst/>
          </p:spPr>
        </p:cxnSp>
        <p:cxnSp>
          <p:nvCxnSpPr>
            <p:cNvPr id="131" name="Connector: Elbow 130">
              <a:extLst>
                <a:ext uri="{FF2B5EF4-FFF2-40B4-BE49-F238E27FC236}">
                  <a16:creationId xmlns:a16="http://schemas.microsoft.com/office/drawing/2014/main" id="{6A87D548-C136-B7A9-0F01-CE19B2BCCACC}"/>
                </a:ext>
                <a:ext uri="{C183D7F6-B498-43B3-948B-1728B52AA6E4}">
                  <adec:decorative xmlns:adec="http://schemas.microsoft.com/office/drawing/2017/decorative" val="1"/>
                </a:ext>
              </a:extLst>
            </p:cNvPr>
            <p:cNvCxnSpPr>
              <a:stCxn id="124" idx="2"/>
              <a:endCxn id="126" idx="2"/>
            </p:cNvCxnSpPr>
            <p:nvPr/>
          </p:nvCxnSpPr>
          <p:spPr>
            <a:xfrm rot="16200000" flipH="1">
              <a:off x="8925144" y="2269963"/>
              <a:ext cx="12700" cy="3452759"/>
            </a:xfrm>
            <a:prstGeom prst="bentConnector3">
              <a:avLst>
                <a:gd name="adj1" fmla="val 1800000"/>
              </a:avLst>
            </a:prstGeom>
            <a:noFill/>
            <a:ln w="19050" cap="rnd" cmpd="sng" algn="ctr">
              <a:solidFill>
                <a:schemeClr val="tx1"/>
              </a:solidFill>
              <a:prstDash val="solid"/>
              <a:headEnd type="none" w="med" len="med"/>
              <a:tailEnd type="none" w="med" len="med"/>
            </a:ln>
            <a:effectLst/>
          </p:spPr>
        </p:cxnSp>
        <p:cxnSp>
          <p:nvCxnSpPr>
            <p:cNvPr id="132" name="Straight Arrow Connector 131">
              <a:extLst>
                <a:ext uri="{FF2B5EF4-FFF2-40B4-BE49-F238E27FC236}">
                  <a16:creationId xmlns:a16="http://schemas.microsoft.com/office/drawing/2014/main" id="{E8BBA316-1F6B-BA1A-A2F1-57B813C7EF4E}"/>
                </a:ext>
                <a:ext uri="{C183D7F6-B498-43B3-948B-1728B52AA6E4}">
                  <adec:decorative xmlns:adec="http://schemas.microsoft.com/office/drawing/2017/decorative" val="1"/>
                </a:ext>
              </a:extLst>
            </p:cNvPr>
            <p:cNvCxnSpPr>
              <a:cxnSpLocks/>
            </p:cNvCxnSpPr>
            <p:nvPr/>
          </p:nvCxnSpPr>
          <p:spPr>
            <a:xfrm rot="5400000" flipH="1">
              <a:off x="6853964" y="4207534"/>
              <a:ext cx="438077" cy="0"/>
            </a:xfrm>
            <a:prstGeom prst="straightConnector1">
              <a:avLst/>
            </a:prstGeom>
            <a:noFill/>
            <a:ln w="19050" cap="rnd" cmpd="sng" algn="ctr">
              <a:solidFill>
                <a:schemeClr val="tx1"/>
              </a:solidFill>
              <a:prstDash val="solid"/>
              <a:headEnd type="none" w="lg" len="sm"/>
              <a:tailEnd type="arrow" w="lg" len="sm"/>
            </a:ln>
            <a:effectLst/>
          </p:spPr>
        </p:cxnSp>
        <p:cxnSp>
          <p:nvCxnSpPr>
            <p:cNvPr id="133" name="Straight Arrow Connector 132">
              <a:extLst>
                <a:ext uri="{FF2B5EF4-FFF2-40B4-BE49-F238E27FC236}">
                  <a16:creationId xmlns:a16="http://schemas.microsoft.com/office/drawing/2014/main" id="{F1793B0F-0B0C-5B2A-9D72-8105E7EC0387}"/>
                </a:ext>
                <a:ext uri="{C183D7F6-B498-43B3-948B-1728B52AA6E4}">
                  <adec:decorative xmlns:adec="http://schemas.microsoft.com/office/drawing/2017/decorative" val="1"/>
                </a:ext>
              </a:extLst>
            </p:cNvPr>
            <p:cNvCxnSpPr>
              <a:cxnSpLocks/>
            </p:cNvCxnSpPr>
            <p:nvPr/>
          </p:nvCxnSpPr>
          <p:spPr>
            <a:xfrm rot="5400000" flipH="1">
              <a:off x="10306724" y="4207534"/>
              <a:ext cx="438077" cy="0"/>
            </a:xfrm>
            <a:prstGeom prst="straightConnector1">
              <a:avLst/>
            </a:prstGeom>
            <a:noFill/>
            <a:ln w="19050" cap="rnd" cmpd="sng" algn="ctr">
              <a:solidFill>
                <a:schemeClr val="tx1"/>
              </a:solidFill>
              <a:prstDash val="solid"/>
              <a:headEnd type="none" w="lg" len="sm"/>
              <a:tailEnd type="arrow" w="lg" len="sm"/>
            </a:ln>
            <a:effectLst/>
          </p:spPr>
        </p:cxnSp>
        <p:cxnSp>
          <p:nvCxnSpPr>
            <p:cNvPr id="134" name="Straight Arrow Connector 133">
              <a:extLst>
                <a:ext uri="{FF2B5EF4-FFF2-40B4-BE49-F238E27FC236}">
                  <a16:creationId xmlns:a16="http://schemas.microsoft.com/office/drawing/2014/main" id="{7063C8FD-1F3B-714A-0089-7946990EF8D7}"/>
                </a:ext>
                <a:ext uri="{C183D7F6-B498-43B3-948B-1728B52AA6E4}">
                  <adec:decorative xmlns:adec="http://schemas.microsoft.com/office/drawing/2017/decorative" val="1"/>
                </a:ext>
              </a:extLst>
            </p:cNvPr>
            <p:cNvCxnSpPr>
              <a:cxnSpLocks/>
            </p:cNvCxnSpPr>
            <p:nvPr/>
          </p:nvCxnSpPr>
          <p:spPr>
            <a:xfrm rot="5400000" flipH="1">
              <a:off x="8625695" y="4207534"/>
              <a:ext cx="438077" cy="0"/>
            </a:xfrm>
            <a:prstGeom prst="straightConnector1">
              <a:avLst/>
            </a:prstGeom>
            <a:noFill/>
            <a:ln w="19050" cap="rnd" cmpd="sng" algn="ctr">
              <a:solidFill>
                <a:schemeClr val="tx1"/>
              </a:solidFill>
              <a:prstDash val="solid"/>
              <a:headEnd type="none" w="lg" len="sm"/>
              <a:tailEnd type="arrow" w="lg" len="sm"/>
            </a:ln>
            <a:effectLst/>
          </p:spPr>
        </p:cxnSp>
      </p:grpSp>
      <p:sp>
        <p:nvSpPr>
          <p:cNvPr id="135" name="Title 6">
            <a:extLst>
              <a:ext uri="{FF2B5EF4-FFF2-40B4-BE49-F238E27FC236}">
                <a16:creationId xmlns:a16="http://schemas.microsoft.com/office/drawing/2014/main" id="{3D348F3C-9386-B2C8-66B4-62904FBDB186}"/>
              </a:ext>
              <a:ext uri="{C183D7F6-B498-43B3-948B-1728B52AA6E4}">
                <adec:decorative xmlns:adec="http://schemas.microsoft.com/office/drawing/2017/decorative" val="1"/>
              </a:ext>
            </a:extLst>
          </p:cNvPr>
          <p:cNvSpPr txBox="1">
            <a:spLocks/>
          </p:cNvSpPr>
          <p:nvPr/>
        </p:nvSpPr>
        <p:spPr>
          <a:xfrm>
            <a:off x="6633966" y="6134479"/>
            <a:ext cx="3563283" cy="24622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2901014" rtl="0" eaLnBrk="1" fontAlgn="base" latinLnBrk="0" hangingPunct="1">
              <a:lnSpc>
                <a:spcPct val="100000"/>
              </a:lnSpc>
              <a:spcBef>
                <a:spcPct val="0"/>
              </a:spcBef>
              <a:spcAft>
                <a:spcPct val="0"/>
              </a:spcAft>
              <a:buNone/>
              <a:defRPr lang="en-US" sz="8800" b="0" kern="1200" cap="none" spc="-50" baseline="0">
                <a:ln w="3175">
                  <a:noFill/>
                </a:ln>
                <a:gradFill>
                  <a:gsLst>
                    <a:gs pos="4321">
                      <a:srgbClr val="000000"/>
                    </a:gs>
                    <a:gs pos="21000">
                      <a:srgbClr val="000000"/>
                    </a:gs>
                  </a:gsLst>
                  <a:path path="circle">
                    <a:fillToRect l="100000" t="100000"/>
                  </a:path>
                </a:gradFill>
                <a:effectLst/>
                <a:latin typeface="+mj-lt"/>
                <a:ea typeface="+mn-ea"/>
                <a:cs typeface="Segoe UI" pitchFamily="34" charset="0"/>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marL="0" marR="0" lvl="0" indent="0" algn="ctr" defTabSz="914437" rtl="0" eaLnBrk="1" fontAlgn="base" latinLnBrk="0" hangingPunct="1">
              <a:lnSpc>
                <a:spcPct val="100000"/>
              </a:lnSpc>
              <a:spcBef>
                <a:spcPts val="1205"/>
              </a:spcBef>
              <a:spcAft>
                <a:spcPts val="0"/>
              </a:spcAft>
              <a:buClrTx/>
              <a:buSzPct val="90000"/>
              <a:buFontTx/>
              <a:buNone/>
              <a:tabLst/>
              <a:defRPr/>
            </a:pPr>
            <a:r>
              <a:rPr kumimoji="0" lang="en-US" sz="1600" b="1" i="0" u="none" strike="noStrike" kern="1200" cap="none" spc="0" normalizeH="0" baseline="0" noProof="0">
                <a:ln>
                  <a:noFill/>
                </a:ln>
                <a:gradFill>
                  <a:gsLst>
                    <a:gs pos="68966">
                      <a:srgbClr val="FFFFFF"/>
                    </a:gs>
                    <a:gs pos="89510">
                      <a:srgbClr val="FFFFFF"/>
                    </a:gs>
                  </a:gsLst>
                  <a:path path="circle">
                    <a:fillToRect l="100000" t="100000"/>
                  </a:path>
                </a:gradFill>
                <a:effectLst/>
                <a:uLnTx/>
                <a:uFillTx/>
                <a:latin typeface="Segoe Sans Display"/>
                <a:ea typeface="+mn-ea"/>
                <a:cs typeface="Segoe UI"/>
              </a:rPr>
              <a:t>Per partition automatic failover</a:t>
            </a:r>
          </a:p>
        </p:txBody>
      </p:sp>
      <p:sp>
        <p:nvSpPr>
          <p:cNvPr id="136" name="TextBox 135">
            <a:extLst>
              <a:ext uri="{FF2B5EF4-FFF2-40B4-BE49-F238E27FC236}">
                <a16:creationId xmlns:a16="http://schemas.microsoft.com/office/drawing/2014/main" id="{5AC75742-1CA1-1A9B-0AAD-1EB5EE7300D0}"/>
              </a:ext>
              <a:ext uri="{C183D7F6-B498-43B3-948B-1728B52AA6E4}">
                <adec:decorative xmlns:adec="http://schemas.microsoft.com/office/drawing/2017/decorative" val="1"/>
              </a:ext>
            </a:extLst>
          </p:cNvPr>
          <p:cNvSpPr txBox="1">
            <a:spLocks/>
          </p:cNvSpPr>
          <p:nvPr/>
        </p:nvSpPr>
        <p:spPr>
          <a:xfrm>
            <a:off x="11047114" y="3881170"/>
            <a:ext cx="1076611" cy="1359685"/>
          </a:xfrm>
          <a:prstGeom prst="roundRect">
            <a:avLst>
              <a:gd name="adj" fmla="val 4231"/>
            </a:avLst>
          </a:prstGeom>
          <a:noFill/>
          <a:ln w="12700" cap="rnd" cmpd="sng" algn="ctr">
            <a:solidFill>
              <a:srgbClr val="FFFFFF">
                <a:alpha val="50000"/>
              </a:srgbClr>
            </a:solidFill>
            <a:prstDash val="solid"/>
            <a:headEnd type="none" w="lg" len="sm"/>
            <a:tailEnd type="none" w="lg" len="sm"/>
          </a:ln>
          <a:effectLst/>
        </p:spPr>
        <p:txBody>
          <a:bodyPr wrap="square" lIns="0" tIns="0" rIns="0" bIns="274320" rtlCol="0" anchor="b" anchorCtr="0">
            <a:noAutofit/>
          </a:bodyPr>
          <a:lstStyle>
            <a:defPPr>
              <a:defRPr lang="en-US"/>
            </a:defPPr>
            <a:lvl1pPr marR="0" lvl="0" indent="0" algn="ctr" defTabSz="1427220" fontAlgn="auto">
              <a:lnSpc>
                <a:spcPct val="100000"/>
              </a:lnSpc>
              <a:spcBef>
                <a:spcPts val="400"/>
              </a:spcBef>
              <a:spcAft>
                <a:spcPts val="0"/>
              </a:spcAft>
              <a:buClrTx/>
              <a:buSzTx/>
              <a:buFontTx/>
              <a:buNone/>
              <a:tabLst/>
              <a:defRPr kumimoji="0" sz="4000" b="0" i="0" u="none" strike="noStrike" cap="none" spc="-50" normalizeH="0" baseline="0">
                <a:ln>
                  <a:noFill/>
                </a:ln>
                <a:gradFill>
                  <a:gsLst>
                    <a:gs pos="80460">
                      <a:srgbClr val="000000"/>
                    </a:gs>
                    <a:gs pos="59551">
                      <a:srgbClr val="000000"/>
                    </a:gs>
                  </a:gsLst>
                  <a:path path="circle">
                    <a:fillToRect l="100000" t="100000"/>
                  </a:path>
                </a:gradFill>
                <a:effectLst/>
                <a:uLnTx/>
                <a:uFillTx/>
                <a:latin typeface="Segoe UI Variable Display Semibold" pitchFamily="2" charset="0"/>
              </a:defRPr>
            </a:lvl1pPr>
            <a:lvl2pPr marL="0" marR="0" lvl="1" indent="0" algn="ctr" defTabSz="630263" fontAlgn="auto">
              <a:lnSpc>
                <a:spcPct val="100000"/>
              </a:lnSpc>
              <a:spcBef>
                <a:spcPts val="400"/>
              </a:spcBef>
              <a:spcAft>
                <a:spcPts val="0"/>
              </a:spcAft>
              <a:buClrTx/>
              <a:buSzPct val="90000"/>
              <a:buFontTx/>
              <a:buNone/>
              <a:tabLst/>
              <a:defRPr kumimoji="0" sz="1100" b="0" i="0" u="none" strike="noStrike" cap="none" spc="0" normalizeH="0" baseline="0">
                <a:ln>
                  <a:noFill/>
                </a:ln>
                <a:gradFill>
                  <a:gsLst>
                    <a:gs pos="9174">
                      <a:srgbClr val="000000"/>
                    </a:gs>
                    <a:gs pos="42000">
                      <a:srgbClr val="000000"/>
                    </a:gs>
                  </a:gsLst>
                  <a:path path="circle">
                    <a:fillToRect l="100000" t="100000"/>
                  </a:path>
                </a:gradFill>
                <a:effectLst/>
                <a:uLnTx/>
                <a:uFillTx/>
                <a:latin typeface="Segoe UI Variable Display Semibold" pitchFamily="2" charset="0"/>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1427220" rtl="0" eaLnBrk="1" fontAlgn="auto" latinLnBrk="0" hangingPunct="1">
              <a:lnSpc>
                <a:spcPct val="100000"/>
              </a:lnSpc>
              <a:spcBef>
                <a:spcPts val="400"/>
              </a:spcBef>
              <a:spcAft>
                <a:spcPts val="0"/>
              </a:spcAft>
              <a:buClrTx/>
              <a:buSzTx/>
              <a:buFontTx/>
              <a:buNone/>
              <a:tabLst/>
              <a:defRPr/>
            </a:pPr>
            <a:endParaRPr kumimoji="0" lang="en-US" sz="4000" b="0" i="0" u="none" strike="noStrike" kern="0" cap="none" spc="-50" normalizeH="0" baseline="0" noProof="0">
              <a:ln>
                <a:noFill/>
              </a:ln>
              <a:solidFill>
                <a:srgbClr val="000000"/>
              </a:solidFill>
              <a:effectLst/>
              <a:uLnTx/>
              <a:uFillTx/>
              <a:latin typeface="Segoe UI Variable Display Semib" pitchFamily="2" charset="0"/>
              <a:ea typeface="+mn-ea"/>
              <a:cs typeface="+mn-cs"/>
            </a:endParaRPr>
          </a:p>
        </p:txBody>
      </p:sp>
      <p:cxnSp>
        <p:nvCxnSpPr>
          <p:cNvPr id="137" name="Straight Arrow Connector 136">
            <a:extLst>
              <a:ext uri="{FF2B5EF4-FFF2-40B4-BE49-F238E27FC236}">
                <a16:creationId xmlns:a16="http://schemas.microsoft.com/office/drawing/2014/main" id="{1574EB1D-DBF1-3ACE-4587-C49A890FAC7C}"/>
              </a:ext>
              <a:ext uri="{C183D7F6-B498-43B3-948B-1728B52AA6E4}">
                <adec:decorative xmlns:adec="http://schemas.microsoft.com/office/drawing/2017/decorative" val="1"/>
              </a:ext>
            </a:extLst>
          </p:cNvPr>
          <p:cNvCxnSpPr>
            <a:cxnSpLocks/>
          </p:cNvCxnSpPr>
          <p:nvPr/>
        </p:nvCxnSpPr>
        <p:spPr>
          <a:xfrm flipV="1">
            <a:off x="11294121" y="5202952"/>
            <a:ext cx="0" cy="420269"/>
          </a:xfrm>
          <a:prstGeom prst="straightConnector1">
            <a:avLst/>
          </a:prstGeom>
          <a:noFill/>
          <a:ln w="19050" cap="rnd" cmpd="sng" algn="ctr">
            <a:solidFill>
              <a:schemeClr val="tx1"/>
            </a:solidFill>
            <a:prstDash val="solid"/>
            <a:headEnd type="arrow" w="lg" len="sm"/>
            <a:tailEnd type="none" w="lg" len="sm"/>
          </a:ln>
          <a:effectLst/>
        </p:spPr>
      </p:cxnSp>
      <p:cxnSp>
        <p:nvCxnSpPr>
          <p:cNvPr id="138" name="Straight Arrow Connector 137">
            <a:extLst>
              <a:ext uri="{FF2B5EF4-FFF2-40B4-BE49-F238E27FC236}">
                <a16:creationId xmlns:a16="http://schemas.microsoft.com/office/drawing/2014/main" id="{71C658B3-E2C4-0C2E-1B3D-9B7290DF551C}"/>
              </a:ext>
              <a:ext uri="{C183D7F6-B498-43B3-948B-1728B52AA6E4}">
                <adec:decorative xmlns:adec="http://schemas.microsoft.com/office/drawing/2017/decorative" val="1"/>
              </a:ext>
            </a:extLst>
          </p:cNvPr>
          <p:cNvCxnSpPr>
            <a:cxnSpLocks/>
          </p:cNvCxnSpPr>
          <p:nvPr/>
        </p:nvCxnSpPr>
        <p:spPr>
          <a:xfrm>
            <a:off x="11287356" y="4320788"/>
            <a:ext cx="0" cy="403403"/>
          </a:xfrm>
          <a:prstGeom prst="straightConnector1">
            <a:avLst/>
          </a:prstGeom>
          <a:noFill/>
          <a:ln w="19050" cap="rnd" cmpd="sng" algn="ctr">
            <a:solidFill>
              <a:schemeClr val="tx1"/>
            </a:solidFill>
            <a:prstDash val="solid"/>
            <a:headEnd type="arrow" w="lg" len="sm"/>
            <a:tailEnd type="none" w="lg" len="sm"/>
          </a:ln>
          <a:effectLst/>
        </p:spPr>
      </p:cxnSp>
      <p:sp>
        <p:nvSpPr>
          <p:cNvPr id="139" name="TextBox 138">
            <a:extLst>
              <a:ext uri="{FF2B5EF4-FFF2-40B4-BE49-F238E27FC236}">
                <a16:creationId xmlns:a16="http://schemas.microsoft.com/office/drawing/2014/main" id="{253E7505-DB39-67AC-1E76-D01439428830}"/>
              </a:ext>
            </a:extLst>
          </p:cNvPr>
          <p:cNvSpPr txBox="1"/>
          <p:nvPr/>
        </p:nvSpPr>
        <p:spPr>
          <a:xfrm>
            <a:off x="11287356" y="4514239"/>
            <a:ext cx="833206" cy="246221"/>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Sans Display"/>
                <a:ea typeface="+mn-ea"/>
                <a:cs typeface="+mn-cs"/>
              </a:rPr>
              <a:t>Reads</a:t>
            </a:r>
            <a:endParaRPr kumimoji="0" lang="en-US" sz="2000" b="0" i="0" u="none" strike="noStrike" kern="1200" cap="none" spc="0" normalizeH="0" baseline="0" noProof="0" dirty="0">
              <a:ln>
                <a:noFill/>
              </a:ln>
              <a:solidFill>
                <a:srgbClr val="000000"/>
              </a:solidFill>
              <a:effectLst/>
              <a:uLnTx/>
              <a:uFillTx/>
              <a:latin typeface="Segoe Sans Display"/>
              <a:ea typeface="+mn-ea"/>
              <a:cs typeface="+mn-cs"/>
            </a:endParaRPr>
          </a:p>
        </p:txBody>
      </p:sp>
      <p:sp>
        <p:nvSpPr>
          <p:cNvPr id="140" name="TextBox 139">
            <a:extLst>
              <a:ext uri="{FF2B5EF4-FFF2-40B4-BE49-F238E27FC236}">
                <a16:creationId xmlns:a16="http://schemas.microsoft.com/office/drawing/2014/main" id="{E47B2729-3C53-4FC9-968C-0E1D79C73E48}"/>
              </a:ext>
            </a:extLst>
          </p:cNvPr>
          <p:cNvSpPr txBox="1"/>
          <p:nvPr/>
        </p:nvSpPr>
        <p:spPr>
          <a:xfrm>
            <a:off x="11290519" y="5144754"/>
            <a:ext cx="833206" cy="246221"/>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Sans Display"/>
                <a:ea typeface="+mn-ea"/>
                <a:cs typeface="+mn-cs"/>
              </a:rPr>
              <a:t>Writes</a:t>
            </a:r>
            <a:endParaRPr kumimoji="0" lang="en-US" sz="2000" b="0" i="0" u="none" strike="noStrike" kern="1200" cap="none" spc="0" normalizeH="0" baseline="0" noProof="0" dirty="0">
              <a:ln>
                <a:noFill/>
              </a:ln>
              <a:solidFill>
                <a:srgbClr val="000000"/>
              </a:solidFill>
              <a:effectLst/>
              <a:uLnTx/>
              <a:uFillTx/>
              <a:latin typeface="Segoe Sans Display"/>
              <a:ea typeface="+mn-ea"/>
              <a:cs typeface="+mn-cs"/>
            </a:endParaRPr>
          </a:p>
        </p:txBody>
      </p:sp>
    </p:spTree>
    <p:extLst>
      <p:ext uri="{BB962C8B-B14F-4D97-AF65-F5344CB8AC3E}">
        <p14:creationId xmlns:p14="http://schemas.microsoft.com/office/powerpoint/2010/main" val="20606020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74"/>
                                        </p:tgtEl>
                                        <p:attrNameLst>
                                          <p:attrName>style.visibility</p:attrName>
                                        </p:attrNameLst>
                                      </p:cBhvr>
                                      <p:to>
                                        <p:strVal val="visible"/>
                                      </p:to>
                                    </p:set>
                                    <p:animEffect transition="in" filter="fade">
                                      <p:cBhvr>
                                        <p:cTn id="7" dur="500"/>
                                        <p:tgtEl>
                                          <p:spTgt spid="74"/>
                                        </p:tgtEl>
                                      </p:cBhvr>
                                    </p:animEffect>
                                  </p:childTnLst>
                                </p:cTn>
                              </p:par>
                              <p:par>
                                <p:cTn id="8" presetID="42" presetClass="path" presetSubtype="0" decel="100000" fill="hold" grpId="1" nodeType="withEffect">
                                  <p:stCondLst>
                                    <p:cond delay="100"/>
                                  </p:stCondLst>
                                  <p:childTnLst>
                                    <p:animMotion origin="layout" path="M -1.25E-6 -7.40741E-7 L -1.25E-6 0.03542 " pathEditMode="relative" rAng="0" ptsTypes="AA">
                                      <p:cBhvr>
                                        <p:cTn id="9" dur="700" spd="-100000" fill="hold"/>
                                        <p:tgtEl>
                                          <p:spTgt spid="74"/>
                                        </p:tgtEl>
                                        <p:attrNameLst>
                                          <p:attrName>ppt_x</p:attrName>
                                          <p:attrName>ppt_y</p:attrName>
                                        </p:attrNameLst>
                                      </p:cBhvr>
                                      <p:rCtr x="0" y="1759"/>
                                    </p:animMotion>
                                  </p:childTnLst>
                                </p:cTn>
                              </p:par>
                              <p:par>
                                <p:cTn id="10" presetID="10" presetClass="entr" presetSubtype="0" fill="hold" grpId="0" nodeType="withEffect">
                                  <p:stCondLst>
                                    <p:cond delay="100"/>
                                  </p:stCondLst>
                                  <p:childTnLst>
                                    <p:set>
                                      <p:cBhvr>
                                        <p:cTn id="11" dur="1" fill="hold">
                                          <p:stCondLst>
                                            <p:cond delay="0"/>
                                          </p:stCondLst>
                                        </p:cTn>
                                        <p:tgtEl>
                                          <p:spTgt spid="106"/>
                                        </p:tgtEl>
                                        <p:attrNameLst>
                                          <p:attrName>style.visibility</p:attrName>
                                        </p:attrNameLst>
                                      </p:cBhvr>
                                      <p:to>
                                        <p:strVal val="visible"/>
                                      </p:to>
                                    </p:set>
                                    <p:animEffect transition="in" filter="fade">
                                      <p:cBhvr>
                                        <p:cTn id="12" dur="500"/>
                                        <p:tgtEl>
                                          <p:spTgt spid="106"/>
                                        </p:tgtEl>
                                      </p:cBhvr>
                                    </p:animEffect>
                                  </p:childTnLst>
                                </p:cTn>
                              </p:par>
                              <p:par>
                                <p:cTn id="13" presetID="42" presetClass="path" presetSubtype="0" decel="100000" fill="hold" grpId="1" nodeType="withEffect">
                                  <p:stCondLst>
                                    <p:cond delay="100"/>
                                  </p:stCondLst>
                                  <p:childTnLst>
                                    <p:animMotion origin="layout" path="M -4.58333E-6 -7.40741E-7 L -4.58333E-6 0.03542 " pathEditMode="relative" rAng="0" ptsTypes="AA">
                                      <p:cBhvr>
                                        <p:cTn id="14" dur="700" spd="-100000" fill="hold"/>
                                        <p:tgtEl>
                                          <p:spTgt spid="106"/>
                                        </p:tgtEl>
                                        <p:attrNameLst>
                                          <p:attrName>ppt_x</p:attrName>
                                          <p:attrName>ppt_y</p:attrName>
                                        </p:attrNameLst>
                                      </p:cBhvr>
                                      <p:rCtr x="0" y="1759"/>
                                    </p:animMotion>
                                  </p:childTnLst>
                                </p:cTn>
                              </p:par>
                              <p:par>
                                <p:cTn id="15" presetID="10" presetClass="entr" presetSubtype="0" fill="hold" grpId="0" nodeType="withEffect">
                                  <p:stCondLst>
                                    <p:cond delay="100"/>
                                  </p:stCondLst>
                                  <p:childTnLst>
                                    <p:set>
                                      <p:cBhvr>
                                        <p:cTn id="16" dur="1" fill="hold">
                                          <p:stCondLst>
                                            <p:cond delay="0"/>
                                          </p:stCondLst>
                                        </p:cTn>
                                        <p:tgtEl>
                                          <p:spTgt spid="105"/>
                                        </p:tgtEl>
                                        <p:attrNameLst>
                                          <p:attrName>style.visibility</p:attrName>
                                        </p:attrNameLst>
                                      </p:cBhvr>
                                      <p:to>
                                        <p:strVal val="visible"/>
                                      </p:to>
                                    </p:set>
                                    <p:animEffect transition="in" filter="fade">
                                      <p:cBhvr>
                                        <p:cTn id="17" dur="500"/>
                                        <p:tgtEl>
                                          <p:spTgt spid="105"/>
                                        </p:tgtEl>
                                      </p:cBhvr>
                                    </p:animEffect>
                                  </p:childTnLst>
                                </p:cTn>
                              </p:par>
                              <p:par>
                                <p:cTn id="18" presetID="42" presetClass="path" presetSubtype="0" decel="100000" fill="hold" grpId="1" nodeType="withEffect">
                                  <p:stCondLst>
                                    <p:cond delay="100"/>
                                  </p:stCondLst>
                                  <p:childTnLst>
                                    <p:animMotion origin="layout" path="M -4.58333E-6 4.44444E-6 L -4.58333E-6 0.03541 " pathEditMode="relative" rAng="0" ptsTypes="AA">
                                      <p:cBhvr>
                                        <p:cTn id="19" dur="700" spd="-100000" fill="hold"/>
                                        <p:tgtEl>
                                          <p:spTgt spid="105"/>
                                        </p:tgtEl>
                                        <p:attrNameLst>
                                          <p:attrName>ppt_x</p:attrName>
                                          <p:attrName>ppt_y</p:attrName>
                                        </p:attrNameLst>
                                      </p:cBhvr>
                                      <p:rCtr x="0" y="1759"/>
                                    </p:animMotion>
                                  </p:childTnLst>
                                </p:cTn>
                              </p:par>
                              <p:par>
                                <p:cTn id="20" presetID="10" presetClass="entr" presetSubtype="0" fill="hold" grpId="0" nodeType="withEffect">
                                  <p:stCondLst>
                                    <p:cond delay="100"/>
                                  </p:stCondLst>
                                  <p:childTnLst>
                                    <p:set>
                                      <p:cBhvr>
                                        <p:cTn id="21" dur="1" fill="hold">
                                          <p:stCondLst>
                                            <p:cond delay="0"/>
                                          </p:stCondLst>
                                        </p:cTn>
                                        <p:tgtEl>
                                          <p:spTgt spid="73"/>
                                        </p:tgtEl>
                                        <p:attrNameLst>
                                          <p:attrName>style.visibility</p:attrName>
                                        </p:attrNameLst>
                                      </p:cBhvr>
                                      <p:to>
                                        <p:strVal val="visible"/>
                                      </p:to>
                                    </p:set>
                                    <p:animEffect transition="in" filter="fade">
                                      <p:cBhvr>
                                        <p:cTn id="22" dur="500"/>
                                        <p:tgtEl>
                                          <p:spTgt spid="73"/>
                                        </p:tgtEl>
                                      </p:cBhvr>
                                    </p:animEffect>
                                  </p:childTnLst>
                                </p:cTn>
                              </p:par>
                              <p:par>
                                <p:cTn id="23" presetID="42" presetClass="path" presetSubtype="0" decel="100000" fill="hold" grpId="1" nodeType="withEffect">
                                  <p:stCondLst>
                                    <p:cond delay="100"/>
                                  </p:stCondLst>
                                  <p:childTnLst>
                                    <p:animMotion origin="layout" path="M -1.25E-6 4.44444E-6 L -1.25E-6 0.03541 " pathEditMode="relative" rAng="0" ptsTypes="AA">
                                      <p:cBhvr>
                                        <p:cTn id="24" dur="700" spd="-100000" fill="hold"/>
                                        <p:tgtEl>
                                          <p:spTgt spid="73"/>
                                        </p:tgtEl>
                                        <p:attrNameLst>
                                          <p:attrName>ppt_x</p:attrName>
                                          <p:attrName>ppt_y</p:attrName>
                                        </p:attrNameLst>
                                      </p:cBhvr>
                                      <p:rCtr x="0" y="1759"/>
                                    </p:animMotion>
                                  </p:childTnLst>
                                </p:cTn>
                              </p:par>
                              <p:par>
                                <p:cTn id="25" presetID="10" presetClass="entr" presetSubtype="0" fill="hold" nodeType="withEffect">
                                  <p:stCondLst>
                                    <p:cond delay="200"/>
                                  </p:stCondLst>
                                  <p:childTnLst>
                                    <p:set>
                                      <p:cBhvr>
                                        <p:cTn id="26" dur="1" fill="hold">
                                          <p:stCondLst>
                                            <p:cond delay="0"/>
                                          </p:stCondLst>
                                        </p:cTn>
                                        <p:tgtEl>
                                          <p:spTgt spid="75"/>
                                        </p:tgtEl>
                                        <p:attrNameLst>
                                          <p:attrName>style.visibility</p:attrName>
                                        </p:attrNameLst>
                                      </p:cBhvr>
                                      <p:to>
                                        <p:strVal val="visible"/>
                                      </p:to>
                                    </p:set>
                                    <p:animEffect transition="in" filter="fade">
                                      <p:cBhvr>
                                        <p:cTn id="27" dur="500"/>
                                        <p:tgtEl>
                                          <p:spTgt spid="75"/>
                                        </p:tgtEl>
                                      </p:cBhvr>
                                    </p:animEffect>
                                  </p:childTnLst>
                                </p:cTn>
                              </p:par>
                              <p:par>
                                <p:cTn id="28" presetID="42" presetClass="path" presetSubtype="0" decel="100000" fill="hold" nodeType="withEffect">
                                  <p:stCondLst>
                                    <p:cond delay="200"/>
                                  </p:stCondLst>
                                  <p:childTnLst>
                                    <p:animMotion origin="layout" path="M -1.25E-6 -1.11111E-6 L -1.25E-6 0.03542 " pathEditMode="relative" rAng="0" ptsTypes="AA">
                                      <p:cBhvr>
                                        <p:cTn id="29" dur="700" spd="-100000" fill="hold"/>
                                        <p:tgtEl>
                                          <p:spTgt spid="75"/>
                                        </p:tgtEl>
                                        <p:attrNameLst>
                                          <p:attrName>ppt_x</p:attrName>
                                          <p:attrName>ppt_y</p:attrName>
                                        </p:attrNameLst>
                                      </p:cBhvr>
                                      <p:rCtr x="0" y="1759"/>
                                    </p:animMotion>
                                  </p:childTnLst>
                                </p:cTn>
                              </p:par>
                              <p:par>
                                <p:cTn id="30" presetID="10" presetClass="entr" presetSubtype="0" fill="hold" nodeType="withEffect">
                                  <p:stCondLst>
                                    <p:cond delay="200"/>
                                  </p:stCondLst>
                                  <p:childTnLst>
                                    <p:set>
                                      <p:cBhvr>
                                        <p:cTn id="31" dur="1" fill="hold">
                                          <p:stCondLst>
                                            <p:cond delay="0"/>
                                          </p:stCondLst>
                                        </p:cTn>
                                        <p:tgtEl>
                                          <p:spTgt spid="107"/>
                                        </p:tgtEl>
                                        <p:attrNameLst>
                                          <p:attrName>style.visibility</p:attrName>
                                        </p:attrNameLst>
                                      </p:cBhvr>
                                      <p:to>
                                        <p:strVal val="visible"/>
                                      </p:to>
                                    </p:set>
                                    <p:animEffect transition="in" filter="fade">
                                      <p:cBhvr>
                                        <p:cTn id="32" dur="500"/>
                                        <p:tgtEl>
                                          <p:spTgt spid="107"/>
                                        </p:tgtEl>
                                      </p:cBhvr>
                                    </p:animEffect>
                                  </p:childTnLst>
                                </p:cTn>
                              </p:par>
                              <p:par>
                                <p:cTn id="33" presetID="42" presetClass="path" presetSubtype="0" decel="100000" fill="hold" nodeType="withEffect">
                                  <p:stCondLst>
                                    <p:cond delay="200"/>
                                  </p:stCondLst>
                                  <p:childTnLst>
                                    <p:animMotion origin="layout" path="M -4.58333E-6 -4.44444E-6 L -4.58333E-6 0.03542 " pathEditMode="relative" rAng="0" ptsTypes="AA">
                                      <p:cBhvr>
                                        <p:cTn id="34" dur="700" spd="-100000" fill="hold"/>
                                        <p:tgtEl>
                                          <p:spTgt spid="107"/>
                                        </p:tgtEl>
                                        <p:attrNameLst>
                                          <p:attrName>ppt_x</p:attrName>
                                          <p:attrName>ppt_y</p:attrName>
                                        </p:attrNameLst>
                                      </p:cBhvr>
                                      <p:rCtr x="0" y="1759"/>
                                    </p:animMotion>
                                  </p:childTnLst>
                                </p:cTn>
                              </p:par>
                              <p:par>
                                <p:cTn id="35" presetID="10" presetClass="entr" presetSubtype="0" fill="hold" grpId="0" nodeType="withEffect">
                                  <p:stCondLst>
                                    <p:cond delay="200"/>
                                  </p:stCondLst>
                                  <p:childTnLst>
                                    <p:set>
                                      <p:cBhvr>
                                        <p:cTn id="36" dur="1" fill="hold">
                                          <p:stCondLst>
                                            <p:cond delay="0"/>
                                          </p:stCondLst>
                                        </p:cTn>
                                        <p:tgtEl>
                                          <p:spTgt spid="104"/>
                                        </p:tgtEl>
                                        <p:attrNameLst>
                                          <p:attrName>style.visibility</p:attrName>
                                        </p:attrNameLst>
                                      </p:cBhvr>
                                      <p:to>
                                        <p:strVal val="visible"/>
                                      </p:to>
                                    </p:set>
                                    <p:animEffect transition="in" filter="fade">
                                      <p:cBhvr>
                                        <p:cTn id="37" dur="500"/>
                                        <p:tgtEl>
                                          <p:spTgt spid="104"/>
                                        </p:tgtEl>
                                      </p:cBhvr>
                                    </p:animEffect>
                                  </p:childTnLst>
                                </p:cTn>
                              </p:par>
                              <p:par>
                                <p:cTn id="38" presetID="42" presetClass="path" presetSubtype="0" decel="100000" fill="hold" grpId="1" nodeType="withEffect">
                                  <p:stCondLst>
                                    <p:cond delay="200"/>
                                  </p:stCondLst>
                                  <p:childTnLst>
                                    <p:animMotion origin="layout" path="M -1.45833E-6 4.81481E-6 L -1.45833E-6 0.03541 " pathEditMode="relative" rAng="0" ptsTypes="AA">
                                      <p:cBhvr>
                                        <p:cTn id="39" dur="700" spd="-100000" fill="hold"/>
                                        <p:tgtEl>
                                          <p:spTgt spid="104"/>
                                        </p:tgtEl>
                                        <p:attrNameLst>
                                          <p:attrName>ppt_x</p:attrName>
                                          <p:attrName>ppt_y</p:attrName>
                                        </p:attrNameLst>
                                      </p:cBhvr>
                                      <p:rCtr x="0" y="1759"/>
                                    </p:animMotion>
                                  </p:childTnLst>
                                </p:cTn>
                              </p:par>
                              <p:par>
                                <p:cTn id="40" presetID="10" presetClass="entr" presetSubtype="0" fill="hold" grpId="0" nodeType="withEffect">
                                  <p:stCondLst>
                                    <p:cond delay="200"/>
                                  </p:stCondLst>
                                  <p:childTnLst>
                                    <p:set>
                                      <p:cBhvr>
                                        <p:cTn id="41" dur="1" fill="hold">
                                          <p:stCondLst>
                                            <p:cond delay="0"/>
                                          </p:stCondLst>
                                        </p:cTn>
                                        <p:tgtEl>
                                          <p:spTgt spid="135"/>
                                        </p:tgtEl>
                                        <p:attrNameLst>
                                          <p:attrName>style.visibility</p:attrName>
                                        </p:attrNameLst>
                                      </p:cBhvr>
                                      <p:to>
                                        <p:strVal val="visible"/>
                                      </p:to>
                                    </p:set>
                                    <p:animEffect transition="in" filter="fade">
                                      <p:cBhvr>
                                        <p:cTn id="42" dur="500"/>
                                        <p:tgtEl>
                                          <p:spTgt spid="135"/>
                                        </p:tgtEl>
                                      </p:cBhvr>
                                    </p:animEffect>
                                  </p:childTnLst>
                                </p:cTn>
                              </p:par>
                              <p:par>
                                <p:cTn id="43" presetID="42" presetClass="path" presetSubtype="0" decel="100000" fill="hold" grpId="1" nodeType="withEffect">
                                  <p:stCondLst>
                                    <p:cond delay="200"/>
                                  </p:stCondLst>
                                  <p:childTnLst>
                                    <p:animMotion origin="layout" path="M -4.375E-6 1.48148E-6 L -4.375E-6 0.03542 " pathEditMode="relative" rAng="0" ptsTypes="AA">
                                      <p:cBhvr>
                                        <p:cTn id="44" dur="700" spd="-100000" fill="hold"/>
                                        <p:tgtEl>
                                          <p:spTgt spid="135"/>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animBg="1"/>
      <p:bldP spid="73" grpId="1" animBg="1"/>
      <p:bldP spid="74" grpId="0" animBg="1"/>
      <p:bldP spid="74" grpId="1" animBg="1"/>
      <p:bldP spid="104" grpId="0"/>
      <p:bldP spid="104" grpId="1"/>
      <p:bldP spid="105" grpId="0" animBg="1"/>
      <p:bldP spid="105" grpId="1" animBg="1"/>
      <p:bldP spid="106" grpId="0" animBg="1"/>
      <p:bldP spid="106" grpId="1" animBg="1"/>
      <p:bldP spid="135" grpId="0"/>
      <p:bldP spid="135" grpId="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ounded Rectangle 7">
            <a:extLst>
              <a:ext uri="{FF2B5EF4-FFF2-40B4-BE49-F238E27FC236}">
                <a16:creationId xmlns:a16="http://schemas.microsoft.com/office/drawing/2014/main" id="{713DF4DA-CE19-0ECB-0FA0-83032B26A1E1}"/>
              </a:ext>
              <a:ext uri="{C183D7F6-B498-43B3-948B-1728B52AA6E4}">
                <adec:decorative xmlns:adec="http://schemas.microsoft.com/office/drawing/2017/decorative" val="1"/>
              </a:ext>
            </a:extLst>
          </p:cNvPr>
          <p:cNvSpPr/>
          <p:nvPr/>
        </p:nvSpPr>
        <p:spPr bwMode="auto">
          <a:xfrm>
            <a:off x="749131" y="1655488"/>
            <a:ext cx="6181058" cy="4479873"/>
          </a:xfrm>
          <a:prstGeom prst="roundRect">
            <a:avLst>
              <a:gd name="adj" fmla="val 2893"/>
            </a:avLst>
          </a:prstGeom>
          <a:solidFill>
            <a:srgbClr val="091F2C"/>
          </a:solidFill>
          <a:ln w="9525" cap="flat" cmpd="sng" algn="ctr">
            <a:noFill/>
            <a:prstDash val="solid"/>
            <a:headEnd type="none" w="med" len="med"/>
            <a:tailEnd type="none" w="med" len="med"/>
          </a:ln>
          <a:effectLst>
            <a:outerShdw blurRad="63500" dist="127000" dir="2700000" algn="tl" rotWithShape="0">
              <a:prstClr val="black">
                <a:alpha val="50000"/>
              </a:prstClr>
            </a:outerShdw>
          </a:effectLst>
          <a:scene3d>
            <a:camera prst="perspectiveLeft" fov="2100000">
              <a:rot lat="0" lon="0" rev="0"/>
            </a:camera>
            <a:lightRig rig="threePt" dir="t"/>
          </a:scene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91F2C"/>
              </a:solidFill>
              <a:effectLst/>
              <a:uLnTx/>
              <a:uFillTx/>
              <a:latin typeface="Segoe UI"/>
              <a:ea typeface="+mn-ea"/>
              <a:cs typeface="Segoe UI" pitchFamily="34" charset="0"/>
            </a:endParaRPr>
          </a:p>
        </p:txBody>
      </p:sp>
      <p:sp>
        <p:nvSpPr>
          <p:cNvPr id="2" name="Title 1">
            <a:extLst>
              <a:ext uri="{FF2B5EF4-FFF2-40B4-BE49-F238E27FC236}">
                <a16:creationId xmlns:a16="http://schemas.microsoft.com/office/drawing/2014/main" id="{D5D54103-BEE6-2474-E5DC-9CEF87D21DC3}"/>
              </a:ext>
            </a:extLst>
          </p:cNvPr>
          <p:cNvSpPr>
            <a:spLocks noGrp="1"/>
          </p:cNvSpPr>
          <p:nvPr>
            <p:ph type="title"/>
          </p:nvPr>
        </p:nvSpPr>
        <p:spPr/>
        <p:txBody>
          <a:bodyPr/>
          <a:lstStyle/>
          <a:p>
            <a:r>
              <a:rPr lang="en-US" dirty="0"/>
              <a:t>Effortless Developer Experience</a:t>
            </a:r>
          </a:p>
        </p:txBody>
      </p:sp>
      <p:sp>
        <p:nvSpPr>
          <p:cNvPr id="4" name="Text Placeholder 15">
            <a:extLst>
              <a:ext uri="{FF2B5EF4-FFF2-40B4-BE49-F238E27FC236}">
                <a16:creationId xmlns:a16="http://schemas.microsoft.com/office/drawing/2014/main" id="{496CC16F-8449-71D4-AE71-BF70918F7EE2}"/>
              </a:ext>
            </a:extLst>
          </p:cNvPr>
          <p:cNvSpPr txBox="1">
            <a:spLocks/>
          </p:cNvSpPr>
          <p:nvPr/>
        </p:nvSpPr>
        <p:spPr>
          <a:xfrm>
            <a:off x="588263" y="1039774"/>
            <a:ext cx="11018520" cy="430887"/>
          </a:xfrm>
          <a:prstGeom prst="rect">
            <a:avLst/>
          </a:prstGeom>
        </p:spPr>
        <p:txBody>
          <a:bodyPr vert="horz" wrap="square" lIns="0" tIns="0" rIns="0" bIns="0" rtlCol="0" anchor="t">
            <a:spAutoFit/>
          </a:bodyPr>
          <a:lstStyle>
            <a:lvl1pPr marL="127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70000">
                      <a:srgbClr val="49C5B1"/>
                    </a:gs>
                    <a:gs pos="0">
                      <a:srgbClr val="8DE971"/>
                    </a:gs>
                  </a:gsLst>
                  <a:path path="circle">
                    <a:fillToRect l="100000" t="100000"/>
                  </a:path>
                </a:gradFill>
                <a:latin typeface="+mj-lt"/>
                <a:ea typeface="+mn-ea"/>
                <a:cs typeface="Segoe UI" panose="020B0502040204020203" pitchFamily="34" charset="0"/>
              </a:defRPr>
            </a:lvl1pPr>
            <a:lvl2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j-lt"/>
                <a:ea typeface="+mn-ea"/>
                <a:cs typeface="+mn-cs"/>
              </a:defRPr>
            </a:lvl2pPr>
            <a:lvl3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j-lt"/>
                <a:ea typeface="+mn-ea"/>
                <a:cs typeface="+mn-cs"/>
              </a:defRPr>
            </a:lvl3pPr>
            <a:lvl4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j-lt"/>
                <a:ea typeface="+mn-ea"/>
                <a:cs typeface="+mn-cs"/>
              </a:defRPr>
            </a:lvl4pPr>
            <a:lvl5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j-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270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800" b="1" i="0" u="none" strike="noStrike" kern="1200" cap="none" spc="0" normalizeH="0" baseline="0" noProof="0" dirty="0">
                <a:ln>
                  <a:noFill/>
                </a:ln>
                <a:solidFill>
                  <a:srgbClr val="000000"/>
                </a:solidFill>
                <a:effectLst/>
                <a:uLnTx/>
                <a:uFillTx/>
                <a:latin typeface="Segoe UI Semibold"/>
                <a:ea typeface="+mn-ea"/>
                <a:cs typeface="Segoe UI"/>
              </a:rPr>
              <a:t>Enables rapid iterations with ecosystem integrations</a:t>
            </a:r>
          </a:p>
        </p:txBody>
      </p:sp>
      <p:grpSp>
        <p:nvGrpSpPr>
          <p:cNvPr id="5" name="Group 4">
            <a:extLst>
              <a:ext uri="{FF2B5EF4-FFF2-40B4-BE49-F238E27FC236}">
                <a16:creationId xmlns:a16="http://schemas.microsoft.com/office/drawing/2014/main" id="{014D1F59-B476-EEE4-F77F-7665E1B29735}"/>
              </a:ext>
              <a:ext uri="{C183D7F6-B498-43B3-948B-1728B52AA6E4}">
                <adec:decorative xmlns:adec="http://schemas.microsoft.com/office/drawing/2017/decorative" val="1"/>
              </a:ext>
            </a:extLst>
          </p:cNvPr>
          <p:cNvGrpSpPr/>
          <p:nvPr/>
        </p:nvGrpSpPr>
        <p:grpSpPr>
          <a:xfrm>
            <a:off x="7543440" y="1655489"/>
            <a:ext cx="4013329" cy="4479873"/>
            <a:chOff x="7543440" y="1655489"/>
            <a:chExt cx="4013329" cy="4479873"/>
          </a:xfrm>
        </p:grpSpPr>
        <p:sp>
          <p:nvSpPr>
            <p:cNvPr id="6" name="Rounded Rectangle 7">
              <a:extLst>
                <a:ext uri="{FF2B5EF4-FFF2-40B4-BE49-F238E27FC236}">
                  <a16:creationId xmlns:a16="http://schemas.microsoft.com/office/drawing/2014/main" id="{E06003E5-97A9-7E3A-21A0-D093F88573DF}"/>
                </a:ext>
                <a:ext uri="{C183D7F6-B498-43B3-948B-1728B52AA6E4}">
                  <adec:decorative xmlns:adec="http://schemas.microsoft.com/office/drawing/2017/decorative" val="1"/>
                </a:ext>
              </a:extLst>
            </p:cNvPr>
            <p:cNvSpPr/>
            <p:nvPr/>
          </p:nvSpPr>
          <p:spPr bwMode="auto">
            <a:xfrm>
              <a:off x="7543440" y="1655489"/>
              <a:ext cx="4013329" cy="4479873"/>
            </a:xfrm>
            <a:prstGeom prst="roundRect">
              <a:avLst>
                <a:gd name="adj" fmla="val 2893"/>
              </a:avLst>
            </a:prstGeom>
            <a:solidFill>
              <a:srgbClr val="091F2C"/>
            </a:solidFill>
            <a:ln w="9525" cap="flat" cmpd="sng" algn="ctr">
              <a:noFill/>
              <a:prstDash val="solid"/>
              <a:headEnd type="none" w="med" len="med"/>
              <a:tailEnd type="none" w="med" len="med"/>
            </a:ln>
            <a:effectLst>
              <a:outerShdw blurRad="63500" dist="127000" dir="2700000" algn="tl" rotWithShape="0">
                <a:prstClr val="black">
                  <a:alpha val="50000"/>
                </a:prstClr>
              </a:outerShdw>
            </a:effectLst>
            <a:scene3d>
              <a:camera prst="perspectiveLeft" fov="2100000">
                <a:rot lat="0" lon="0" rev="0"/>
              </a:camera>
              <a:lightRig rig="threePt" dir="t"/>
            </a:scene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91F2C"/>
                </a:solidFill>
                <a:effectLst/>
                <a:uLnTx/>
                <a:uFillTx/>
                <a:latin typeface="Segoe UI"/>
                <a:ea typeface="+mn-ea"/>
                <a:cs typeface="Segoe UI" pitchFamily="34" charset="0"/>
              </a:endParaRPr>
            </a:p>
          </p:txBody>
        </p:sp>
        <p:sp>
          <p:nvSpPr>
            <p:cNvPr id="7" name="TextBox 6">
              <a:extLst>
                <a:ext uri="{FF2B5EF4-FFF2-40B4-BE49-F238E27FC236}">
                  <a16:creationId xmlns:a16="http://schemas.microsoft.com/office/drawing/2014/main" id="{B245645B-647A-D7AC-0357-F38E274C14DD}"/>
                </a:ext>
              </a:extLst>
            </p:cNvPr>
            <p:cNvSpPr txBox="1"/>
            <p:nvPr/>
          </p:nvSpPr>
          <p:spPr>
            <a:xfrm>
              <a:off x="7729151" y="1817866"/>
              <a:ext cx="3714757" cy="3293209"/>
            </a:xfrm>
            <a:prstGeom prst="rect">
              <a:avLst/>
            </a:prstGeom>
            <a:noFill/>
          </p:spPr>
          <p:txBody>
            <a:bodyPr wrap="square" rtlCol="0">
              <a:spAutoFit/>
            </a:bodyPr>
            <a:lstStyle>
              <a:defPPr>
                <a:defRPr lang="en-US"/>
              </a:defPPr>
              <a:lvl1pPr marL="342900" indent="-342900">
                <a:buFont typeface="Arial" panose="020B0604020202020204" pitchFamily="34" charset="0"/>
                <a:buChar char="•"/>
                <a:defRPr sz="1600">
                  <a:latin typeface="Segoe UI" panose="020B0502040204020203" pitchFamily="34" charset="0"/>
                  <a:cs typeface="Segoe UI" panose="020B0502040204020203" pitchFamily="34" charset="0"/>
                </a:defRPr>
              </a:lvl1pPr>
            </a:lstStyle>
            <a:p>
              <a:pPr marL="0" marR="0" lvl="0" indent="0" algn="l" defTabSz="914400" rtl="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400" b="0" i="0" u="none" strike="noStrike" kern="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Flexible schema with automatic indexing enables rapid app iteration without schema/index management</a:t>
              </a:r>
            </a:p>
            <a:p>
              <a:pPr marL="0" marR="0" lvl="0" indent="0" algn="l" defTabSz="914400" rtl="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400" b="0" i="0" u="none" strike="noStrike" kern="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Automatic scaling and automatic partitioning enables zero-</a:t>
              </a:r>
              <a:r>
                <a:rPr kumimoji="0" lang="en-US" sz="1400" b="0" i="0" u="none" strike="noStrike" kern="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devops</a:t>
              </a:r>
              <a:r>
                <a:rPr kumimoji="0" lang="en-US" sz="1400" b="0" i="0" u="none" strike="noStrike" kern="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while application grows rapidly</a:t>
              </a:r>
            </a:p>
            <a:p>
              <a:pPr marL="0" marR="0" lvl="0" indent="0" algn="l" defTabSz="914400" rtl="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400" b="0" i="0" u="none" strike="noStrike" kern="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Best fit for the fast-growing ecosystems </a:t>
              </a:r>
              <a:br>
                <a:rPr kumimoji="0" lang="en-US" sz="1400" b="0" i="0" u="none" strike="noStrike" kern="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br>
              <a:r>
                <a:rPr kumimoji="0" lang="en-US" sz="1400" b="0" i="0" u="none" strike="noStrike" kern="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with seamless integration</a:t>
              </a:r>
            </a:p>
            <a:p>
              <a:pPr marL="0" marR="0" lvl="0" indent="0" algn="l" defTabSz="914400" rtl="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400" b="0" i="0" u="none" strike="noStrike" kern="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Perpetual Free-tier designed </a:t>
              </a:r>
              <a:br>
                <a:rPr kumimoji="0" lang="en-US" sz="1400" b="0" i="0" u="none" strike="noStrike" kern="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br>
              <a:r>
                <a:rPr kumimoji="0" lang="en-US" sz="1400" b="0" i="0" u="none" strike="noStrike" kern="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to help succeed on key scenarios</a:t>
              </a:r>
            </a:p>
            <a:p>
              <a:pPr marL="0" marR="0" lvl="0" indent="0" algn="l" defTabSz="914400" rtl="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400" b="0" i="0" u="none" strike="noStrike" kern="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Change Feed for Event Driven architectures</a:t>
              </a:r>
            </a:p>
          </p:txBody>
        </p:sp>
        <p:grpSp>
          <p:nvGrpSpPr>
            <p:cNvPr id="8" name="Group 7">
              <a:extLst>
                <a:ext uri="{FF2B5EF4-FFF2-40B4-BE49-F238E27FC236}">
                  <a16:creationId xmlns:a16="http://schemas.microsoft.com/office/drawing/2014/main" id="{33B793F5-0B4C-65EE-ACAD-622D12EB0E90}"/>
                </a:ext>
              </a:extLst>
            </p:cNvPr>
            <p:cNvGrpSpPr/>
            <p:nvPr/>
          </p:nvGrpSpPr>
          <p:grpSpPr>
            <a:xfrm>
              <a:off x="7796591" y="2613745"/>
              <a:ext cx="3462935" cy="2106639"/>
              <a:chOff x="7930393" y="2589130"/>
              <a:chExt cx="3494613" cy="2106639"/>
            </a:xfrm>
          </p:grpSpPr>
          <p:cxnSp>
            <p:nvCxnSpPr>
              <p:cNvPr id="9" name="Straight Connector 8">
                <a:extLst>
                  <a:ext uri="{FF2B5EF4-FFF2-40B4-BE49-F238E27FC236}">
                    <a16:creationId xmlns:a16="http://schemas.microsoft.com/office/drawing/2014/main" id="{C980CD4E-BA08-29AC-CBB2-168313A2B44F}"/>
                  </a:ext>
                </a:extLst>
              </p:cNvPr>
              <p:cNvCxnSpPr>
                <a:cxnSpLocks/>
              </p:cNvCxnSpPr>
              <p:nvPr/>
            </p:nvCxnSpPr>
            <p:spPr>
              <a:xfrm>
                <a:off x="7930393" y="2589130"/>
                <a:ext cx="3494613" cy="0"/>
              </a:xfrm>
              <a:prstGeom prst="line">
                <a:avLst/>
              </a:prstGeom>
              <a:noFill/>
              <a:ln w="9525" cap="flat" cmpd="sng" algn="ctr">
                <a:solidFill>
                  <a:srgbClr val="FFFFFF">
                    <a:alpha val="20000"/>
                  </a:srgbClr>
                </a:solidFill>
                <a:prstDash val="solid"/>
                <a:headEnd type="none" w="lg" len="med"/>
                <a:tailEnd type="none" w="lg" len="med"/>
              </a:ln>
              <a:effectLst/>
            </p:spPr>
          </p:cxnSp>
          <p:cxnSp>
            <p:nvCxnSpPr>
              <p:cNvPr id="10" name="Straight Connector 9">
                <a:extLst>
                  <a:ext uri="{FF2B5EF4-FFF2-40B4-BE49-F238E27FC236}">
                    <a16:creationId xmlns:a16="http://schemas.microsoft.com/office/drawing/2014/main" id="{C448C0F3-08F1-E6D6-78B3-1A57DE139DCC}"/>
                  </a:ext>
                </a:extLst>
              </p:cNvPr>
              <p:cNvCxnSpPr>
                <a:cxnSpLocks/>
              </p:cNvCxnSpPr>
              <p:nvPr/>
            </p:nvCxnSpPr>
            <p:spPr>
              <a:xfrm>
                <a:off x="7930393" y="3419994"/>
                <a:ext cx="3494613" cy="0"/>
              </a:xfrm>
              <a:prstGeom prst="line">
                <a:avLst/>
              </a:prstGeom>
              <a:noFill/>
              <a:ln w="9525" cap="flat" cmpd="sng" algn="ctr">
                <a:solidFill>
                  <a:srgbClr val="FFFFFF">
                    <a:alpha val="20000"/>
                  </a:srgbClr>
                </a:solidFill>
                <a:prstDash val="solid"/>
                <a:headEnd type="none" w="lg" len="med"/>
                <a:tailEnd type="none" w="lg" len="med"/>
              </a:ln>
              <a:effectLst/>
            </p:spPr>
          </p:cxnSp>
          <p:cxnSp>
            <p:nvCxnSpPr>
              <p:cNvPr id="11" name="Straight Connector 10">
                <a:extLst>
                  <a:ext uri="{FF2B5EF4-FFF2-40B4-BE49-F238E27FC236}">
                    <a16:creationId xmlns:a16="http://schemas.microsoft.com/office/drawing/2014/main" id="{D0BA1D65-8EE4-DA33-1D98-0B7399D34C7A}"/>
                  </a:ext>
                </a:extLst>
              </p:cNvPr>
              <p:cNvCxnSpPr>
                <a:cxnSpLocks/>
              </p:cNvCxnSpPr>
              <p:nvPr/>
            </p:nvCxnSpPr>
            <p:spPr>
              <a:xfrm>
                <a:off x="7930393" y="4060769"/>
                <a:ext cx="3494613" cy="0"/>
              </a:xfrm>
              <a:prstGeom prst="line">
                <a:avLst/>
              </a:prstGeom>
              <a:noFill/>
              <a:ln w="9525" cap="flat" cmpd="sng" algn="ctr">
                <a:solidFill>
                  <a:srgbClr val="FFFFFF">
                    <a:alpha val="20000"/>
                  </a:srgbClr>
                </a:solidFill>
                <a:prstDash val="solid"/>
                <a:headEnd type="none" w="lg" len="med"/>
                <a:tailEnd type="none" w="lg" len="med"/>
              </a:ln>
              <a:effectLst/>
            </p:spPr>
          </p:cxnSp>
          <p:cxnSp>
            <p:nvCxnSpPr>
              <p:cNvPr id="12" name="Straight Connector 11">
                <a:extLst>
                  <a:ext uri="{FF2B5EF4-FFF2-40B4-BE49-F238E27FC236}">
                    <a16:creationId xmlns:a16="http://schemas.microsoft.com/office/drawing/2014/main" id="{DD310567-860B-6404-BD40-2BB793E010A4}"/>
                  </a:ext>
                </a:extLst>
              </p:cNvPr>
              <p:cNvCxnSpPr>
                <a:cxnSpLocks/>
              </p:cNvCxnSpPr>
              <p:nvPr/>
            </p:nvCxnSpPr>
            <p:spPr>
              <a:xfrm>
                <a:off x="7930393" y="4695769"/>
                <a:ext cx="3494613" cy="0"/>
              </a:xfrm>
              <a:prstGeom prst="line">
                <a:avLst/>
              </a:prstGeom>
              <a:noFill/>
              <a:ln w="9525" cap="flat" cmpd="sng" algn="ctr">
                <a:solidFill>
                  <a:srgbClr val="FFFFFF">
                    <a:alpha val="20000"/>
                  </a:srgbClr>
                </a:solidFill>
                <a:prstDash val="solid"/>
                <a:headEnd type="none" w="lg" len="med"/>
                <a:tailEnd type="none" w="lg" len="med"/>
              </a:ln>
              <a:effectLst/>
            </p:spPr>
          </p:cxnSp>
        </p:grpSp>
      </p:grpSp>
      <p:sp>
        <p:nvSpPr>
          <p:cNvPr id="13" name="Rectangle: Rounded Corners 15">
            <a:extLst>
              <a:ext uri="{FF2B5EF4-FFF2-40B4-BE49-F238E27FC236}">
                <a16:creationId xmlns:a16="http://schemas.microsoft.com/office/drawing/2014/main" id="{EE36FF3C-53D1-76FE-3D5B-9E35C2D6B38B}"/>
              </a:ext>
            </a:extLst>
          </p:cNvPr>
          <p:cNvSpPr/>
          <p:nvPr/>
        </p:nvSpPr>
        <p:spPr bwMode="auto">
          <a:xfrm>
            <a:off x="7295980" y="5283087"/>
            <a:ext cx="4464155" cy="925974"/>
          </a:xfrm>
          <a:prstGeom prst="roundRect">
            <a:avLst>
              <a:gd name="adj" fmla="val 10204"/>
            </a:avLst>
          </a:prstGeom>
          <a:gradFill>
            <a:gsLst>
              <a:gs pos="47000">
                <a:srgbClr val="077BE0"/>
              </a:gs>
              <a:gs pos="0">
                <a:srgbClr val="8DC8E8">
                  <a:lumMod val="70000"/>
                </a:srgbClr>
              </a:gs>
            </a:gsLst>
            <a:path path="circle">
              <a:fillToRect l="100000" t="100000"/>
            </a:path>
          </a:gradFill>
          <a:ln w="9525" cap="flat" cmpd="sng" algn="ctr">
            <a:noFill/>
            <a:prstDash val="solid"/>
            <a:headEnd type="none" w="med" len="med"/>
            <a:tailEnd type="none" w="med" len="med"/>
          </a:ln>
          <a:effectLst/>
        </p:spPr>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Segoe UI Semibold"/>
                <a:ea typeface="+mn-ea"/>
                <a:cs typeface="Segoe UI" pitchFamily="34" charset="0"/>
              </a:rPr>
              <a:t>“We choose Cosmos DB because NoSQL schema permits rapid app iteration, and it met our scalability and reliability requirements vs our previous RDBMS”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Segoe UI"/>
                <a:ea typeface="+mn-ea"/>
                <a:cs typeface="Segoe UI" pitchFamily="34" charset="0"/>
              </a:rPr>
              <a:t>- Nick Cooper, Member of Technical Staff @ OpenAI</a:t>
            </a:r>
          </a:p>
        </p:txBody>
      </p:sp>
      <p:pic>
        <p:nvPicPr>
          <p:cNvPr id="15" name="Picture 14">
            <a:extLst>
              <a:ext uri="{FF2B5EF4-FFF2-40B4-BE49-F238E27FC236}">
                <a16:creationId xmlns:a16="http://schemas.microsoft.com/office/drawing/2014/main" id="{99D9A20D-F0ED-E35F-4243-52460FBC5797}"/>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1100916" y="1817866"/>
            <a:ext cx="5420200" cy="4212016"/>
          </a:xfrm>
          <a:prstGeom prst="rect">
            <a:avLst/>
          </a:prstGeom>
        </p:spPr>
      </p:pic>
    </p:spTree>
    <p:extLst>
      <p:ext uri="{BB962C8B-B14F-4D97-AF65-F5344CB8AC3E}">
        <p14:creationId xmlns:p14="http://schemas.microsoft.com/office/powerpoint/2010/main" val="1978270159"/>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 name="TextBox 188">
            <a:extLst>
              <a:ext uri="{FF2B5EF4-FFF2-40B4-BE49-F238E27FC236}">
                <a16:creationId xmlns:a16="http://schemas.microsoft.com/office/drawing/2014/main" id="{293F0F86-EC70-41CB-F5BB-1D2DF042440E}"/>
              </a:ext>
            </a:extLst>
          </p:cNvPr>
          <p:cNvSpPr txBox="1">
            <a:spLocks/>
          </p:cNvSpPr>
          <p:nvPr/>
        </p:nvSpPr>
        <p:spPr>
          <a:xfrm>
            <a:off x="1596550" y="4347600"/>
            <a:ext cx="4217029" cy="1985159"/>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180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Sans Text Semibold"/>
                <a:ea typeface="+mn-ea"/>
                <a:cs typeface="Segoe UI" panose="020B0502040204020203" pitchFamily="34" charset="0"/>
              </a:rPr>
              <a:t>The uptime is very good. Over six years that we have been working with Azure Cosmos DB, </a:t>
            </a:r>
            <a:r>
              <a:rPr kumimoji="0" lang="en-US" sz="1800" b="0" i="0" u="none" strike="noStrike" kern="1200" cap="none" spc="0" normalizeH="0" baseline="0" noProof="0">
                <a:ln>
                  <a:noFill/>
                </a:ln>
                <a:solidFill>
                  <a:srgbClr val="0078D4"/>
                </a:solidFill>
                <a:effectLst/>
                <a:uLnTx/>
                <a:uFillTx/>
                <a:latin typeface="Segoe Sans Text Semibold"/>
                <a:ea typeface="+mn-ea"/>
                <a:cs typeface="Segoe UI" panose="020B0502040204020203" pitchFamily="34" charset="0"/>
              </a:rPr>
              <a:t>it has not let us down even once</a:t>
            </a:r>
            <a:r>
              <a:rPr kumimoji="0" lang="en-US" sz="1800" b="0" i="0" u="none" strike="noStrike" kern="1200" cap="none" spc="0" normalizeH="0" baseline="0" noProof="0">
                <a:ln>
                  <a:noFill/>
                </a:ln>
                <a:solidFill>
                  <a:srgbClr val="000000"/>
                </a:solidFill>
                <a:effectLst/>
                <a:uLnTx/>
                <a:uFillTx/>
                <a:latin typeface="Segoe Sans Text Semibold"/>
                <a:ea typeface="+mn-ea"/>
                <a:cs typeface="Segoe UI" panose="020B0502040204020203" pitchFamily="34" charset="0"/>
              </a:rPr>
              <a:t>. We never had any downtime with the service. </a:t>
            </a:r>
          </a:p>
          <a:p>
            <a:pPr marL="0" marR="0" lvl="0" indent="0" algn="l" defTabSz="914400" rtl="0" eaLnBrk="1" fontAlgn="auto" latinLnBrk="0" hangingPunct="1">
              <a:lnSpc>
                <a:spcPct val="100000"/>
              </a:lnSpc>
              <a:spcBef>
                <a:spcPts val="0"/>
              </a:spcBef>
              <a:spcAft>
                <a:spcPts val="1800"/>
              </a:spcAft>
              <a:buClrTx/>
              <a:buSzTx/>
              <a:buFontTx/>
              <a:buNone/>
              <a:tabLst/>
              <a:defRPr/>
            </a:pPr>
            <a:r>
              <a:rPr kumimoji="0" lang="en-US" sz="1200" b="1" i="0" u="none" strike="noStrike" kern="1200" cap="none" spc="0" normalizeH="0" baseline="0" noProof="0">
                <a:ln>
                  <a:noFill/>
                </a:ln>
                <a:solidFill>
                  <a:srgbClr val="000000"/>
                </a:solidFill>
                <a:effectLst/>
                <a:uLnTx/>
                <a:uFillTx/>
                <a:latin typeface="Segoe Sans Text" pitchFamily="2" charset="0"/>
                <a:ea typeface="+mn-ea"/>
                <a:cs typeface="Segoe Sans Text" pitchFamily="2" charset="0"/>
              </a:rPr>
              <a:t>Yoni N.</a:t>
            </a:r>
            <a:br>
              <a:rPr kumimoji="0" lang="en-US" sz="1200" b="0" i="0" u="none" strike="noStrike" kern="1200" cap="none" spc="0" normalizeH="0" baseline="0" noProof="0">
                <a:ln>
                  <a:noFill/>
                </a:ln>
                <a:solidFill>
                  <a:srgbClr val="000000"/>
                </a:solidFill>
                <a:effectLst/>
                <a:uLnTx/>
                <a:uFillTx/>
                <a:latin typeface="Segoe Sans Text"/>
                <a:ea typeface="+mn-ea"/>
                <a:cs typeface="Segoe UI" panose="020B0502040204020203" pitchFamily="34" charset="0"/>
              </a:rPr>
            </a:br>
            <a:r>
              <a:rPr kumimoji="0" lang="en-US" sz="1200" b="0" i="0" u="none" strike="noStrike" kern="1200" cap="none" spc="0" normalizeH="0" baseline="0" noProof="0">
                <a:ln>
                  <a:noFill/>
                </a:ln>
                <a:solidFill>
                  <a:srgbClr val="000000"/>
                </a:solidFill>
                <a:effectLst/>
                <a:uLnTx/>
                <a:uFillTx/>
                <a:latin typeface="Segoe Sans Text"/>
                <a:ea typeface="+mn-ea"/>
                <a:cs typeface="Segoe UI" panose="020B0502040204020203" pitchFamily="34" charset="0"/>
              </a:rPr>
              <a:t>Zero Friction</a:t>
            </a:r>
          </a:p>
        </p:txBody>
      </p:sp>
      <p:sp>
        <p:nvSpPr>
          <p:cNvPr id="2" name="Title 1">
            <a:extLst>
              <a:ext uri="{FF2B5EF4-FFF2-40B4-BE49-F238E27FC236}">
                <a16:creationId xmlns:a16="http://schemas.microsoft.com/office/drawing/2014/main" id="{26143F43-7B1D-762D-D938-516E7A98C9B4}"/>
              </a:ext>
            </a:extLst>
          </p:cNvPr>
          <p:cNvSpPr>
            <a:spLocks noGrp="1"/>
          </p:cNvSpPr>
          <p:nvPr>
            <p:ph type="title"/>
          </p:nvPr>
        </p:nvSpPr>
        <p:spPr>
          <a:xfrm>
            <a:off x="558283" y="457200"/>
            <a:ext cx="11018520" cy="553998"/>
          </a:xfrm>
        </p:spPr>
        <p:txBody>
          <a:bodyPr/>
          <a:lstStyle/>
          <a:p>
            <a:r>
              <a:rPr lang="en-US"/>
              <a:t>Developers love building apps with Azure Cosmos DB</a:t>
            </a:r>
          </a:p>
        </p:txBody>
      </p:sp>
      <p:sp>
        <p:nvSpPr>
          <p:cNvPr id="3" name="Freeform: Shape 19" descr="Quote icon">
            <a:extLst>
              <a:ext uri="{FF2B5EF4-FFF2-40B4-BE49-F238E27FC236}">
                <a16:creationId xmlns:a16="http://schemas.microsoft.com/office/drawing/2014/main" id="{BA5ED238-FD25-7F14-195E-E6E7D9924BB6}"/>
              </a:ext>
            </a:extLst>
          </p:cNvPr>
          <p:cNvSpPr/>
          <p:nvPr/>
        </p:nvSpPr>
        <p:spPr>
          <a:xfrm flipH="1">
            <a:off x="668496" y="4347600"/>
            <a:ext cx="645633" cy="573718"/>
          </a:xfrm>
          <a:custGeom>
            <a:avLst/>
            <a:gdLst>
              <a:gd name="connsiteX0" fmla="*/ 131890 w 337784"/>
              <a:gd name="connsiteY0" fmla="*/ 0 h 338349"/>
              <a:gd name="connsiteX1" fmla="*/ 18778 w 337784"/>
              <a:gd name="connsiteY1" fmla="*/ 0 h 338349"/>
              <a:gd name="connsiteX2" fmla="*/ 0 w 337784"/>
              <a:gd name="connsiteY2" fmla="*/ 28279 h 338349"/>
              <a:gd name="connsiteX3" fmla="*/ 0 w 337784"/>
              <a:gd name="connsiteY3" fmla="*/ 169092 h 338349"/>
              <a:gd name="connsiteX4" fmla="*/ 18827 w 337784"/>
              <a:gd name="connsiteY4" fmla="*/ 197370 h 338349"/>
              <a:gd name="connsiteX5" fmla="*/ 87764 w 337784"/>
              <a:gd name="connsiteY5" fmla="*/ 197370 h 338349"/>
              <a:gd name="connsiteX6" fmla="*/ 82746 w 337784"/>
              <a:gd name="connsiteY6" fmla="*/ 263806 h 338349"/>
              <a:gd name="connsiteX7" fmla="*/ 62778 w 337784"/>
              <a:gd name="connsiteY7" fmla="*/ 303910 h 338349"/>
              <a:gd name="connsiteX8" fmla="*/ 62778 w 337784"/>
              <a:gd name="connsiteY8" fmla="*/ 338349 h 338349"/>
              <a:gd name="connsiteX9" fmla="*/ 124934 w 337784"/>
              <a:gd name="connsiteY9" fmla="*/ 286226 h 338349"/>
              <a:gd name="connsiteX10" fmla="*/ 150666 w 337784"/>
              <a:gd name="connsiteY10" fmla="*/ 169542 h 338349"/>
              <a:gd name="connsiteX11" fmla="*/ 150666 w 337784"/>
              <a:gd name="connsiteY11" fmla="*/ 27998 h 338349"/>
              <a:gd name="connsiteX12" fmla="*/ 131890 w 337784"/>
              <a:gd name="connsiteY12" fmla="*/ 0 h 338349"/>
              <a:gd name="connsiteX13" fmla="*/ 319008 w 337784"/>
              <a:gd name="connsiteY13" fmla="*/ 0 h 338349"/>
              <a:gd name="connsiteX14" fmla="*/ 205894 w 337784"/>
              <a:gd name="connsiteY14" fmla="*/ 0 h 338349"/>
              <a:gd name="connsiteX15" fmla="*/ 187118 w 337784"/>
              <a:gd name="connsiteY15" fmla="*/ 28279 h 338349"/>
              <a:gd name="connsiteX16" fmla="*/ 187118 w 337784"/>
              <a:gd name="connsiteY16" fmla="*/ 169092 h 338349"/>
              <a:gd name="connsiteX17" fmla="*/ 205945 w 337784"/>
              <a:gd name="connsiteY17" fmla="*/ 197370 h 338349"/>
              <a:gd name="connsiteX18" fmla="*/ 274882 w 337784"/>
              <a:gd name="connsiteY18" fmla="*/ 197370 h 338349"/>
              <a:gd name="connsiteX19" fmla="*/ 269864 w 337784"/>
              <a:gd name="connsiteY19" fmla="*/ 263806 h 338349"/>
              <a:gd name="connsiteX20" fmla="*/ 249896 w 337784"/>
              <a:gd name="connsiteY20" fmla="*/ 303910 h 338349"/>
              <a:gd name="connsiteX21" fmla="*/ 249896 w 337784"/>
              <a:gd name="connsiteY21" fmla="*/ 338349 h 338349"/>
              <a:gd name="connsiteX22" fmla="*/ 312052 w 337784"/>
              <a:gd name="connsiteY22" fmla="*/ 286226 h 338349"/>
              <a:gd name="connsiteX23" fmla="*/ 337784 w 337784"/>
              <a:gd name="connsiteY23" fmla="*/ 169542 h 338349"/>
              <a:gd name="connsiteX24" fmla="*/ 337784 w 337784"/>
              <a:gd name="connsiteY24" fmla="*/ 27998 h 338349"/>
              <a:gd name="connsiteX25" fmla="*/ 319008 w 337784"/>
              <a:gd name="connsiteY25" fmla="*/ 0 h 338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37784" h="338349">
                <a:moveTo>
                  <a:pt x="131890" y="0"/>
                </a:moveTo>
                <a:lnTo>
                  <a:pt x="18778" y="0"/>
                </a:lnTo>
                <a:cubicBezTo>
                  <a:pt x="8532" y="0"/>
                  <a:pt x="0" y="12661"/>
                  <a:pt x="0" y="28279"/>
                </a:cubicBezTo>
                <a:lnTo>
                  <a:pt x="0" y="169092"/>
                </a:lnTo>
                <a:cubicBezTo>
                  <a:pt x="0" y="185023"/>
                  <a:pt x="8429" y="197370"/>
                  <a:pt x="18827" y="197370"/>
                </a:cubicBezTo>
                <a:lnTo>
                  <a:pt x="87764" y="197370"/>
                </a:lnTo>
                <a:cubicBezTo>
                  <a:pt x="87768" y="228449"/>
                  <a:pt x="86692" y="248291"/>
                  <a:pt x="82746" y="263806"/>
                </a:cubicBezTo>
                <a:cubicBezTo>
                  <a:pt x="78797" y="279317"/>
                  <a:pt x="70673" y="298324"/>
                  <a:pt x="62778" y="303910"/>
                </a:cubicBezTo>
                <a:lnTo>
                  <a:pt x="62778" y="338349"/>
                </a:lnTo>
                <a:cubicBezTo>
                  <a:pt x="84885" y="330901"/>
                  <a:pt x="107993" y="317000"/>
                  <a:pt x="124934" y="286226"/>
                </a:cubicBezTo>
                <a:cubicBezTo>
                  <a:pt x="141877" y="255452"/>
                  <a:pt x="150666" y="216700"/>
                  <a:pt x="150666" y="169542"/>
                </a:cubicBezTo>
                <a:lnTo>
                  <a:pt x="150666" y="27998"/>
                </a:lnTo>
                <a:cubicBezTo>
                  <a:pt x="150666" y="12744"/>
                  <a:pt x="142259" y="0"/>
                  <a:pt x="131890" y="0"/>
                </a:cubicBezTo>
                <a:close/>
                <a:moveTo>
                  <a:pt x="319008" y="0"/>
                </a:moveTo>
                <a:lnTo>
                  <a:pt x="205894" y="0"/>
                </a:lnTo>
                <a:cubicBezTo>
                  <a:pt x="195650" y="0"/>
                  <a:pt x="187118" y="12661"/>
                  <a:pt x="187118" y="28279"/>
                </a:cubicBezTo>
                <a:lnTo>
                  <a:pt x="187118" y="169092"/>
                </a:lnTo>
                <a:cubicBezTo>
                  <a:pt x="187118" y="185023"/>
                  <a:pt x="195547" y="197370"/>
                  <a:pt x="205945" y="197370"/>
                </a:cubicBezTo>
                <a:lnTo>
                  <a:pt x="274882" y="197370"/>
                </a:lnTo>
                <a:cubicBezTo>
                  <a:pt x="274884" y="228449"/>
                  <a:pt x="273810" y="248291"/>
                  <a:pt x="269864" y="263806"/>
                </a:cubicBezTo>
                <a:cubicBezTo>
                  <a:pt x="265917" y="279317"/>
                  <a:pt x="257793" y="298324"/>
                  <a:pt x="249896" y="303910"/>
                </a:cubicBezTo>
                <a:lnTo>
                  <a:pt x="249896" y="338349"/>
                </a:lnTo>
                <a:cubicBezTo>
                  <a:pt x="272003" y="330901"/>
                  <a:pt x="295111" y="317000"/>
                  <a:pt x="312052" y="286226"/>
                </a:cubicBezTo>
                <a:cubicBezTo>
                  <a:pt x="328995" y="255452"/>
                  <a:pt x="337784" y="216700"/>
                  <a:pt x="337784" y="169542"/>
                </a:cubicBezTo>
                <a:lnTo>
                  <a:pt x="337784" y="27998"/>
                </a:lnTo>
                <a:cubicBezTo>
                  <a:pt x="337784" y="12744"/>
                  <a:pt x="329377" y="0"/>
                  <a:pt x="319008" y="0"/>
                </a:cubicBezTo>
                <a:close/>
              </a:path>
            </a:pathLst>
          </a:custGeom>
          <a:gradFill>
            <a:gsLst>
              <a:gs pos="71000">
                <a:srgbClr val="C03BC4"/>
              </a:gs>
              <a:gs pos="0">
                <a:srgbClr val="0078D4"/>
              </a:gs>
              <a:gs pos="98000">
                <a:srgbClr val="F4364C"/>
              </a:gs>
            </a:gsLst>
            <a:lin ang="7800000" scaled="0"/>
          </a:gra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a:ea typeface="+mn-ea"/>
              <a:cs typeface="+mn-cs"/>
            </a:endParaRPr>
          </a:p>
        </p:txBody>
      </p:sp>
      <p:cxnSp>
        <p:nvCxnSpPr>
          <p:cNvPr id="23" name="Straight Connector 22">
            <a:extLst>
              <a:ext uri="{FF2B5EF4-FFF2-40B4-BE49-F238E27FC236}">
                <a16:creationId xmlns:a16="http://schemas.microsoft.com/office/drawing/2014/main" id="{9680B9CB-D4EF-E569-4E4C-1FABEFABF4B9}"/>
              </a:ext>
              <a:ext uri="{C183D7F6-B498-43B3-948B-1728B52AA6E4}">
                <adec:decorative xmlns:adec="http://schemas.microsoft.com/office/drawing/2017/decorative" val="1"/>
              </a:ext>
            </a:extLst>
          </p:cNvPr>
          <p:cNvCxnSpPr>
            <a:cxnSpLocks/>
          </p:cNvCxnSpPr>
          <p:nvPr/>
        </p:nvCxnSpPr>
        <p:spPr>
          <a:xfrm flipH="1">
            <a:off x="278780" y="4060741"/>
            <a:ext cx="11463454" cy="0"/>
          </a:xfrm>
          <a:prstGeom prst="line">
            <a:avLst/>
          </a:prstGeom>
          <a:noFill/>
          <a:ln w="25400" cap="flat" cmpd="sng" algn="ctr">
            <a:gradFill>
              <a:gsLst>
                <a:gs pos="0">
                  <a:srgbClr val="C03BC4"/>
                </a:gs>
                <a:gs pos="100000">
                  <a:srgbClr val="0078D4"/>
                </a:gs>
              </a:gsLst>
              <a:lin ang="5400000" scaled="1"/>
            </a:gradFill>
            <a:prstDash val="solid"/>
            <a:headEnd type="none" w="lg" len="lg"/>
            <a:tailEnd type="none" w="lg" len="lg"/>
          </a:ln>
          <a:effectLst/>
        </p:spPr>
      </p:cxnSp>
      <p:cxnSp>
        <p:nvCxnSpPr>
          <p:cNvPr id="27" name="Straight Connector 26">
            <a:extLst>
              <a:ext uri="{FF2B5EF4-FFF2-40B4-BE49-F238E27FC236}">
                <a16:creationId xmlns:a16="http://schemas.microsoft.com/office/drawing/2014/main" id="{88916E83-7490-6B81-7396-AA2656E39B1F}"/>
              </a:ext>
              <a:ext uri="{C183D7F6-B498-43B3-948B-1728B52AA6E4}">
                <adec:decorative xmlns:adec="http://schemas.microsoft.com/office/drawing/2017/decorative" val="1"/>
              </a:ext>
            </a:extLst>
          </p:cNvPr>
          <p:cNvCxnSpPr>
            <a:cxnSpLocks/>
          </p:cNvCxnSpPr>
          <p:nvPr/>
        </p:nvCxnSpPr>
        <p:spPr>
          <a:xfrm flipV="1">
            <a:off x="6096000" y="1527717"/>
            <a:ext cx="0" cy="5096107"/>
          </a:xfrm>
          <a:prstGeom prst="line">
            <a:avLst/>
          </a:prstGeom>
          <a:noFill/>
          <a:ln w="25400" cap="flat" cmpd="sng" algn="ctr">
            <a:gradFill>
              <a:gsLst>
                <a:gs pos="0">
                  <a:srgbClr val="C03BC4"/>
                </a:gs>
                <a:gs pos="100000">
                  <a:srgbClr val="0078D4"/>
                </a:gs>
              </a:gsLst>
              <a:lin ang="5400000" scaled="1"/>
            </a:gradFill>
            <a:prstDash val="solid"/>
            <a:headEnd type="none" w="lg" len="lg"/>
            <a:tailEnd type="none" w="lg" len="lg"/>
          </a:ln>
          <a:effectLst/>
        </p:spPr>
      </p:cxnSp>
      <p:sp>
        <p:nvSpPr>
          <p:cNvPr id="31" name="TextBox 30">
            <a:extLst>
              <a:ext uri="{FF2B5EF4-FFF2-40B4-BE49-F238E27FC236}">
                <a16:creationId xmlns:a16="http://schemas.microsoft.com/office/drawing/2014/main" id="{72400653-81BE-66F9-6E7A-1190B5CCB566}"/>
              </a:ext>
            </a:extLst>
          </p:cNvPr>
          <p:cNvSpPr txBox="1">
            <a:spLocks/>
          </p:cNvSpPr>
          <p:nvPr/>
        </p:nvSpPr>
        <p:spPr>
          <a:xfrm>
            <a:off x="1596550" y="1529423"/>
            <a:ext cx="4217029" cy="1985159"/>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180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Sans Text Semibold"/>
                <a:ea typeface="+mn-ea"/>
                <a:cs typeface="Segoe UI" panose="020B0502040204020203" pitchFamily="34" charset="0"/>
              </a:rPr>
              <a:t>Azure Cosmos DB is an </a:t>
            </a:r>
            <a:r>
              <a:rPr kumimoji="0" lang="en-US" sz="1800" b="0" i="0" u="none" strike="noStrike" kern="1200" cap="none" spc="0" normalizeH="0" baseline="0" noProof="0">
                <a:ln>
                  <a:noFill/>
                </a:ln>
                <a:solidFill>
                  <a:srgbClr val="0078D4"/>
                </a:solidFill>
                <a:effectLst/>
                <a:uLnTx/>
                <a:uFillTx/>
                <a:latin typeface="Segoe Sans Text Semibold"/>
                <a:ea typeface="+mn-ea"/>
                <a:cs typeface="Segoe UI" panose="020B0502040204020203" pitchFamily="34" charset="0"/>
              </a:rPr>
              <a:t>easy database to work with</a:t>
            </a:r>
            <a:r>
              <a:rPr kumimoji="0" lang="en-US" sz="1800" b="0" i="0" u="none" strike="noStrike" kern="1200" cap="none" spc="0" normalizeH="0" baseline="0" noProof="0">
                <a:ln>
                  <a:noFill/>
                </a:ln>
                <a:solidFill>
                  <a:srgbClr val="000000"/>
                </a:solidFill>
                <a:effectLst/>
                <a:uLnTx/>
                <a:uFillTx/>
                <a:latin typeface="Segoe Sans Text Semibold"/>
                <a:ea typeface="+mn-ea"/>
                <a:cs typeface="Segoe UI" panose="020B0502040204020203" pitchFamily="34" charset="0"/>
              </a:rPr>
              <a:t>. Its schema-less nature allows us to iterate quickly on our platform, developer new features, and store the associated data in Azure. </a:t>
            </a:r>
          </a:p>
          <a:p>
            <a:pPr marL="0" marR="0" lvl="0" indent="0" algn="l" defTabSz="914400" rtl="0" eaLnBrk="1" fontAlgn="auto" latinLnBrk="0" hangingPunct="1">
              <a:lnSpc>
                <a:spcPct val="100000"/>
              </a:lnSpc>
              <a:spcBef>
                <a:spcPts val="0"/>
              </a:spcBef>
              <a:spcAft>
                <a:spcPts val="1800"/>
              </a:spcAft>
              <a:buClrTx/>
              <a:buSzTx/>
              <a:buFontTx/>
              <a:buNone/>
              <a:tabLst/>
              <a:defRPr/>
            </a:pPr>
            <a:r>
              <a:rPr kumimoji="0" lang="en-US" sz="1200" b="1" i="0" u="none" strike="noStrike" kern="1200" cap="none" spc="0" normalizeH="0" baseline="0" noProof="0">
                <a:ln>
                  <a:noFill/>
                </a:ln>
                <a:solidFill>
                  <a:srgbClr val="000000"/>
                </a:solidFill>
                <a:effectLst/>
                <a:uLnTx/>
                <a:uFillTx/>
                <a:latin typeface="Segoe Sans Text" pitchFamily="2" charset="0"/>
                <a:ea typeface="+mn-ea"/>
                <a:cs typeface="Segoe Sans Text" pitchFamily="2" charset="0"/>
              </a:rPr>
              <a:t>Michael C.</a:t>
            </a:r>
            <a:br>
              <a:rPr kumimoji="0" lang="en-US" sz="1200" b="0" i="0" u="none" strike="noStrike" kern="1200" cap="none" spc="0" normalizeH="0" baseline="0" noProof="0">
                <a:ln>
                  <a:noFill/>
                </a:ln>
                <a:solidFill>
                  <a:srgbClr val="000000"/>
                </a:solidFill>
                <a:effectLst/>
                <a:uLnTx/>
                <a:uFillTx/>
                <a:latin typeface="Segoe Sans Text"/>
                <a:ea typeface="+mn-ea"/>
                <a:cs typeface="Segoe UI" panose="020B0502040204020203" pitchFamily="34" charset="0"/>
              </a:rPr>
            </a:br>
            <a:r>
              <a:rPr kumimoji="0" lang="en-US" sz="1200" b="0" i="0" u="none" strike="noStrike" kern="1200" cap="none" spc="0" normalizeH="0" baseline="0" noProof="0" err="1">
                <a:ln>
                  <a:noFill/>
                </a:ln>
                <a:solidFill>
                  <a:srgbClr val="000000"/>
                </a:solidFill>
                <a:effectLst/>
                <a:uLnTx/>
                <a:uFillTx/>
                <a:latin typeface="Segoe Sans Text"/>
                <a:ea typeface="+mn-ea"/>
                <a:cs typeface="Segoe UI" panose="020B0502040204020203" pitchFamily="34" charset="0"/>
              </a:rPr>
              <a:t>Kinectify</a:t>
            </a:r>
            <a:endParaRPr kumimoji="0" lang="en-US" sz="1200" b="0" i="0" u="none" strike="noStrike" kern="1200" cap="none" spc="0" normalizeH="0" baseline="0" noProof="0">
              <a:ln>
                <a:noFill/>
              </a:ln>
              <a:solidFill>
                <a:srgbClr val="000000"/>
              </a:solidFill>
              <a:effectLst/>
              <a:uLnTx/>
              <a:uFillTx/>
              <a:latin typeface="Segoe Sans Text"/>
              <a:ea typeface="+mn-ea"/>
              <a:cs typeface="Segoe UI" panose="020B0502040204020203" pitchFamily="34" charset="0"/>
            </a:endParaRPr>
          </a:p>
        </p:txBody>
      </p:sp>
      <p:sp>
        <p:nvSpPr>
          <p:cNvPr id="32" name="Freeform: Shape 19" descr="Quote icon">
            <a:extLst>
              <a:ext uri="{FF2B5EF4-FFF2-40B4-BE49-F238E27FC236}">
                <a16:creationId xmlns:a16="http://schemas.microsoft.com/office/drawing/2014/main" id="{7C7983F0-5598-8B94-8971-0E50B6B73810}"/>
              </a:ext>
            </a:extLst>
          </p:cNvPr>
          <p:cNvSpPr/>
          <p:nvPr/>
        </p:nvSpPr>
        <p:spPr>
          <a:xfrm flipH="1">
            <a:off x="668496" y="1608547"/>
            <a:ext cx="645633" cy="573718"/>
          </a:xfrm>
          <a:custGeom>
            <a:avLst/>
            <a:gdLst>
              <a:gd name="connsiteX0" fmla="*/ 131890 w 337784"/>
              <a:gd name="connsiteY0" fmla="*/ 0 h 338349"/>
              <a:gd name="connsiteX1" fmla="*/ 18778 w 337784"/>
              <a:gd name="connsiteY1" fmla="*/ 0 h 338349"/>
              <a:gd name="connsiteX2" fmla="*/ 0 w 337784"/>
              <a:gd name="connsiteY2" fmla="*/ 28279 h 338349"/>
              <a:gd name="connsiteX3" fmla="*/ 0 w 337784"/>
              <a:gd name="connsiteY3" fmla="*/ 169092 h 338349"/>
              <a:gd name="connsiteX4" fmla="*/ 18827 w 337784"/>
              <a:gd name="connsiteY4" fmla="*/ 197370 h 338349"/>
              <a:gd name="connsiteX5" fmla="*/ 87764 w 337784"/>
              <a:gd name="connsiteY5" fmla="*/ 197370 h 338349"/>
              <a:gd name="connsiteX6" fmla="*/ 82746 w 337784"/>
              <a:gd name="connsiteY6" fmla="*/ 263806 h 338349"/>
              <a:gd name="connsiteX7" fmla="*/ 62778 w 337784"/>
              <a:gd name="connsiteY7" fmla="*/ 303910 h 338349"/>
              <a:gd name="connsiteX8" fmla="*/ 62778 w 337784"/>
              <a:gd name="connsiteY8" fmla="*/ 338349 h 338349"/>
              <a:gd name="connsiteX9" fmla="*/ 124934 w 337784"/>
              <a:gd name="connsiteY9" fmla="*/ 286226 h 338349"/>
              <a:gd name="connsiteX10" fmla="*/ 150666 w 337784"/>
              <a:gd name="connsiteY10" fmla="*/ 169542 h 338349"/>
              <a:gd name="connsiteX11" fmla="*/ 150666 w 337784"/>
              <a:gd name="connsiteY11" fmla="*/ 27998 h 338349"/>
              <a:gd name="connsiteX12" fmla="*/ 131890 w 337784"/>
              <a:gd name="connsiteY12" fmla="*/ 0 h 338349"/>
              <a:gd name="connsiteX13" fmla="*/ 319008 w 337784"/>
              <a:gd name="connsiteY13" fmla="*/ 0 h 338349"/>
              <a:gd name="connsiteX14" fmla="*/ 205894 w 337784"/>
              <a:gd name="connsiteY14" fmla="*/ 0 h 338349"/>
              <a:gd name="connsiteX15" fmla="*/ 187118 w 337784"/>
              <a:gd name="connsiteY15" fmla="*/ 28279 h 338349"/>
              <a:gd name="connsiteX16" fmla="*/ 187118 w 337784"/>
              <a:gd name="connsiteY16" fmla="*/ 169092 h 338349"/>
              <a:gd name="connsiteX17" fmla="*/ 205945 w 337784"/>
              <a:gd name="connsiteY17" fmla="*/ 197370 h 338349"/>
              <a:gd name="connsiteX18" fmla="*/ 274882 w 337784"/>
              <a:gd name="connsiteY18" fmla="*/ 197370 h 338349"/>
              <a:gd name="connsiteX19" fmla="*/ 269864 w 337784"/>
              <a:gd name="connsiteY19" fmla="*/ 263806 h 338349"/>
              <a:gd name="connsiteX20" fmla="*/ 249896 w 337784"/>
              <a:gd name="connsiteY20" fmla="*/ 303910 h 338349"/>
              <a:gd name="connsiteX21" fmla="*/ 249896 w 337784"/>
              <a:gd name="connsiteY21" fmla="*/ 338349 h 338349"/>
              <a:gd name="connsiteX22" fmla="*/ 312052 w 337784"/>
              <a:gd name="connsiteY22" fmla="*/ 286226 h 338349"/>
              <a:gd name="connsiteX23" fmla="*/ 337784 w 337784"/>
              <a:gd name="connsiteY23" fmla="*/ 169542 h 338349"/>
              <a:gd name="connsiteX24" fmla="*/ 337784 w 337784"/>
              <a:gd name="connsiteY24" fmla="*/ 27998 h 338349"/>
              <a:gd name="connsiteX25" fmla="*/ 319008 w 337784"/>
              <a:gd name="connsiteY25" fmla="*/ 0 h 338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37784" h="338349">
                <a:moveTo>
                  <a:pt x="131890" y="0"/>
                </a:moveTo>
                <a:lnTo>
                  <a:pt x="18778" y="0"/>
                </a:lnTo>
                <a:cubicBezTo>
                  <a:pt x="8532" y="0"/>
                  <a:pt x="0" y="12661"/>
                  <a:pt x="0" y="28279"/>
                </a:cubicBezTo>
                <a:lnTo>
                  <a:pt x="0" y="169092"/>
                </a:lnTo>
                <a:cubicBezTo>
                  <a:pt x="0" y="185023"/>
                  <a:pt x="8429" y="197370"/>
                  <a:pt x="18827" y="197370"/>
                </a:cubicBezTo>
                <a:lnTo>
                  <a:pt x="87764" y="197370"/>
                </a:lnTo>
                <a:cubicBezTo>
                  <a:pt x="87768" y="228449"/>
                  <a:pt x="86692" y="248291"/>
                  <a:pt x="82746" y="263806"/>
                </a:cubicBezTo>
                <a:cubicBezTo>
                  <a:pt x="78797" y="279317"/>
                  <a:pt x="70673" y="298324"/>
                  <a:pt x="62778" y="303910"/>
                </a:cubicBezTo>
                <a:lnTo>
                  <a:pt x="62778" y="338349"/>
                </a:lnTo>
                <a:cubicBezTo>
                  <a:pt x="84885" y="330901"/>
                  <a:pt x="107993" y="317000"/>
                  <a:pt x="124934" y="286226"/>
                </a:cubicBezTo>
                <a:cubicBezTo>
                  <a:pt x="141877" y="255452"/>
                  <a:pt x="150666" y="216700"/>
                  <a:pt x="150666" y="169542"/>
                </a:cubicBezTo>
                <a:lnTo>
                  <a:pt x="150666" y="27998"/>
                </a:lnTo>
                <a:cubicBezTo>
                  <a:pt x="150666" y="12744"/>
                  <a:pt x="142259" y="0"/>
                  <a:pt x="131890" y="0"/>
                </a:cubicBezTo>
                <a:close/>
                <a:moveTo>
                  <a:pt x="319008" y="0"/>
                </a:moveTo>
                <a:lnTo>
                  <a:pt x="205894" y="0"/>
                </a:lnTo>
                <a:cubicBezTo>
                  <a:pt x="195650" y="0"/>
                  <a:pt x="187118" y="12661"/>
                  <a:pt x="187118" y="28279"/>
                </a:cubicBezTo>
                <a:lnTo>
                  <a:pt x="187118" y="169092"/>
                </a:lnTo>
                <a:cubicBezTo>
                  <a:pt x="187118" y="185023"/>
                  <a:pt x="195547" y="197370"/>
                  <a:pt x="205945" y="197370"/>
                </a:cubicBezTo>
                <a:lnTo>
                  <a:pt x="274882" y="197370"/>
                </a:lnTo>
                <a:cubicBezTo>
                  <a:pt x="274884" y="228449"/>
                  <a:pt x="273810" y="248291"/>
                  <a:pt x="269864" y="263806"/>
                </a:cubicBezTo>
                <a:cubicBezTo>
                  <a:pt x="265917" y="279317"/>
                  <a:pt x="257793" y="298324"/>
                  <a:pt x="249896" y="303910"/>
                </a:cubicBezTo>
                <a:lnTo>
                  <a:pt x="249896" y="338349"/>
                </a:lnTo>
                <a:cubicBezTo>
                  <a:pt x="272003" y="330901"/>
                  <a:pt x="295111" y="317000"/>
                  <a:pt x="312052" y="286226"/>
                </a:cubicBezTo>
                <a:cubicBezTo>
                  <a:pt x="328995" y="255452"/>
                  <a:pt x="337784" y="216700"/>
                  <a:pt x="337784" y="169542"/>
                </a:cubicBezTo>
                <a:lnTo>
                  <a:pt x="337784" y="27998"/>
                </a:lnTo>
                <a:cubicBezTo>
                  <a:pt x="337784" y="12744"/>
                  <a:pt x="329377" y="0"/>
                  <a:pt x="319008" y="0"/>
                </a:cubicBezTo>
                <a:close/>
              </a:path>
            </a:pathLst>
          </a:custGeom>
          <a:gradFill>
            <a:gsLst>
              <a:gs pos="71000">
                <a:srgbClr val="C03BC4"/>
              </a:gs>
              <a:gs pos="0">
                <a:srgbClr val="0078D4"/>
              </a:gs>
              <a:gs pos="98000">
                <a:srgbClr val="F4364C"/>
              </a:gs>
            </a:gsLst>
            <a:lin ang="7800000" scaled="0"/>
          </a:gra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a:ea typeface="+mn-ea"/>
              <a:cs typeface="+mn-cs"/>
            </a:endParaRPr>
          </a:p>
        </p:txBody>
      </p:sp>
      <p:sp>
        <p:nvSpPr>
          <p:cNvPr id="33" name="TextBox 32">
            <a:extLst>
              <a:ext uri="{FF2B5EF4-FFF2-40B4-BE49-F238E27FC236}">
                <a16:creationId xmlns:a16="http://schemas.microsoft.com/office/drawing/2014/main" id="{914B5B34-E48D-D865-37FA-CFD21CDDCBEE}"/>
              </a:ext>
            </a:extLst>
          </p:cNvPr>
          <p:cNvSpPr txBox="1">
            <a:spLocks/>
          </p:cNvSpPr>
          <p:nvPr/>
        </p:nvSpPr>
        <p:spPr>
          <a:xfrm>
            <a:off x="7306475" y="1527717"/>
            <a:ext cx="4524968" cy="2262158"/>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180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Sans Text Semibold"/>
                <a:ea typeface="+mn-ea"/>
                <a:cs typeface="Segoe UI" panose="020B0502040204020203" pitchFamily="34" charset="0"/>
              </a:rPr>
              <a:t>We use Azure AI Search for all of our search needs. </a:t>
            </a:r>
            <a:r>
              <a:rPr kumimoji="0" lang="en-US" sz="1800" b="0" i="0" u="none" strike="noStrike" kern="1200" cap="none" spc="0" normalizeH="0" baseline="0" noProof="0">
                <a:ln>
                  <a:noFill/>
                </a:ln>
                <a:solidFill>
                  <a:srgbClr val="0078D4"/>
                </a:solidFill>
                <a:effectLst/>
                <a:uLnTx/>
                <a:uFillTx/>
                <a:latin typeface="Segoe Sans Text Semibold"/>
                <a:ea typeface="+mn-ea"/>
                <a:cs typeface="Segoe UI" panose="020B0502040204020203" pitchFamily="34" charset="0"/>
              </a:rPr>
              <a:t>The integration that Azure AI Search has with Azure Cosmos DB is very good</a:t>
            </a:r>
            <a:r>
              <a:rPr kumimoji="0" lang="en-US" sz="1800" b="0" i="0" u="none" strike="noStrike" kern="1200" cap="none" spc="0" normalizeH="0" baseline="0" noProof="0">
                <a:ln>
                  <a:noFill/>
                </a:ln>
                <a:solidFill>
                  <a:srgbClr val="000000"/>
                </a:solidFill>
                <a:effectLst/>
                <a:uLnTx/>
                <a:uFillTx/>
                <a:latin typeface="Segoe Sans Text Semibold"/>
                <a:ea typeface="+mn-ea"/>
                <a:cs typeface="Segoe UI" panose="020B0502040204020203" pitchFamily="34" charset="0"/>
              </a:rPr>
              <a:t>. We heavily utilize the integration with Azure AI Search for a lot of the features on our website. </a:t>
            </a:r>
          </a:p>
          <a:p>
            <a:pPr marL="0" marR="0" lvl="0" indent="0" algn="l" defTabSz="914400" rtl="0" eaLnBrk="1" fontAlgn="auto" latinLnBrk="0" hangingPunct="1">
              <a:lnSpc>
                <a:spcPct val="100000"/>
              </a:lnSpc>
              <a:spcBef>
                <a:spcPts val="0"/>
              </a:spcBef>
              <a:spcAft>
                <a:spcPts val="1800"/>
              </a:spcAft>
              <a:buClrTx/>
              <a:buSzTx/>
              <a:buFontTx/>
              <a:buNone/>
              <a:tabLst/>
              <a:defRPr/>
            </a:pPr>
            <a:r>
              <a:rPr kumimoji="0" lang="en-US" sz="1200" b="1" i="0" u="none" strike="noStrike" kern="1200" cap="none" spc="0" normalizeH="0" baseline="0" noProof="0">
                <a:ln>
                  <a:noFill/>
                </a:ln>
                <a:solidFill>
                  <a:srgbClr val="000000"/>
                </a:solidFill>
                <a:effectLst/>
                <a:uLnTx/>
                <a:uFillTx/>
                <a:latin typeface="Segoe Sans Text" pitchFamily="2" charset="0"/>
                <a:ea typeface="+mn-ea"/>
                <a:cs typeface="Segoe Sans Text" pitchFamily="2" charset="0"/>
              </a:rPr>
              <a:t>Karlo Z.</a:t>
            </a:r>
            <a:br>
              <a:rPr kumimoji="0" lang="en-US" sz="1200" b="0" i="0" u="none" strike="noStrike" kern="1200" cap="none" spc="0" normalizeH="0" baseline="0" noProof="0">
                <a:ln>
                  <a:noFill/>
                </a:ln>
                <a:solidFill>
                  <a:srgbClr val="000000"/>
                </a:solidFill>
                <a:effectLst/>
                <a:uLnTx/>
                <a:uFillTx/>
                <a:latin typeface="Segoe Sans Text"/>
                <a:ea typeface="+mn-ea"/>
                <a:cs typeface="Segoe UI" panose="020B0502040204020203" pitchFamily="34" charset="0"/>
              </a:rPr>
            </a:br>
            <a:r>
              <a:rPr kumimoji="0" lang="en-US" sz="1200" b="0" i="0" u="none" strike="noStrike" kern="1200" cap="none" spc="0" normalizeH="0" baseline="0" noProof="0">
                <a:ln>
                  <a:noFill/>
                </a:ln>
                <a:solidFill>
                  <a:srgbClr val="000000"/>
                </a:solidFill>
                <a:effectLst/>
                <a:uLnTx/>
                <a:uFillTx/>
                <a:latin typeface="Segoe Sans Text"/>
                <a:ea typeface="+mn-ea"/>
                <a:cs typeface="Segoe UI" panose="020B0502040204020203" pitchFamily="34" charset="0"/>
              </a:rPr>
              <a:t>Officer at </a:t>
            </a:r>
            <a:r>
              <a:rPr kumimoji="0" lang="en-US" sz="1200" b="0" i="0" u="none" strike="noStrike" kern="1200" cap="none" spc="0" normalizeH="0" baseline="0" noProof="0" err="1">
                <a:ln>
                  <a:noFill/>
                </a:ln>
                <a:solidFill>
                  <a:srgbClr val="000000"/>
                </a:solidFill>
                <a:effectLst/>
                <a:uLnTx/>
                <a:uFillTx/>
                <a:latin typeface="Segoe Sans Text"/>
                <a:ea typeface="+mn-ea"/>
                <a:cs typeface="Segoe UI" panose="020B0502040204020203" pitchFamily="34" charset="0"/>
              </a:rPr>
              <a:t>Portnox</a:t>
            </a:r>
            <a:endParaRPr kumimoji="0" lang="en-US" sz="1200" b="0" i="0" u="none" strike="noStrike" kern="1200" cap="none" spc="0" normalizeH="0" baseline="0" noProof="0">
              <a:ln>
                <a:noFill/>
              </a:ln>
              <a:solidFill>
                <a:srgbClr val="000000"/>
              </a:solidFill>
              <a:effectLst/>
              <a:uLnTx/>
              <a:uFillTx/>
              <a:latin typeface="Segoe Sans Text"/>
              <a:ea typeface="+mn-ea"/>
              <a:cs typeface="Segoe UI" panose="020B0502040204020203" pitchFamily="34" charset="0"/>
            </a:endParaRPr>
          </a:p>
        </p:txBody>
      </p:sp>
      <p:sp>
        <p:nvSpPr>
          <p:cNvPr id="34" name="Freeform: Shape 19" descr="Quote icon">
            <a:extLst>
              <a:ext uri="{FF2B5EF4-FFF2-40B4-BE49-F238E27FC236}">
                <a16:creationId xmlns:a16="http://schemas.microsoft.com/office/drawing/2014/main" id="{F056F416-2F82-6B3D-6166-544EA57A195F}"/>
              </a:ext>
            </a:extLst>
          </p:cNvPr>
          <p:cNvSpPr/>
          <p:nvPr/>
        </p:nvSpPr>
        <p:spPr>
          <a:xfrm flipH="1">
            <a:off x="6378421" y="1608547"/>
            <a:ext cx="645633" cy="573718"/>
          </a:xfrm>
          <a:custGeom>
            <a:avLst/>
            <a:gdLst>
              <a:gd name="connsiteX0" fmla="*/ 131890 w 337784"/>
              <a:gd name="connsiteY0" fmla="*/ 0 h 338349"/>
              <a:gd name="connsiteX1" fmla="*/ 18778 w 337784"/>
              <a:gd name="connsiteY1" fmla="*/ 0 h 338349"/>
              <a:gd name="connsiteX2" fmla="*/ 0 w 337784"/>
              <a:gd name="connsiteY2" fmla="*/ 28279 h 338349"/>
              <a:gd name="connsiteX3" fmla="*/ 0 w 337784"/>
              <a:gd name="connsiteY3" fmla="*/ 169092 h 338349"/>
              <a:gd name="connsiteX4" fmla="*/ 18827 w 337784"/>
              <a:gd name="connsiteY4" fmla="*/ 197370 h 338349"/>
              <a:gd name="connsiteX5" fmla="*/ 87764 w 337784"/>
              <a:gd name="connsiteY5" fmla="*/ 197370 h 338349"/>
              <a:gd name="connsiteX6" fmla="*/ 82746 w 337784"/>
              <a:gd name="connsiteY6" fmla="*/ 263806 h 338349"/>
              <a:gd name="connsiteX7" fmla="*/ 62778 w 337784"/>
              <a:gd name="connsiteY7" fmla="*/ 303910 h 338349"/>
              <a:gd name="connsiteX8" fmla="*/ 62778 w 337784"/>
              <a:gd name="connsiteY8" fmla="*/ 338349 h 338349"/>
              <a:gd name="connsiteX9" fmla="*/ 124934 w 337784"/>
              <a:gd name="connsiteY9" fmla="*/ 286226 h 338349"/>
              <a:gd name="connsiteX10" fmla="*/ 150666 w 337784"/>
              <a:gd name="connsiteY10" fmla="*/ 169542 h 338349"/>
              <a:gd name="connsiteX11" fmla="*/ 150666 w 337784"/>
              <a:gd name="connsiteY11" fmla="*/ 27998 h 338349"/>
              <a:gd name="connsiteX12" fmla="*/ 131890 w 337784"/>
              <a:gd name="connsiteY12" fmla="*/ 0 h 338349"/>
              <a:gd name="connsiteX13" fmla="*/ 319008 w 337784"/>
              <a:gd name="connsiteY13" fmla="*/ 0 h 338349"/>
              <a:gd name="connsiteX14" fmla="*/ 205894 w 337784"/>
              <a:gd name="connsiteY14" fmla="*/ 0 h 338349"/>
              <a:gd name="connsiteX15" fmla="*/ 187118 w 337784"/>
              <a:gd name="connsiteY15" fmla="*/ 28279 h 338349"/>
              <a:gd name="connsiteX16" fmla="*/ 187118 w 337784"/>
              <a:gd name="connsiteY16" fmla="*/ 169092 h 338349"/>
              <a:gd name="connsiteX17" fmla="*/ 205945 w 337784"/>
              <a:gd name="connsiteY17" fmla="*/ 197370 h 338349"/>
              <a:gd name="connsiteX18" fmla="*/ 274882 w 337784"/>
              <a:gd name="connsiteY18" fmla="*/ 197370 h 338349"/>
              <a:gd name="connsiteX19" fmla="*/ 269864 w 337784"/>
              <a:gd name="connsiteY19" fmla="*/ 263806 h 338349"/>
              <a:gd name="connsiteX20" fmla="*/ 249896 w 337784"/>
              <a:gd name="connsiteY20" fmla="*/ 303910 h 338349"/>
              <a:gd name="connsiteX21" fmla="*/ 249896 w 337784"/>
              <a:gd name="connsiteY21" fmla="*/ 338349 h 338349"/>
              <a:gd name="connsiteX22" fmla="*/ 312052 w 337784"/>
              <a:gd name="connsiteY22" fmla="*/ 286226 h 338349"/>
              <a:gd name="connsiteX23" fmla="*/ 337784 w 337784"/>
              <a:gd name="connsiteY23" fmla="*/ 169542 h 338349"/>
              <a:gd name="connsiteX24" fmla="*/ 337784 w 337784"/>
              <a:gd name="connsiteY24" fmla="*/ 27998 h 338349"/>
              <a:gd name="connsiteX25" fmla="*/ 319008 w 337784"/>
              <a:gd name="connsiteY25" fmla="*/ 0 h 338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37784" h="338349">
                <a:moveTo>
                  <a:pt x="131890" y="0"/>
                </a:moveTo>
                <a:lnTo>
                  <a:pt x="18778" y="0"/>
                </a:lnTo>
                <a:cubicBezTo>
                  <a:pt x="8532" y="0"/>
                  <a:pt x="0" y="12661"/>
                  <a:pt x="0" y="28279"/>
                </a:cubicBezTo>
                <a:lnTo>
                  <a:pt x="0" y="169092"/>
                </a:lnTo>
                <a:cubicBezTo>
                  <a:pt x="0" y="185023"/>
                  <a:pt x="8429" y="197370"/>
                  <a:pt x="18827" y="197370"/>
                </a:cubicBezTo>
                <a:lnTo>
                  <a:pt x="87764" y="197370"/>
                </a:lnTo>
                <a:cubicBezTo>
                  <a:pt x="87768" y="228449"/>
                  <a:pt x="86692" y="248291"/>
                  <a:pt x="82746" y="263806"/>
                </a:cubicBezTo>
                <a:cubicBezTo>
                  <a:pt x="78797" y="279317"/>
                  <a:pt x="70673" y="298324"/>
                  <a:pt x="62778" y="303910"/>
                </a:cubicBezTo>
                <a:lnTo>
                  <a:pt x="62778" y="338349"/>
                </a:lnTo>
                <a:cubicBezTo>
                  <a:pt x="84885" y="330901"/>
                  <a:pt x="107993" y="317000"/>
                  <a:pt x="124934" y="286226"/>
                </a:cubicBezTo>
                <a:cubicBezTo>
                  <a:pt x="141877" y="255452"/>
                  <a:pt x="150666" y="216700"/>
                  <a:pt x="150666" y="169542"/>
                </a:cubicBezTo>
                <a:lnTo>
                  <a:pt x="150666" y="27998"/>
                </a:lnTo>
                <a:cubicBezTo>
                  <a:pt x="150666" y="12744"/>
                  <a:pt x="142259" y="0"/>
                  <a:pt x="131890" y="0"/>
                </a:cubicBezTo>
                <a:close/>
                <a:moveTo>
                  <a:pt x="319008" y="0"/>
                </a:moveTo>
                <a:lnTo>
                  <a:pt x="205894" y="0"/>
                </a:lnTo>
                <a:cubicBezTo>
                  <a:pt x="195650" y="0"/>
                  <a:pt x="187118" y="12661"/>
                  <a:pt x="187118" y="28279"/>
                </a:cubicBezTo>
                <a:lnTo>
                  <a:pt x="187118" y="169092"/>
                </a:lnTo>
                <a:cubicBezTo>
                  <a:pt x="187118" y="185023"/>
                  <a:pt x="195547" y="197370"/>
                  <a:pt x="205945" y="197370"/>
                </a:cubicBezTo>
                <a:lnTo>
                  <a:pt x="274882" y="197370"/>
                </a:lnTo>
                <a:cubicBezTo>
                  <a:pt x="274884" y="228449"/>
                  <a:pt x="273810" y="248291"/>
                  <a:pt x="269864" y="263806"/>
                </a:cubicBezTo>
                <a:cubicBezTo>
                  <a:pt x="265917" y="279317"/>
                  <a:pt x="257793" y="298324"/>
                  <a:pt x="249896" y="303910"/>
                </a:cubicBezTo>
                <a:lnTo>
                  <a:pt x="249896" y="338349"/>
                </a:lnTo>
                <a:cubicBezTo>
                  <a:pt x="272003" y="330901"/>
                  <a:pt x="295111" y="317000"/>
                  <a:pt x="312052" y="286226"/>
                </a:cubicBezTo>
                <a:cubicBezTo>
                  <a:pt x="328995" y="255452"/>
                  <a:pt x="337784" y="216700"/>
                  <a:pt x="337784" y="169542"/>
                </a:cubicBezTo>
                <a:lnTo>
                  <a:pt x="337784" y="27998"/>
                </a:lnTo>
                <a:cubicBezTo>
                  <a:pt x="337784" y="12744"/>
                  <a:pt x="329377" y="0"/>
                  <a:pt x="319008" y="0"/>
                </a:cubicBezTo>
                <a:close/>
              </a:path>
            </a:pathLst>
          </a:custGeom>
          <a:gradFill>
            <a:gsLst>
              <a:gs pos="71000">
                <a:srgbClr val="C03BC4"/>
              </a:gs>
              <a:gs pos="0">
                <a:srgbClr val="0078D4"/>
              </a:gs>
              <a:gs pos="98000">
                <a:srgbClr val="F4364C"/>
              </a:gs>
            </a:gsLst>
            <a:lin ang="7800000" scaled="0"/>
          </a:gra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a:ea typeface="+mn-ea"/>
              <a:cs typeface="+mn-cs"/>
            </a:endParaRPr>
          </a:p>
        </p:txBody>
      </p:sp>
      <p:sp>
        <p:nvSpPr>
          <p:cNvPr id="35" name="TextBox 34">
            <a:extLst>
              <a:ext uri="{FF2B5EF4-FFF2-40B4-BE49-F238E27FC236}">
                <a16:creationId xmlns:a16="http://schemas.microsoft.com/office/drawing/2014/main" id="{54A6A59E-C459-6F4A-2028-2F59E1623D2B}"/>
              </a:ext>
            </a:extLst>
          </p:cNvPr>
          <p:cNvSpPr txBox="1">
            <a:spLocks/>
          </p:cNvSpPr>
          <p:nvPr/>
        </p:nvSpPr>
        <p:spPr>
          <a:xfrm>
            <a:off x="7306475" y="4340434"/>
            <a:ext cx="4524969" cy="2262158"/>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1800"/>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Sans Text Semibold"/>
                <a:ea typeface="+mn-ea"/>
                <a:cs typeface="Segoe UI" panose="020B0502040204020203" pitchFamily="34" charset="0"/>
              </a:rPr>
              <a:t>The most valuable aspect of Cosmos DB is its performance</a:t>
            </a:r>
            <a:r>
              <a:rPr kumimoji="0" lang="en-US" sz="1800" b="0" i="0" u="none" strike="noStrike" kern="1200" cap="none" spc="0" normalizeH="0" baseline="0" noProof="0">
                <a:ln>
                  <a:noFill/>
                </a:ln>
                <a:solidFill>
                  <a:srgbClr val="000000"/>
                </a:solidFill>
                <a:effectLst/>
                <a:uLnTx/>
                <a:uFillTx/>
                <a:latin typeface="Segoe Sans Text Semibold"/>
                <a:ea typeface="+mn-ea"/>
                <a:cs typeface="Segoe UI" panose="020B0502040204020203" pitchFamily="34" charset="0"/>
              </a:rPr>
              <a:t>. It serves as the foundation for OpenAI’s infrastructure, providing us with similar functionality. This not only prepares us for AI use cases but also efficiently supports our loyalty use cases. </a:t>
            </a:r>
          </a:p>
          <a:p>
            <a:pPr marL="0" marR="0" lvl="0" indent="0" algn="l" defTabSz="914400" rtl="0" eaLnBrk="1" fontAlgn="auto" latinLnBrk="0" hangingPunct="1">
              <a:lnSpc>
                <a:spcPct val="100000"/>
              </a:lnSpc>
              <a:spcBef>
                <a:spcPts val="0"/>
              </a:spcBef>
              <a:spcAft>
                <a:spcPts val="1800"/>
              </a:spcAft>
              <a:buClrTx/>
              <a:buSzTx/>
              <a:buFontTx/>
              <a:buNone/>
              <a:tabLst/>
              <a:defRPr/>
            </a:pPr>
            <a:r>
              <a:rPr kumimoji="0" lang="en-US" sz="1200" b="1" i="0" u="none" strike="noStrike" kern="1200" cap="none" spc="0" normalizeH="0" baseline="0" noProof="0">
                <a:ln>
                  <a:noFill/>
                </a:ln>
                <a:solidFill>
                  <a:srgbClr val="000000"/>
                </a:solidFill>
                <a:effectLst/>
                <a:uLnTx/>
                <a:uFillTx/>
                <a:latin typeface="Segoe Sans Text" pitchFamily="2" charset="0"/>
                <a:ea typeface="+mn-ea"/>
                <a:cs typeface="Segoe Sans Text" pitchFamily="2" charset="0"/>
              </a:rPr>
              <a:t>Maria P.</a:t>
            </a:r>
            <a:br>
              <a:rPr kumimoji="0" lang="en-US" sz="1200" b="0" i="0" u="none" strike="noStrike" kern="1200" cap="none" spc="0" normalizeH="0" baseline="0" noProof="0">
                <a:ln>
                  <a:noFill/>
                </a:ln>
                <a:solidFill>
                  <a:srgbClr val="000000"/>
                </a:solidFill>
                <a:effectLst/>
                <a:uLnTx/>
                <a:uFillTx/>
                <a:latin typeface="Segoe Sans Text"/>
                <a:ea typeface="+mn-ea"/>
                <a:cs typeface="Segoe UI" panose="020B0502040204020203" pitchFamily="34" charset="0"/>
              </a:rPr>
            </a:br>
            <a:r>
              <a:rPr kumimoji="0" lang="en-US" sz="1200" b="0" i="0" u="none" strike="noStrike" kern="1200" cap="none" spc="0" normalizeH="0" baseline="0" noProof="0">
                <a:ln>
                  <a:noFill/>
                </a:ln>
                <a:solidFill>
                  <a:srgbClr val="000000"/>
                </a:solidFill>
                <a:effectLst/>
                <a:uLnTx/>
                <a:uFillTx/>
                <a:latin typeface="Segoe Sans Text"/>
                <a:ea typeface="+mn-ea"/>
                <a:cs typeface="Segoe UI" panose="020B0502040204020203" pitchFamily="34" charset="0"/>
              </a:rPr>
              <a:t>Bond Brand Loyalty</a:t>
            </a:r>
          </a:p>
        </p:txBody>
      </p:sp>
      <p:sp>
        <p:nvSpPr>
          <p:cNvPr id="36" name="Freeform: Shape 19" descr="Quote icon">
            <a:extLst>
              <a:ext uri="{FF2B5EF4-FFF2-40B4-BE49-F238E27FC236}">
                <a16:creationId xmlns:a16="http://schemas.microsoft.com/office/drawing/2014/main" id="{6363F9C4-FEE6-3B67-602A-FB376CCB277F}"/>
              </a:ext>
            </a:extLst>
          </p:cNvPr>
          <p:cNvSpPr/>
          <p:nvPr/>
        </p:nvSpPr>
        <p:spPr>
          <a:xfrm flipH="1">
            <a:off x="6378421" y="4340434"/>
            <a:ext cx="645633" cy="573718"/>
          </a:xfrm>
          <a:custGeom>
            <a:avLst/>
            <a:gdLst>
              <a:gd name="connsiteX0" fmla="*/ 131890 w 337784"/>
              <a:gd name="connsiteY0" fmla="*/ 0 h 338349"/>
              <a:gd name="connsiteX1" fmla="*/ 18778 w 337784"/>
              <a:gd name="connsiteY1" fmla="*/ 0 h 338349"/>
              <a:gd name="connsiteX2" fmla="*/ 0 w 337784"/>
              <a:gd name="connsiteY2" fmla="*/ 28279 h 338349"/>
              <a:gd name="connsiteX3" fmla="*/ 0 w 337784"/>
              <a:gd name="connsiteY3" fmla="*/ 169092 h 338349"/>
              <a:gd name="connsiteX4" fmla="*/ 18827 w 337784"/>
              <a:gd name="connsiteY4" fmla="*/ 197370 h 338349"/>
              <a:gd name="connsiteX5" fmla="*/ 87764 w 337784"/>
              <a:gd name="connsiteY5" fmla="*/ 197370 h 338349"/>
              <a:gd name="connsiteX6" fmla="*/ 82746 w 337784"/>
              <a:gd name="connsiteY6" fmla="*/ 263806 h 338349"/>
              <a:gd name="connsiteX7" fmla="*/ 62778 w 337784"/>
              <a:gd name="connsiteY7" fmla="*/ 303910 h 338349"/>
              <a:gd name="connsiteX8" fmla="*/ 62778 w 337784"/>
              <a:gd name="connsiteY8" fmla="*/ 338349 h 338349"/>
              <a:gd name="connsiteX9" fmla="*/ 124934 w 337784"/>
              <a:gd name="connsiteY9" fmla="*/ 286226 h 338349"/>
              <a:gd name="connsiteX10" fmla="*/ 150666 w 337784"/>
              <a:gd name="connsiteY10" fmla="*/ 169542 h 338349"/>
              <a:gd name="connsiteX11" fmla="*/ 150666 w 337784"/>
              <a:gd name="connsiteY11" fmla="*/ 27998 h 338349"/>
              <a:gd name="connsiteX12" fmla="*/ 131890 w 337784"/>
              <a:gd name="connsiteY12" fmla="*/ 0 h 338349"/>
              <a:gd name="connsiteX13" fmla="*/ 319008 w 337784"/>
              <a:gd name="connsiteY13" fmla="*/ 0 h 338349"/>
              <a:gd name="connsiteX14" fmla="*/ 205894 w 337784"/>
              <a:gd name="connsiteY14" fmla="*/ 0 h 338349"/>
              <a:gd name="connsiteX15" fmla="*/ 187118 w 337784"/>
              <a:gd name="connsiteY15" fmla="*/ 28279 h 338349"/>
              <a:gd name="connsiteX16" fmla="*/ 187118 w 337784"/>
              <a:gd name="connsiteY16" fmla="*/ 169092 h 338349"/>
              <a:gd name="connsiteX17" fmla="*/ 205945 w 337784"/>
              <a:gd name="connsiteY17" fmla="*/ 197370 h 338349"/>
              <a:gd name="connsiteX18" fmla="*/ 274882 w 337784"/>
              <a:gd name="connsiteY18" fmla="*/ 197370 h 338349"/>
              <a:gd name="connsiteX19" fmla="*/ 269864 w 337784"/>
              <a:gd name="connsiteY19" fmla="*/ 263806 h 338349"/>
              <a:gd name="connsiteX20" fmla="*/ 249896 w 337784"/>
              <a:gd name="connsiteY20" fmla="*/ 303910 h 338349"/>
              <a:gd name="connsiteX21" fmla="*/ 249896 w 337784"/>
              <a:gd name="connsiteY21" fmla="*/ 338349 h 338349"/>
              <a:gd name="connsiteX22" fmla="*/ 312052 w 337784"/>
              <a:gd name="connsiteY22" fmla="*/ 286226 h 338349"/>
              <a:gd name="connsiteX23" fmla="*/ 337784 w 337784"/>
              <a:gd name="connsiteY23" fmla="*/ 169542 h 338349"/>
              <a:gd name="connsiteX24" fmla="*/ 337784 w 337784"/>
              <a:gd name="connsiteY24" fmla="*/ 27998 h 338349"/>
              <a:gd name="connsiteX25" fmla="*/ 319008 w 337784"/>
              <a:gd name="connsiteY25" fmla="*/ 0 h 338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37784" h="338349">
                <a:moveTo>
                  <a:pt x="131890" y="0"/>
                </a:moveTo>
                <a:lnTo>
                  <a:pt x="18778" y="0"/>
                </a:lnTo>
                <a:cubicBezTo>
                  <a:pt x="8532" y="0"/>
                  <a:pt x="0" y="12661"/>
                  <a:pt x="0" y="28279"/>
                </a:cubicBezTo>
                <a:lnTo>
                  <a:pt x="0" y="169092"/>
                </a:lnTo>
                <a:cubicBezTo>
                  <a:pt x="0" y="185023"/>
                  <a:pt x="8429" y="197370"/>
                  <a:pt x="18827" y="197370"/>
                </a:cubicBezTo>
                <a:lnTo>
                  <a:pt x="87764" y="197370"/>
                </a:lnTo>
                <a:cubicBezTo>
                  <a:pt x="87768" y="228449"/>
                  <a:pt x="86692" y="248291"/>
                  <a:pt x="82746" y="263806"/>
                </a:cubicBezTo>
                <a:cubicBezTo>
                  <a:pt x="78797" y="279317"/>
                  <a:pt x="70673" y="298324"/>
                  <a:pt x="62778" y="303910"/>
                </a:cubicBezTo>
                <a:lnTo>
                  <a:pt x="62778" y="338349"/>
                </a:lnTo>
                <a:cubicBezTo>
                  <a:pt x="84885" y="330901"/>
                  <a:pt x="107993" y="317000"/>
                  <a:pt x="124934" y="286226"/>
                </a:cubicBezTo>
                <a:cubicBezTo>
                  <a:pt x="141877" y="255452"/>
                  <a:pt x="150666" y="216700"/>
                  <a:pt x="150666" y="169542"/>
                </a:cubicBezTo>
                <a:lnTo>
                  <a:pt x="150666" y="27998"/>
                </a:lnTo>
                <a:cubicBezTo>
                  <a:pt x="150666" y="12744"/>
                  <a:pt x="142259" y="0"/>
                  <a:pt x="131890" y="0"/>
                </a:cubicBezTo>
                <a:close/>
                <a:moveTo>
                  <a:pt x="319008" y="0"/>
                </a:moveTo>
                <a:lnTo>
                  <a:pt x="205894" y="0"/>
                </a:lnTo>
                <a:cubicBezTo>
                  <a:pt x="195650" y="0"/>
                  <a:pt x="187118" y="12661"/>
                  <a:pt x="187118" y="28279"/>
                </a:cubicBezTo>
                <a:lnTo>
                  <a:pt x="187118" y="169092"/>
                </a:lnTo>
                <a:cubicBezTo>
                  <a:pt x="187118" y="185023"/>
                  <a:pt x="195547" y="197370"/>
                  <a:pt x="205945" y="197370"/>
                </a:cubicBezTo>
                <a:lnTo>
                  <a:pt x="274882" y="197370"/>
                </a:lnTo>
                <a:cubicBezTo>
                  <a:pt x="274884" y="228449"/>
                  <a:pt x="273810" y="248291"/>
                  <a:pt x="269864" y="263806"/>
                </a:cubicBezTo>
                <a:cubicBezTo>
                  <a:pt x="265917" y="279317"/>
                  <a:pt x="257793" y="298324"/>
                  <a:pt x="249896" y="303910"/>
                </a:cubicBezTo>
                <a:lnTo>
                  <a:pt x="249896" y="338349"/>
                </a:lnTo>
                <a:cubicBezTo>
                  <a:pt x="272003" y="330901"/>
                  <a:pt x="295111" y="317000"/>
                  <a:pt x="312052" y="286226"/>
                </a:cubicBezTo>
                <a:cubicBezTo>
                  <a:pt x="328995" y="255452"/>
                  <a:pt x="337784" y="216700"/>
                  <a:pt x="337784" y="169542"/>
                </a:cubicBezTo>
                <a:lnTo>
                  <a:pt x="337784" y="27998"/>
                </a:lnTo>
                <a:cubicBezTo>
                  <a:pt x="337784" y="12744"/>
                  <a:pt x="329377" y="0"/>
                  <a:pt x="319008" y="0"/>
                </a:cubicBezTo>
                <a:close/>
              </a:path>
            </a:pathLst>
          </a:custGeom>
          <a:gradFill>
            <a:gsLst>
              <a:gs pos="71000">
                <a:srgbClr val="C03BC4"/>
              </a:gs>
              <a:gs pos="0">
                <a:srgbClr val="0078D4"/>
              </a:gs>
              <a:gs pos="98000">
                <a:srgbClr val="F4364C"/>
              </a:gs>
            </a:gsLst>
            <a:lin ang="7800000" scaled="0"/>
          </a:gra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4265448743"/>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95A2EE4-2AF3-2B02-E02E-18275DB8DD8C}"/>
              </a:ext>
              <a:ext uri="{C183D7F6-B498-43B3-948B-1728B52AA6E4}">
                <adec:decorative xmlns:adec="http://schemas.microsoft.com/office/drawing/2017/decorative" val="1"/>
              </a:ext>
            </a:extLst>
          </p:cNvPr>
          <p:cNvSpPr/>
          <p:nvPr/>
        </p:nvSpPr>
        <p:spPr bwMode="auto">
          <a:xfrm>
            <a:off x="5664201" y="0"/>
            <a:ext cx="6527799"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Sans Text"/>
              <a:ea typeface="Segoe UI" pitchFamily="34" charset="0"/>
              <a:cs typeface="Segoe UI" pitchFamily="34" charset="0"/>
            </a:endParaRPr>
          </a:p>
        </p:txBody>
      </p:sp>
      <p:sp>
        <p:nvSpPr>
          <p:cNvPr id="2" name="Title 1">
            <a:extLst>
              <a:ext uri="{FF2B5EF4-FFF2-40B4-BE49-F238E27FC236}">
                <a16:creationId xmlns:a16="http://schemas.microsoft.com/office/drawing/2014/main" id="{D4DEE5C7-84FA-E49F-85CE-C5DEDA1F2EBA}"/>
              </a:ext>
            </a:extLst>
          </p:cNvPr>
          <p:cNvSpPr>
            <a:spLocks noGrp="1"/>
          </p:cNvSpPr>
          <p:nvPr>
            <p:ph type="title"/>
          </p:nvPr>
        </p:nvSpPr>
        <p:spPr>
          <a:xfrm>
            <a:off x="588263" y="457200"/>
            <a:ext cx="5507737" cy="553998"/>
          </a:xfrm>
        </p:spPr>
        <p:txBody>
          <a:bodyPr/>
          <a:lstStyle/>
          <a:p>
            <a:r>
              <a:rPr lang="en-US"/>
              <a:t>Dynamic scaling per partition and per region</a:t>
            </a:r>
          </a:p>
        </p:txBody>
      </p:sp>
      <p:sp>
        <p:nvSpPr>
          <p:cNvPr id="7" name="Text Placeholder 2">
            <a:extLst>
              <a:ext uri="{FF2B5EF4-FFF2-40B4-BE49-F238E27FC236}">
                <a16:creationId xmlns:a16="http://schemas.microsoft.com/office/drawing/2014/main" id="{A53DCAF4-F7EC-C1BE-DA77-C274836C9F34}"/>
              </a:ext>
            </a:extLst>
          </p:cNvPr>
          <p:cNvSpPr txBox="1">
            <a:spLocks/>
          </p:cNvSpPr>
          <p:nvPr/>
        </p:nvSpPr>
        <p:spPr>
          <a:xfrm>
            <a:off x="588263" y="1853781"/>
            <a:ext cx="4390137" cy="3231654"/>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400" b="1" i="0" u="none" strike="noStrike" kern="1200" cap="none" spc="0" normalizeH="0" baseline="0" noProof="0" dirty="0">
                <a:ln>
                  <a:noFill/>
                </a:ln>
                <a:solidFill>
                  <a:srgbClr val="000000"/>
                </a:solidFill>
                <a:effectLst/>
                <a:uLnTx/>
                <a:uFillTx/>
                <a:latin typeface="Segoe Sans Text"/>
                <a:ea typeface="+mn-ea"/>
                <a:cs typeface="Segoe UI" panose="020B0502040204020203" pitchFamily="34" charset="0"/>
              </a:rPr>
              <a:t>In the new dynamic </a:t>
            </a:r>
            <a:r>
              <a:rPr kumimoji="0" lang="en-US" sz="1400" b="1" i="0" u="none" strike="noStrike" kern="1200" cap="none" spc="0" normalizeH="0" baseline="0" noProof="0" dirty="0" err="1">
                <a:ln>
                  <a:noFill/>
                </a:ln>
                <a:solidFill>
                  <a:srgbClr val="000000"/>
                </a:solidFill>
                <a:effectLst/>
                <a:uLnTx/>
                <a:uFillTx/>
                <a:latin typeface="Segoe Sans Text"/>
                <a:ea typeface="+mn-ea"/>
                <a:cs typeface="Segoe UI" panose="020B0502040204020203" pitchFamily="34" charset="0"/>
              </a:rPr>
              <a:t>autoscale</a:t>
            </a:r>
            <a:r>
              <a:rPr kumimoji="0" lang="en-US" sz="1400" b="1" i="0" u="none" strike="noStrike" kern="1200" cap="none" spc="0" normalizeH="0" baseline="0" noProof="0" dirty="0">
                <a:ln>
                  <a:noFill/>
                </a:ln>
                <a:solidFill>
                  <a:srgbClr val="000000"/>
                </a:solidFill>
                <a:effectLst/>
                <a:uLnTx/>
                <a:uFillTx/>
                <a:latin typeface="Segoe Sans Text"/>
                <a:ea typeface="+mn-ea"/>
                <a:cs typeface="Segoe UI" panose="020B0502040204020203" pitchFamily="34" charset="0"/>
              </a:rPr>
              <a:t> model, partitions and regions scale independently based on usage</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000000"/>
                </a:solidFill>
                <a:effectLst/>
                <a:uLnTx/>
                <a:uFillTx/>
                <a:latin typeface="Segoe Sans Text"/>
                <a:ea typeface="+mn-ea"/>
                <a:cs typeface="Segoe UI" panose="020B0502040204020203" pitchFamily="34" charset="0"/>
              </a:rPr>
              <a:t>This new feature helps customers to </a:t>
            </a:r>
            <a:r>
              <a:rPr kumimoji="0" lang="en-US" sz="1400" b="1" i="0" u="none" strike="noStrike" kern="1200" cap="none" spc="0" normalizeH="0" baseline="0" noProof="0" dirty="0">
                <a:ln>
                  <a:noFill/>
                </a:ln>
                <a:solidFill>
                  <a:srgbClr val="000000"/>
                </a:solidFill>
                <a:effectLst/>
                <a:uLnTx/>
                <a:uFillTx/>
                <a:latin typeface="Segoe Sans Text"/>
                <a:ea typeface="+mn-ea"/>
                <a:cs typeface="Segoe UI" panose="020B0502040204020203" pitchFamily="34" charset="0"/>
              </a:rPr>
              <a:t>save costs </a:t>
            </a:r>
            <a:r>
              <a:rPr kumimoji="0" lang="en-US" sz="1400" b="0" i="0" u="none" strike="noStrike" kern="1200" cap="none" spc="0" normalizeH="0" baseline="0" noProof="0" dirty="0">
                <a:ln>
                  <a:noFill/>
                </a:ln>
                <a:solidFill>
                  <a:srgbClr val="000000"/>
                </a:solidFill>
                <a:effectLst/>
                <a:uLnTx/>
                <a:uFillTx/>
                <a:latin typeface="Segoe Sans Text"/>
                <a:ea typeface="+mn-ea"/>
                <a:cs typeface="Segoe UI" panose="020B0502040204020203" pitchFamily="34" charset="0"/>
              </a:rPr>
              <a:t>in database workloads that have a highly trafficked primary region and a secondary passive region for disaster recovery</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1400" b="0" i="0" u="none" strike="noStrike" kern="1200" cap="none" spc="0" normalizeH="0" baseline="0" noProof="0" dirty="0">
              <a:ln>
                <a:noFill/>
              </a:ln>
              <a:solidFill>
                <a:srgbClr val="000000"/>
              </a:solidFill>
              <a:effectLst/>
              <a:uLnTx/>
              <a:uFillTx/>
              <a:latin typeface="Segoe Sans Text"/>
              <a:ea typeface="+mn-ea"/>
              <a:cs typeface="Segoe UI" panose="020B0502040204020203" pitchFamily="34" charset="0"/>
            </a:endParaRP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000000"/>
                </a:solidFill>
                <a:effectLst/>
                <a:uLnTx/>
                <a:uFillTx/>
                <a:latin typeface="Segoe Sans Text"/>
                <a:ea typeface="+mn-ea"/>
                <a:cs typeface="Segoe UI" panose="020B0502040204020203" pitchFamily="34" charset="0"/>
              </a:rPr>
              <a:t>Dynamic scaling has provided </a:t>
            </a:r>
            <a:r>
              <a:rPr kumimoji="0" lang="en-US" sz="1400" b="1" i="0" u="none" strike="noStrike" kern="1200" cap="none" spc="0" normalizeH="0" baseline="0" noProof="0" dirty="0">
                <a:ln>
                  <a:noFill/>
                </a:ln>
                <a:solidFill>
                  <a:srgbClr val="000000"/>
                </a:solidFill>
                <a:effectLst/>
                <a:uLnTx/>
                <a:uFillTx/>
                <a:latin typeface="Segoe Sans Text"/>
                <a:ea typeface="+mn-ea"/>
                <a:cs typeface="Segoe UI" panose="020B0502040204020203" pitchFamily="34" charset="0"/>
              </a:rPr>
              <a:t>cost optimizations between 15% to 70% on customer’s </a:t>
            </a:r>
            <a:r>
              <a:rPr kumimoji="0" lang="en-US" sz="1400" b="1" i="0" u="none" strike="noStrike" kern="1200" cap="none" spc="0" normalizeH="0" baseline="0" noProof="0" dirty="0" err="1">
                <a:ln>
                  <a:noFill/>
                </a:ln>
                <a:solidFill>
                  <a:srgbClr val="000000"/>
                </a:solidFill>
                <a:effectLst/>
                <a:uLnTx/>
                <a:uFillTx/>
                <a:latin typeface="Segoe Sans Text"/>
                <a:ea typeface="+mn-ea"/>
                <a:cs typeface="Segoe UI" panose="020B0502040204020203" pitchFamily="34" charset="0"/>
              </a:rPr>
              <a:t>autoscale</a:t>
            </a:r>
            <a:r>
              <a:rPr kumimoji="0" lang="en-US" sz="1400" b="1" i="0" u="none" strike="noStrike" kern="1200" cap="none" spc="0" normalizeH="0" baseline="0" noProof="0" dirty="0">
                <a:ln>
                  <a:noFill/>
                </a:ln>
                <a:solidFill>
                  <a:srgbClr val="000000"/>
                </a:solidFill>
                <a:effectLst/>
                <a:uLnTx/>
                <a:uFillTx/>
                <a:latin typeface="Segoe Sans Text"/>
                <a:ea typeface="+mn-ea"/>
                <a:cs typeface="Segoe UI" panose="020B0502040204020203" pitchFamily="34" charset="0"/>
              </a:rPr>
              <a:t> cost </a:t>
            </a:r>
            <a:r>
              <a:rPr kumimoji="0" lang="en-US" sz="1400" b="0" i="0" u="none" strike="noStrike" kern="1200" cap="none" spc="0" normalizeH="0" baseline="0" noProof="0" dirty="0">
                <a:ln>
                  <a:noFill/>
                </a:ln>
                <a:solidFill>
                  <a:srgbClr val="000000"/>
                </a:solidFill>
                <a:effectLst/>
                <a:uLnTx/>
                <a:uFillTx/>
                <a:latin typeface="Segoe Sans Text"/>
                <a:ea typeface="+mn-ea"/>
                <a:cs typeface="Segoe UI" panose="020B0502040204020203" pitchFamily="34" charset="0"/>
              </a:rPr>
              <a:t>depending on their workload pattern during the public preview</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1400" b="0" i="0" u="none" strike="noStrike" kern="1200" cap="none" spc="0" normalizeH="0" baseline="0" noProof="0" dirty="0">
              <a:ln>
                <a:noFill/>
              </a:ln>
              <a:solidFill>
                <a:srgbClr val="000000"/>
              </a:solidFill>
              <a:effectLst/>
              <a:uLnTx/>
              <a:uFillTx/>
              <a:latin typeface="Segoe Sans Text"/>
              <a:ea typeface="+mn-ea"/>
              <a:cs typeface="Segoe UI" panose="020B0502040204020203" pitchFamily="34" charset="0"/>
            </a:endParaRP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000000"/>
                </a:solidFill>
                <a:effectLst/>
                <a:uLnTx/>
                <a:uFillTx/>
                <a:latin typeface="Segoe Sans Text"/>
                <a:ea typeface="+mn-ea"/>
                <a:cs typeface="Segoe UI" panose="020B0502040204020203" pitchFamily="34" charset="0"/>
              </a:rPr>
              <a:t>We recommend this feature to all customers interested in </a:t>
            </a:r>
            <a:r>
              <a:rPr kumimoji="0" lang="en-US" sz="1400" b="0" i="0" u="none" strike="noStrike" kern="1200" cap="none" spc="0" normalizeH="0" baseline="0" noProof="0" dirty="0" err="1">
                <a:ln>
                  <a:noFill/>
                </a:ln>
                <a:solidFill>
                  <a:srgbClr val="000000"/>
                </a:solidFill>
                <a:effectLst/>
                <a:uLnTx/>
                <a:uFillTx/>
                <a:latin typeface="Segoe Sans Text"/>
                <a:ea typeface="+mn-ea"/>
                <a:cs typeface="Segoe UI" panose="020B0502040204020203" pitchFamily="34" charset="0"/>
              </a:rPr>
              <a:t>autoscale</a:t>
            </a:r>
            <a:endParaRPr kumimoji="0" lang="en-US" sz="1400" b="0" i="0" u="none" strike="noStrike" kern="1200" cap="none" spc="0" normalizeH="0" baseline="0" noProof="0" dirty="0">
              <a:ln>
                <a:noFill/>
              </a:ln>
              <a:solidFill>
                <a:srgbClr val="000000"/>
              </a:solidFill>
              <a:effectLst/>
              <a:uLnTx/>
              <a:uFillTx/>
              <a:latin typeface="Segoe Sans Text"/>
              <a:ea typeface="+mn-ea"/>
              <a:cs typeface="Segoe UI" panose="020B0502040204020203" pitchFamily="34" charset="0"/>
            </a:endParaRPr>
          </a:p>
        </p:txBody>
      </p:sp>
      <p:pic>
        <p:nvPicPr>
          <p:cNvPr id="3076" name="Picture 4">
            <a:extLst>
              <a:ext uri="{FF2B5EF4-FFF2-40B4-BE49-F238E27FC236}">
                <a16:creationId xmlns:a16="http://schemas.microsoft.com/office/drawing/2014/main" id="{58BA1D90-C821-E504-7033-AC3F37FA1551}"/>
              </a:ext>
              <a:ext uri="{C183D7F6-B498-43B3-948B-1728B52AA6E4}">
                <adec:decorative xmlns:adec="http://schemas.microsoft.com/office/drawing/2017/decorative" val="1"/>
              </a:ext>
            </a:extLst>
          </p:cNvPr>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auto">
          <a:xfrm>
            <a:off x="5942191" y="1174484"/>
            <a:ext cx="5006619" cy="2457716"/>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a:extLst>
              <a:ext uri="{FF2B5EF4-FFF2-40B4-BE49-F238E27FC236}">
                <a16:creationId xmlns:a16="http://schemas.microsoft.com/office/drawing/2014/main" id="{192F3804-21F9-A153-D907-BB37FB5A2270}"/>
              </a:ext>
              <a:ext uri="{C183D7F6-B498-43B3-948B-1728B52AA6E4}">
                <adec:decorative xmlns:adec="http://schemas.microsoft.com/office/drawing/2017/decorative" val="1"/>
              </a:ext>
            </a:extLst>
          </p:cNvPr>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5942191" y="4230801"/>
            <a:ext cx="5006618" cy="2469621"/>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E0085E4F-5CA4-BF8F-71F1-9B7983665E27}"/>
              </a:ext>
            </a:extLst>
          </p:cNvPr>
          <p:cNvSpPr txBox="1"/>
          <p:nvPr/>
        </p:nvSpPr>
        <p:spPr>
          <a:xfrm>
            <a:off x="5942191" y="732279"/>
            <a:ext cx="3074809" cy="369332"/>
          </a:xfrm>
          <a:prstGeom prst="rect">
            <a:avLst/>
          </a:prstGeom>
          <a:noFill/>
        </p:spPr>
        <p:txBody>
          <a:bodyPr wrap="square" l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gradFill>
                  <a:gsLst>
                    <a:gs pos="2917">
                      <a:srgbClr val="000000"/>
                    </a:gs>
                    <a:gs pos="30000">
                      <a:srgbClr val="000000"/>
                    </a:gs>
                  </a:gsLst>
                  <a:lin ang="5400000" scaled="0"/>
                </a:gradFill>
                <a:effectLst/>
                <a:uLnTx/>
                <a:uFillTx/>
                <a:latin typeface="Segoe Sans Text"/>
                <a:ea typeface="+mn-ea"/>
                <a:cs typeface="+mn-cs"/>
              </a:rPr>
              <a:t>Before dynamic scaling</a:t>
            </a:r>
            <a:endParaRPr kumimoji="0" lang="en-AU"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2" name="TextBox 11">
            <a:extLst>
              <a:ext uri="{FF2B5EF4-FFF2-40B4-BE49-F238E27FC236}">
                <a16:creationId xmlns:a16="http://schemas.microsoft.com/office/drawing/2014/main" id="{9818B149-D2DF-EECD-6E24-92D228C6BB5F}"/>
              </a:ext>
            </a:extLst>
          </p:cNvPr>
          <p:cNvSpPr txBox="1"/>
          <p:nvPr/>
        </p:nvSpPr>
        <p:spPr>
          <a:xfrm>
            <a:off x="5942191" y="3770062"/>
            <a:ext cx="6814456" cy="369332"/>
          </a:xfrm>
          <a:prstGeom prst="rect">
            <a:avLst/>
          </a:prstGeom>
          <a:noFill/>
        </p:spPr>
        <p:txBody>
          <a:bodyPr wrap="square" l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gradFill>
                  <a:gsLst>
                    <a:gs pos="2917">
                      <a:srgbClr val="000000"/>
                    </a:gs>
                    <a:gs pos="30000">
                      <a:srgbClr val="000000"/>
                    </a:gs>
                  </a:gsLst>
                  <a:lin ang="5400000" scaled="0"/>
                </a:gradFill>
                <a:effectLst/>
                <a:uLnTx/>
                <a:uFillTx/>
                <a:latin typeface="Segoe Sans Text"/>
                <a:ea typeface="+mn-ea"/>
                <a:cs typeface="+mn-cs"/>
              </a:rPr>
              <a:t>After dynamic scaling</a:t>
            </a:r>
            <a:endParaRPr kumimoji="0" lang="en-AU"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4" name="TextBox 13">
            <a:extLst>
              <a:ext uri="{FF2B5EF4-FFF2-40B4-BE49-F238E27FC236}">
                <a16:creationId xmlns:a16="http://schemas.microsoft.com/office/drawing/2014/main" id="{1916E018-FDE0-26AF-8B31-B7461AC0D7F2}"/>
              </a:ext>
            </a:extLst>
          </p:cNvPr>
          <p:cNvSpPr txBox="1"/>
          <p:nvPr/>
        </p:nvSpPr>
        <p:spPr>
          <a:xfrm>
            <a:off x="11074400" y="1174484"/>
            <a:ext cx="992009" cy="1384995"/>
          </a:xfrm>
          <a:prstGeom prst="rect">
            <a:avLst/>
          </a:prstGeom>
          <a:noFill/>
        </p:spPr>
        <p:txBody>
          <a:bodyPr wrap="square" l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gradFill>
                  <a:gsLst>
                    <a:gs pos="2917">
                      <a:srgbClr val="000000"/>
                    </a:gs>
                    <a:gs pos="30000">
                      <a:srgbClr val="000000"/>
                    </a:gs>
                  </a:gsLst>
                  <a:lin ang="5400000" scaled="0"/>
                </a:gradFill>
                <a:effectLst/>
                <a:uLnTx/>
                <a:uFillTx/>
                <a:latin typeface="Segoe Sans Text"/>
                <a:ea typeface="+mn-ea"/>
                <a:cs typeface="+mn-cs"/>
              </a:rPr>
              <a:t>For the hour, we are billed for 100% of the </a:t>
            </a:r>
            <a:r>
              <a:rPr kumimoji="0" lang="en-US" sz="1050" b="0" i="0" u="none" strike="noStrike" kern="1200" cap="none" spc="0" normalizeH="0" baseline="0" noProof="0" err="1">
                <a:ln>
                  <a:noFill/>
                </a:ln>
                <a:gradFill>
                  <a:gsLst>
                    <a:gs pos="2917">
                      <a:srgbClr val="000000"/>
                    </a:gs>
                    <a:gs pos="30000">
                      <a:srgbClr val="000000"/>
                    </a:gs>
                  </a:gsLst>
                  <a:lin ang="5400000" scaled="0"/>
                </a:gradFill>
                <a:effectLst/>
                <a:uLnTx/>
                <a:uFillTx/>
                <a:latin typeface="Segoe Sans Text"/>
                <a:ea typeface="+mn-ea"/>
                <a:cs typeface="+mn-cs"/>
              </a:rPr>
              <a:t>autoscale</a:t>
            </a:r>
            <a:r>
              <a:rPr kumimoji="0" lang="en-US" sz="1050" b="0" i="0" u="none" strike="noStrike" kern="1200" cap="none" spc="0" normalizeH="0" baseline="0" noProof="0">
                <a:ln>
                  <a:noFill/>
                </a:ln>
                <a:gradFill>
                  <a:gsLst>
                    <a:gs pos="2917">
                      <a:srgbClr val="000000"/>
                    </a:gs>
                    <a:gs pos="30000">
                      <a:srgbClr val="000000"/>
                    </a:gs>
                  </a:gsLst>
                  <a:lin ang="5400000" scaled="0"/>
                </a:gradFill>
                <a:effectLst/>
                <a:uLnTx/>
                <a:uFillTx/>
                <a:latin typeface="Segoe Sans Text"/>
                <a:ea typeface="+mn-ea"/>
                <a:cs typeface="+mn-cs"/>
              </a:rPr>
              <a:t> max R/Us for the total hour </a:t>
            </a:r>
            <a:r>
              <a:rPr kumimoji="0" lang="en-US" sz="1050" b="1" i="0" u="none" strike="noStrike" kern="1200" cap="none" spc="0" normalizeH="0" baseline="0" noProof="0">
                <a:ln>
                  <a:noFill/>
                </a:ln>
                <a:gradFill>
                  <a:gsLst>
                    <a:gs pos="2917">
                      <a:srgbClr val="000000"/>
                    </a:gs>
                    <a:gs pos="30000">
                      <a:srgbClr val="000000"/>
                    </a:gs>
                  </a:gsLst>
                  <a:lin ang="5400000" scaled="0"/>
                </a:gradFill>
                <a:effectLst/>
                <a:uLnTx/>
                <a:uFillTx/>
                <a:latin typeface="Segoe Sans Text"/>
                <a:ea typeface="+mn-ea"/>
                <a:cs typeface="+mn-cs"/>
              </a:rPr>
              <a:t>across both regions</a:t>
            </a:r>
            <a:endParaRPr kumimoji="0" lang="en-AU" sz="1050" b="1" i="0" u="none" strike="noStrike" kern="1200" cap="none" spc="0" normalizeH="0" baseline="0" noProof="0">
              <a:ln>
                <a:noFill/>
              </a:ln>
              <a:solidFill>
                <a:srgbClr val="000000"/>
              </a:solidFill>
              <a:effectLst/>
              <a:uLnTx/>
              <a:uFillTx/>
              <a:latin typeface="Segoe Sans Text"/>
              <a:ea typeface="+mn-ea"/>
              <a:cs typeface="+mn-cs"/>
            </a:endParaRPr>
          </a:p>
        </p:txBody>
      </p:sp>
      <p:sp>
        <p:nvSpPr>
          <p:cNvPr id="15" name="TextBox 14">
            <a:extLst>
              <a:ext uri="{FF2B5EF4-FFF2-40B4-BE49-F238E27FC236}">
                <a16:creationId xmlns:a16="http://schemas.microsoft.com/office/drawing/2014/main" id="{ECFA7039-74EC-6384-6E41-797A731A2229}"/>
              </a:ext>
            </a:extLst>
          </p:cNvPr>
          <p:cNvSpPr txBox="1"/>
          <p:nvPr/>
        </p:nvSpPr>
        <p:spPr>
          <a:xfrm>
            <a:off x="11062510" y="4230801"/>
            <a:ext cx="941209" cy="1223412"/>
          </a:xfrm>
          <a:prstGeom prst="rect">
            <a:avLst/>
          </a:prstGeom>
          <a:noFill/>
        </p:spPr>
        <p:txBody>
          <a:bodyPr wrap="square" l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gradFill>
                  <a:gsLst>
                    <a:gs pos="2917">
                      <a:srgbClr val="000000"/>
                    </a:gs>
                    <a:gs pos="30000">
                      <a:srgbClr val="000000"/>
                    </a:gs>
                  </a:gsLst>
                  <a:lin ang="5400000" scaled="0"/>
                </a:gradFill>
                <a:effectLst/>
                <a:uLnTx/>
                <a:uFillTx/>
                <a:latin typeface="Segoe Sans Text"/>
                <a:ea typeface="+mn-ea"/>
                <a:cs typeface="+mn-cs"/>
              </a:rPr>
              <a:t>For the hour, we are billed for max R/Us </a:t>
            </a:r>
            <a:r>
              <a:rPr kumimoji="0" lang="en-US" sz="1050" b="1" i="0" u="none" strike="noStrike" kern="1200" cap="none" spc="0" normalizeH="0" baseline="0" noProof="0">
                <a:ln>
                  <a:noFill/>
                </a:ln>
                <a:gradFill>
                  <a:gsLst>
                    <a:gs pos="2917">
                      <a:srgbClr val="000000"/>
                    </a:gs>
                    <a:gs pos="30000">
                      <a:srgbClr val="000000"/>
                    </a:gs>
                  </a:gsLst>
                  <a:lin ang="5400000" scaled="0"/>
                </a:gradFill>
                <a:effectLst/>
                <a:uLnTx/>
                <a:uFillTx/>
                <a:latin typeface="Segoe Sans Text"/>
                <a:ea typeface="+mn-ea"/>
                <a:cs typeface="+mn-cs"/>
              </a:rPr>
              <a:t>per partition and per regi</a:t>
            </a:r>
            <a:r>
              <a:rPr kumimoji="0" lang="en-US" sz="1050" b="0" i="0" u="none" strike="noStrike" kern="1200" cap="none" spc="0" normalizeH="0" baseline="0" noProof="0">
                <a:ln>
                  <a:noFill/>
                </a:ln>
                <a:gradFill>
                  <a:gsLst>
                    <a:gs pos="2917">
                      <a:srgbClr val="000000"/>
                    </a:gs>
                    <a:gs pos="30000">
                      <a:srgbClr val="000000"/>
                    </a:gs>
                  </a:gsLst>
                  <a:lin ang="5400000" scaled="0"/>
                </a:gradFill>
                <a:effectLst/>
                <a:uLnTx/>
                <a:uFillTx/>
                <a:latin typeface="Segoe Sans Text"/>
                <a:ea typeface="+mn-ea"/>
                <a:cs typeface="+mn-cs"/>
              </a:rPr>
              <a:t>on for the total hour</a:t>
            </a:r>
            <a:endParaRPr kumimoji="0" lang="en-AU" sz="1050" b="1" i="0" u="none" strike="noStrike" kern="1200" cap="none" spc="0" normalizeH="0" baseline="0" noProof="0">
              <a:ln>
                <a:noFill/>
              </a:ln>
              <a:solidFill>
                <a:srgbClr val="000000"/>
              </a:solidFill>
              <a:effectLst/>
              <a:uLnTx/>
              <a:uFillTx/>
              <a:latin typeface="Segoe Sans Text"/>
              <a:ea typeface="+mn-ea"/>
              <a:cs typeface="+mn-cs"/>
            </a:endParaRPr>
          </a:p>
        </p:txBody>
      </p:sp>
      <p:pic>
        <p:nvPicPr>
          <p:cNvPr id="16" name="Picture 15" descr="Chart-Up icon">
            <a:extLst>
              <a:ext uri="{FF2B5EF4-FFF2-40B4-BE49-F238E27FC236}">
                <a16:creationId xmlns:a16="http://schemas.microsoft.com/office/drawing/2014/main" id="{F0294E6F-9DF7-77E3-FD93-0A269F270CF0}"/>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11290299" y="347853"/>
            <a:ext cx="552961" cy="552961"/>
          </a:xfrm>
          <a:prstGeom prst="rect">
            <a:avLst/>
          </a:prstGeom>
        </p:spPr>
      </p:pic>
    </p:spTree>
    <p:extLst>
      <p:ext uri="{BB962C8B-B14F-4D97-AF65-F5344CB8AC3E}">
        <p14:creationId xmlns:p14="http://schemas.microsoft.com/office/powerpoint/2010/main" val="1562282177"/>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1D2000-55DF-D772-98E2-C9418EF3696B}"/>
              </a:ext>
            </a:extLst>
          </p:cNvPr>
          <p:cNvSpPr>
            <a:spLocks noGrp="1"/>
          </p:cNvSpPr>
          <p:nvPr>
            <p:ph type="title"/>
          </p:nvPr>
        </p:nvSpPr>
        <p:spPr>
          <a:xfrm>
            <a:off x="202077" y="356160"/>
            <a:ext cx="11882148" cy="553998"/>
          </a:xfrm>
        </p:spPr>
        <p:txBody>
          <a:bodyPr/>
          <a:lstStyle/>
          <a:p>
            <a:r>
              <a:rPr lang="en-US" sz="3200" b="1" spc="0" dirty="0"/>
              <a:t>What customers are saying about dynamic </a:t>
            </a:r>
            <a:r>
              <a:rPr lang="en-US" sz="3200" b="1" spc="0" dirty="0" err="1"/>
              <a:t>autoscale</a:t>
            </a:r>
            <a:endParaRPr lang="en-AU" sz="3200" b="1" spc="0" dirty="0"/>
          </a:p>
        </p:txBody>
      </p:sp>
      <p:sp>
        <p:nvSpPr>
          <p:cNvPr id="7" name="Rectangle 6">
            <a:extLst>
              <a:ext uri="{FF2B5EF4-FFF2-40B4-BE49-F238E27FC236}">
                <a16:creationId xmlns:a16="http://schemas.microsoft.com/office/drawing/2014/main" id="{0449CB17-40F1-19D7-0FE9-AF3F141FC9A3}"/>
              </a:ext>
              <a:ext uri="{C183D7F6-B498-43B3-948B-1728B52AA6E4}">
                <adec:decorative xmlns:adec="http://schemas.microsoft.com/office/drawing/2017/decorative" val="1"/>
              </a:ext>
            </a:extLst>
          </p:cNvPr>
          <p:cNvSpPr/>
          <p:nvPr/>
        </p:nvSpPr>
        <p:spPr bwMode="auto">
          <a:xfrm>
            <a:off x="0" y="2075690"/>
            <a:ext cx="4060827" cy="4782309"/>
          </a:xfrm>
          <a:prstGeom prst="rect">
            <a:avLst/>
          </a:prstGeom>
          <a:solidFill>
            <a:srgbClr val="2A446F">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Sans Text"/>
              <a:ea typeface="Segoe UI" pitchFamily="34" charset="0"/>
              <a:cs typeface="Segoe UI" pitchFamily="34" charset="0"/>
            </a:endParaRPr>
          </a:p>
        </p:txBody>
      </p:sp>
      <p:sp>
        <p:nvSpPr>
          <p:cNvPr id="8" name="TextBox 7">
            <a:extLst>
              <a:ext uri="{FF2B5EF4-FFF2-40B4-BE49-F238E27FC236}">
                <a16:creationId xmlns:a16="http://schemas.microsoft.com/office/drawing/2014/main" id="{51CDD22C-A3E4-59DC-B659-84A03AAC8B0B}"/>
              </a:ext>
            </a:extLst>
          </p:cNvPr>
          <p:cNvSpPr txBox="1">
            <a:spLocks/>
          </p:cNvSpPr>
          <p:nvPr/>
        </p:nvSpPr>
        <p:spPr>
          <a:xfrm>
            <a:off x="368999" y="3114940"/>
            <a:ext cx="2913697" cy="2139047"/>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180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Sans Text Semibold"/>
                <a:ea typeface="+mn-ea"/>
                <a:cs typeface="Segoe UI" panose="020B0502040204020203" pitchFamily="34" charset="0"/>
              </a:rPr>
              <a:t>This feature not only streamlined our operations but also led to substantial cost savings. </a:t>
            </a:r>
          </a:p>
          <a:p>
            <a:pPr marL="0" marR="0" lvl="0" indent="0" algn="l" defTabSz="914400" rtl="0" eaLnBrk="1" fontAlgn="auto" latinLnBrk="0" hangingPunct="1">
              <a:lnSpc>
                <a:spcPct val="100000"/>
              </a:lnSpc>
              <a:spcBef>
                <a:spcPts val="0"/>
              </a:spcBef>
              <a:spcAft>
                <a:spcPts val="1800"/>
              </a:spcAft>
              <a:buClrTx/>
              <a:buSzTx/>
              <a:buFontTx/>
              <a:buNone/>
              <a:tabLst/>
              <a:defRPr/>
            </a:pPr>
            <a:r>
              <a:rPr kumimoji="0" lang="en-US" sz="1200" b="1" i="0" u="none" strike="noStrike" kern="1200" cap="none" spc="0" normalizeH="0" baseline="0" noProof="0" dirty="0" err="1">
                <a:ln>
                  <a:noFill/>
                </a:ln>
                <a:solidFill>
                  <a:srgbClr val="FFFFFF"/>
                </a:solidFill>
                <a:effectLst/>
                <a:uLnTx/>
                <a:uFillTx/>
                <a:latin typeface="Segoe Sans Text"/>
                <a:ea typeface="+mn-ea"/>
                <a:cs typeface="Segoe Sans Text" pitchFamily="2" charset="0"/>
              </a:rPr>
              <a:t>Apurv</a:t>
            </a:r>
            <a:r>
              <a:rPr kumimoji="0" lang="en-US" sz="1200" b="1" i="0" u="none" strike="noStrike" kern="1200" cap="none" spc="0" normalizeH="0" baseline="0" noProof="0" dirty="0">
                <a:ln>
                  <a:noFill/>
                </a:ln>
                <a:solidFill>
                  <a:srgbClr val="FFFFFF"/>
                </a:solidFill>
                <a:effectLst/>
                <a:uLnTx/>
                <a:uFillTx/>
                <a:latin typeface="Segoe Sans Text"/>
                <a:ea typeface="+mn-ea"/>
                <a:cs typeface="Segoe Sans Text" pitchFamily="2" charset="0"/>
              </a:rPr>
              <a:t> Gupta, </a:t>
            </a:r>
            <a:br>
              <a:rPr kumimoji="0" lang="en-US" sz="1200" b="0" i="0" u="none" strike="noStrike" kern="1200" cap="none" spc="0" normalizeH="0" baseline="0" noProof="0" dirty="0">
                <a:ln>
                  <a:noFill/>
                </a:ln>
                <a:solidFill>
                  <a:srgbClr val="FFFFFF"/>
                </a:solidFill>
                <a:effectLst/>
                <a:uLnTx/>
                <a:uFillTx/>
                <a:latin typeface="Segoe Sans Text"/>
                <a:ea typeface="+mn-ea"/>
                <a:cs typeface="Segoe UI" panose="020B0502040204020203" pitchFamily="34" charset="0"/>
              </a:rPr>
            </a:br>
            <a:r>
              <a:rPr kumimoji="0" lang="en-US" sz="1200" b="0" i="0" u="none" strike="noStrike" kern="1200" cap="none" spc="0" normalizeH="0" baseline="0" noProof="0" dirty="0">
                <a:ln>
                  <a:noFill/>
                </a:ln>
                <a:solidFill>
                  <a:srgbClr val="FFFFFF"/>
                </a:solidFill>
                <a:effectLst/>
                <a:uLnTx/>
                <a:uFillTx/>
                <a:latin typeface="Segoe Sans Text"/>
                <a:ea typeface="+mn-ea"/>
                <a:cs typeface="Segoe UI" panose="020B0502040204020203" pitchFamily="34" charset="0"/>
              </a:rPr>
              <a:t>Founder, </a:t>
            </a:r>
            <a:r>
              <a:rPr kumimoji="0" lang="en-US" sz="1200" b="0" i="0" u="none" strike="noStrike" kern="1200" cap="none" spc="0" normalizeH="0" baseline="0" noProof="0" dirty="0" err="1">
                <a:ln>
                  <a:noFill/>
                </a:ln>
                <a:solidFill>
                  <a:srgbClr val="FFFFFF"/>
                </a:solidFill>
                <a:effectLst/>
                <a:uLnTx/>
                <a:uFillTx/>
                <a:latin typeface="Segoe Sans Text"/>
                <a:ea typeface="+mn-ea"/>
                <a:cs typeface="Segoe UI" panose="020B0502040204020203" pitchFamily="34" charset="0"/>
              </a:rPr>
              <a:t>Mailmodo</a:t>
            </a:r>
            <a:endParaRPr kumimoji="0" lang="en-US" sz="1200" b="0" i="0" u="none" strike="noStrike" kern="1200" cap="none" spc="0" normalizeH="0" baseline="0" noProof="0" dirty="0">
              <a:ln>
                <a:noFill/>
              </a:ln>
              <a:solidFill>
                <a:srgbClr val="FFFFFF"/>
              </a:solidFill>
              <a:effectLst/>
              <a:uLnTx/>
              <a:uFillTx/>
              <a:latin typeface="Segoe Sans Text"/>
              <a:ea typeface="+mn-ea"/>
              <a:cs typeface="Segoe UI" panose="020B0502040204020203" pitchFamily="34" charset="0"/>
            </a:endParaRPr>
          </a:p>
        </p:txBody>
      </p:sp>
      <p:sp>
        <p:nvSpPr>
          <p:cNvPr id="10" name="Freeform: Shape 19" descr="Quote icon">
            <a:extLst>
              <a:ext uri="{FF2B5EF4-FFF2-40B4-BE49-F238E27FC236}">
                <a16:creationId xmlns:a16="http://schemas.microsoft.com/office/drawing/2014/main" id="{F5483500-FBDB-F05F-5791-0D4AEF66BA9F}"/>
              </a:ext>
            </a:extLst>
          </p:cNvPr>
          <p:cNvSpPr/>
          <p:nvPr/>
        </p:nvSpPr>
        <p:spPr>
          <a:xfrm flipH="1">
            <a:off x="368999" y="2426284"/>
            <a:ext cx="576338" cy="512141"/>
          </a:xfrm>
          <a:custGeom>
            <a:avLst/>
            <a:gdLst>
              <a:gd name="connsiteX0" fmla="*/ 131890 w 337784"/>
              <a:gd name="connsiteY0" fmla="*/ 0 h 338349"/>
              <a:gd name="connsiteX1" fmla="*/ 18778 w 337784"/>
              <a:gd name="connsiteY1" fmla="*/ 0 h 338349"/>
              <a:gd name="connsiteX2" fmla="*/ 0 w 337784"/>
              <a:gd name="connsiteY2" fmla="*/ 28279 h 338349"/>
              <a:gd name="connsiteX3" fmla="*/ 0 w 337784"/>
              <a:gd name="connsiteY3" fmla="*/ 169092 h 338349"/>
              <a:gd name="connsiteX4" fmla="*/ 18827 w 337784"/>
              <a:gd name="connsiteY4" fmla="*/ 197370 h 338349"/>
              <a:gd name="connsiteX5" fmla="*/ 87764 w 337784"/>
              <a:gd name="connsiteY5" fmla="*/ 197370 h 338349"/>
              <a:gd name="connsiteX6" fmla="*/ 82746 w 337784"/>
              <a:gd name="connsiteY6" fmla="*/ 263806 h 338349"/>
              <a:gd name="connsiteX7" fmla="*/ 62778 w 337784"/>
              <a:gd name="connsiteY7" fmla="*/ 303910 h 338349"/>
              <a:gd name="connsiteX8" fmla="*/ 62778 w 337784"/>
              <a:gd name="connsiteY8" fmla="*/ 338349 h 338349"/>
              <a:gd name="connsiteX9" fmla="*/ 124934 w 337784"/>
              <a:gd name="connsiteY9" fmla="*/ 286226 h 338349"/>
              <a:gd name="connsiteX10" fmla="*/ 150666 w 337784"/>
              <a:gd name="connsiteY10" fmla="*/ 169542 h 338349"/>
              <a:gd name="connsiteX11" fmla="*/ 150666 w 337784"/>
              <a:gd name="connsiteY11" fmla="*/ 27998 h 338349"/>
              <a:gd name="connsiteX12" fmla="*/ 131890 w 337784"/>
              <a:gd name="connsiteY12" fmla="*/ 0 h 338349"/>
              <a:gd name="connsiteX13" fmla="*/ 319008 w 337784"/>
              <a:gd name="connsiteY13" fmla="*/ 0 h 338349"/>
              <a:gd name="connsiteX14" fmla="*/ 205894 w 337784"/>
              <a:gd name="connsiteY14" fmla="*/ 0 h 338349"/>
              <a:gd name="connsiteX15" fmla="*/ 187118 w 337784"/>
              <a:gd name="connsiteY15" fmla="*/ 28279 h 338349"/>
              <a:gd name="connsiteX16" fmla="*/ 187118 w 337784"/>
              <a:gd name="connsiteY16" fmla="*/ 169092 h 338349"/>
              <a:gd name="connsiteX17" fmla="*/ 205945 w 337784"/>
              <a:gd name="connsiteY17" fmla="*/ 197370 h 338349"/>
              <a:gd name="connsiteX18" fmla="*/ 274882 w 337784"/>
              <a:gd name="connsiteY18" fmla="*/ 197370 h 338349"/>
              <a:gd name="connsiteX19" fmla="*/ 269864 w 337784"/>
              <a:gd name="connsiteY19" fmla="*/ 263806 h 338349"/>
              <a:gd name="connsiteX20" fmla="*/ 249896 w 337784"/>
              <a:gd name="connsiteY20" fmla="*/ 303910 h 338349"/>
              <a:gd name="connsiteX21" fmla="*/ 249896 w 337784"/>
              <a:gd name="connsiteY21" fmla="*/ 338349 h 338349"/>
              <a:gd name="connsiteX22" fmla="*/ 312052 w 337784"/>
              <a:gd name="connsiteY22" fmla="*/ 286226 h 338349"/>
              <a:gd name="connsiteX23" fmla="*/ 337784 w 337784"/>
              <a:gd name="connsiteY23" fmla="*/ 169542 h 338349"/>
              <a:gd name="connsiteX24" fmla="*/ 337784 w 337784"/>
              <a:gd name="connsiteY24" fmla="*/ 27998 h 338349"/>
              <a:gd name="connsiteX25" fmla="*/ 319008 w 337784"/>
              <a:gd name="connsiteY25" fmla="*/ 0 h 338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37784" h="338349">
                <a:moveTo>
                  <a:pt x="131890" y="0"/>
                </a:moveTo>
                <a:lnTo>
                  <a:pt x="18778" y="0"/>
                </a:lnTo>
                <a:cubicBezTo>
                  <a:pt x="8532" y="0"/>
                  <a:pt x="0" y="12661"/>
                  <a:pt x="0" y="28279"/>
                </a:cubicBezTo>
                <a:lnTo>
                  <a:pt x="0" y="169092"/>
                </a:lnTo>
                <a:cubicBezTo>
                  <a:pt x="0" y="185023"/>
                  <a:pt x="8429" y="197370"/>
                  <a:pt x="18827" y="197370"/>
                </a:cubicBezTo>
                <a:lnTo>
                  <a:pt x="87764" y="197370"/>
                </a:lnTo>
                <a:cubicBezTo>
                  <a:pt x="87768" y="228449"/>
                  <a:pt x="86692" y="248291"/>
                  <a:pt x="82746" y="263806"/>
                </a:cubicBezTo>
                <a:cubicBezTo>
                  <a:pt x="78797" y="279317"/>
                  <a:pt x="70673" y="298324"/>
                  <a:pt x="62778" y="303910"/>
                </a:cubicBezTo>
                <a:lnTo>
                  <a:pt x="62778" y="338349"/>
                </a:lnTo>
                <a:cubicBezTo>
                  <a:pt x="84885" y="330901"/>
                  <a:pt x="107993" y="317000"/>
                  <a:pt x="124934" y="286226"/>
                </a:cubicBezTo>
                <a:cubicBezTo>
                  <a:pt x="141877" y="255452"/>
                  <a:pt x="150666" y="216700"/>
                  <a:pt x="150666" y="169542"/>
                </a:cubicBezTo>
                <a:lnTo>
                  <a:pt x="150666" y="27998"/>
                </a:lnTo>
                <a:cubicBezTo>
                  <a:pt x="150666" y="12744"/>
                  <a:pt x="142259" y="0"/>
                  <a:pt x="131890" y="0"/>
                </a:cubicBezTo>
                <a:close/>
                <a:moveTo>
                  <a:pt x="319008" y="0"/>
                </a:moveTo>
                <a:lnTo>
                  <a:pt x="205894" y="0"/>
                </a:lnTo>
                <a:cubicBezTo>
                  <a:pt x="195650" y="0"/>
                  <a:pt x="187118" y="12661"/>
                  <a:pt x="187118" y="28279"/>
                </a:cubicBezTo>
                <a:lnTo>
                  <a:pt x="187118" y="169092"/>
                </a:lnTo>
                <a:cubicBezTo>
                  <a:pt x="187118" y="185023"/>
                  <a:pt x="195547" y="197370"/>
                  <a:pt x="205945" y="197370"/>
                </a:cubicBezTo>
                <a:lnTo>
                  <a:pt x="274882" y="197370"/>
                </a:lnTo>
                <a:cubicBezTo>
                  <a:pt x="274884" y="228449"/>
                  <a:pt x="273810" y="248291"/>
                  <a:pt x="269864" y="263806"/>
                </a:cubicBezTo>
                <a:cubicBezTo>
                  <a:pt x="265917" y="279317"/>
                  <a:pt x="257793" y="298324"/>
                  <a:pt x="249896" y="303910"/>
                </a:cubicBezTo>
                <a:lnTo>
                  <a:pt x="249896" y="338349"/>
                </a:lnTo>
                <a:cubicBezTo>
                  <a:pt x="272003" y="330901"/>
                  <a:pt x="295111" y="317000"/>
                  <a:pt x="312052" y="286226"/>
                </a:cubicBezTo>
                <a:cubicBezTo>
                  <a:pt x="328995" y="255452"/>
                  <a:pt x="337784" y="216700"/>
                  <a:pt x="337784" y="169542"/>
                </a:cubicBezTo>
                <a:lnTo>
                  <a:pt x="337784" y="27998"/>
                </a:lnTo>
                <a:cubicBezTo>
                  <a:pt x="337784" y="12744"/>
                  <a:pt x="329377" y="0"/>
                  <a:pt x="319008" y="0"/>
                </a:cubicBezTo>
                <a:close/>
              </a:path>
            </a:pathLst>
          </a:custGeom>
          <a:gradFill>
            <a:gsLst>
              <a:gs pos="71000">
                <a:srgbClr val="C03BC4"/>
              </a:gs>
              <a:gs pos="0">
                <a:srgbClr val="0078D4"/>
              </a:gs>
              <a:gs pos="98000">
                <a:srgbClr val="F4364C"/>
              </a:gs>
            </a:gsLst>
            <a:lin ang="7800000" scaled="0"/>
          </a:gra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a:ea typeface="+mn-ea"/>
              <a:cs typeface="+mn-cs"/>
            </a:endParaRPr>
          </a:p>
        </p:txBody>
      </p:sp>
      <p:sp>
        <p:nvSpPr>
          <p:cNvPr id="11" name="Rectangle 10">
            <a:extLst>
              <a:ext uri="{FF2B5EF4-FFF2-40B4-BE49-F238E27FC236}">
                <a16:creationId xmlns:a16="http://schemas.microsoft.com/office/drawing/2014/main" id="{84736E5F-AE1A-9DFC-AF4D-63D23666E0B5}"/>
              </a:ext>
              <a:ext uri="{C183D7F6-B498-43B3-948B-1728B52AA6E4}">
                <adec:decorative xmlns:adec="http://schemas.microsoft.com/office/drawing/2017/decorative" val="1"/>
              </a:ext>
            </a:extLst>
          </p:cNvPr>
          <p:cNvSpPr/>
          <p:nvPr/>
        </p:nvSpPr>
        <p:spPr bwMode="auto">
          <a:xfrm>
            <a:off x="4060826" y="2075687"/>
            <a:ext cx="4060828" cy="478230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Sans Text"/>
              <a:ea typeface="Segoe UI" pitchFamily="34" charset="0"/>
              <a:cs typeface="Segoe UI" pitchFamily="34" charset="0"/>
            </a:endParaRPr>
          </a:p>
        </p:txBody>
      </p:sp>
      <p:sp>
        <p:nvSpPr>
          <p:cNvPr id="12" name="TextBox 11">
            <a:extLst>
              <a:ext uri="{FF2B5EF4-FFF2-40B4-BE49-F238E27FC236}">
                <a16:creationId xmlns:a16="http://schemas.microsoft.com/office/drawing/2014/main" id="{501C9051-A666-4BD6-A1C0-CC80D83F180B}"/>
              </a:ext>
            </a:extLst>
          </p:cNvPr>
          <p:cNvSpPr txBox="1">
            <a:spLocks/>
          </p:cNvSpPr>
          <p:nvPr/>
        </p:nvSpPr>
        <p:spPr>
          <a:xfrm>
            <a:off x="4265231" y="3114940"/>
            <a:ext cx="3514471" cy="2554545"/>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180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Sans Text Semibold"/>
                <a:ea typeface="+mn-ea"/>
                <a:cs typeface="Segoe UI" panose="020B0502040204020203" pitchFamily="34" charset="0"/>
              </a:rPr>
              <a:t>With Dynamic Scaling for Azure Cosmos DB, we have been able to achieve 15% cost savings on average with zero intervention. </a:t>
            </a:r>
          </a:p>
          <a:p>
            <a:pPr marL="0" marR="0" lvl="0" indent="0" algn="l" defTabSz="914400" rtl="0" eaLnBrk="1" fontAlgn="auto" latinLnBrk="0" hangingPunct="1">
              <a:lnSpc>
                <a:spcPct val="100000"/>
              </a:lnSpc>
              <a:spcBef>
                <a:spcPts val="0"/>
              </a:spcBef>
              <a:spcAft>
                <a:spcPts val="180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Segoe Sans Text" pitchFamily="2" charset="0"/>
                <a:ea typeface="+mn-ea"/>
                <a:cs typeface="Segoe Sans Text" pitchFamily="2" charset="0"/>
              </a:rPr>
              <a:t>Vineeth Raj</a:t>
            </a:r>
            <a:br>
              <a:rPr kumimoji="0" lang="en-US" sz="1200" b="0" i="0" u="none" strike="noStrike" kern="1200" cap="none" spc="0" normalizeH="0" baseline="0" noProof="0" dirty="0">
                <a:ln>
                  <a:noFill/>
                </a:ln>
                <a:solidFill>
                  <a:srgbClr val="000000"/>
                </a:solidFill>
                <a:effectLst/>
                <a:uLnTx/>
                <a:uFillTx/>
                <a:latin typeface="Segoe Sans Text"/>
                <a:ea typeface="+mn-ea"/>
                <a:cs typeface="Segoe UI" panose="020B0502040204020203" pitchFamily="34" charset="0"/>
              </a:rPr>
            </a:br>
            <a:r>
              <a:rPr kumimoji="0" lang="en-US" sz="1200" b="0" i="0" u="none" strike="noStrike" kern="1200" cap="none" spc="0" normalizeH="0" baseline="0" noProof="0" dirty="0">
                <a:ln>
                  <a:noFill/>
                </a:ln>
                <a:solidFill>
                  <a:srgbClr val="000000"/>
                </a:solidFill>
                <a:effectLst/>
                <a:uLnTx/>
                <a:uFillTx/>
                <a:latin typeface="Segoe Sans Text"/>
                <a:ea typeface="+mn-ea"/>
                <a:cs typeface="Segoe UI" panose="020B0502040204020203" pitchFamily="34" charset="0"/>
              </a:rPr>
              <a:t>Director Engineering, Udaan</a:t>
            </a:r>
          </a:p>
          <a:p>
            <a:pPr marL="0" marR="0" lvl="0" indent="0" algn="l" defTabSz="914400" rtl="0" eaLnBrk="1" fontAlgn="auto" latinLnBrk="0" hangingPunct="1">
              <a:lnSpc>
                <a:spcPct val="100000"/>
              </a:lnSpc>
              <a:spcBef>
                <a:spcPts val="0"/>
              </a:spcBef>
              <a:spcAft>
                <a:spcPts val="180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Segoe Sans Text"/>
              <a:ea typeface="+mn-ea"/>
              <a:cs typeface="Segoe UI" panose="020B0502040204020203" pitchFamily="34" charset="0"/>
            </a:endParaRPr>
          </a:p>
        </p:txBody>
      </p:sp>
      <p:sp>
        <p:nvSpPr>
          <p:cNvPr id="15" name="Rectangle 14">
            <a:extLst>
              <a:ext uri="{FF2B5EF4-FFF2-40B4-BE49-F238E27FC236}">
                <a16:creationId xmlns:a16="http://schemas.microsoft.com/office/drawing/2014/main" id="{E2D8C426-DD04-A150-64D6-E9C8478E6CD7}"/>
              </a:ext>
              <a:ext uri="{C183D7F6-B498-43B3-948B-1728B52AA6E4}">
                <adec:decorative xmlns:adec="http://schemas.microsoft.com/office/drawing/2017/decorative" val="1"/>
              </a:ext>
            </a:extLst>
          </p:cNvPr>
          <p:cNvSpPr/>
          <p:nvPr/>
        </p:nvSpPr>
        <p:spPr bwMode="auto">
          <a:xfrm>
            <a:off x="8131175" y="2075688"/>
            <a:ext cx="4060825" cy="4782309"/>
          </a:xfrm>
          <a:prstGeom prst="rect">
            <a:avLst/>
          </a:prstGeom>
          <a:solidFill>
            <a:srgbClr val="2A446F">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Sans Text"/>
              <a:ea typeface="Segoe UI" pitchFamily="34" charset="0"/>
              <a:cs typeface="Segoe UI" pitchFamily="34" charset="0"/>
            </a:endParaRPr>
          </a:p>
        </p:txBody>
      </p:sp>
      <p:sp>
        <p:nvSpPr>
          <p:cNvPr id="16" name="TextBox 15">
            <a:extLst>
              <a:ext uri="{FF2B5EF4-FFF2-40B4-BE49-F238E27FC236}">
                <a16:creationId xmlns:a16="http://schemas.microsoft.com/office/drawing/2014/main" id="{497A6AF6-32CE-E543-A15C-655E1BD5E8FD}"/>
              </a:ext>
            </a:extLst>
          </p:cNvPr>
          <p:cNvSpPr txBox="1">
            <a:spLocks/>
          </p:cNvSpPr>
          <p:nvPr/>
        </p:nvSpPr>
        <p:spPr>
          <a:xfrm>
            <a:off x="8488249" y="3114940"/>
            <a:ext cx="3462959" cy="3247043"/>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180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Sans Text Semibold"/>
                <a:ea typeface="+mn-ea"/>
                <a:cs typeface="Segoe UI" panose="020B0502040204020203" pitchFamily="34" charset="0"/>
              </a:rPr>
              <a:t>Since enabling Microsoft’s dynamic scaling feature within Azure Cosmos DB in May of this year (2024), we have realized an impressive 65% reduction in our monthly Azure Cosmos DB spend. </a:t>
            </a:r>
          </a:p>
          <a:p>
            <a:pPr marL="0" marR="0" lvl="0" indent="0" algn="l" defTabSz="914400" rtl="0" eaLnBrk="1" fontAlgn="auto" latinLnBrk="0" hangingPunct="1">
              <a:lnSpc>
                <a:spcPct val="100000"/>
              </a:lnSpc>
              <a:spcBef>
                <a:spcPts val="0"/>
              </a:spcBef>
              <a:spcAft>
                <a:spcPts val="180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Segoe Sans Text"/>
                <a:ea typeface="+mn-ea"/>
                <a:cs typeface="Segoe Sans Text" pitchFamily="2" charset="0"/>
              </a:rPr>
              <a:t>Joe MacKinnon</a:t>
            </a:r>
            <a:br>
              <a:rPr kumimoji="0" lang="en-US" sz="1200" b="0" i="0" u="none" strike="noStrike" kern="1200" cap="none" spc="0" normalizeH="0" baseline="0" noProof="0" dirty="0">
                <a:ln>
                  <a:noFill/>
                </a:ln>
                <a:solidFill>
                  <a:srgbClr val="FFFFFF"/>
                </a:solidFill>
                <a:effectLst/>
                <a:uLnTx/>
                <a:uFillTx/>
                <a:latin typeface="Segoe Sans Text"/>
                <a:ea typeface="+mn-ea"/>
                <a:cs typeface="Segoe UI" panose="020B0502040204020203" pitchFamily="34" charset="0"/>
              </a:rPr>
            </a:br>
            <a:r>
              <a:rPr kumimoji="0" lang="en-US" sz="1200" b="0" i="0" u="none" strike="noStrike" kern="1200" cap="none" spc="0" normalizeH="0" baseline="0" noProof="0" dirty="0">
                <a:ln>
                  <a:noFill/>
                </a:ln>
                <a:solidFill>
                  <a:srgbClr val="FFFFFF"/>
                </a:solidFill>
                <a:effectLst/>
                <a:uLnTx/>
                <a:uFillTx/>
                <a:latin typeface="Segoe Sans Text"/>
                <a:ea typeface="+mn-ea"/>
                <a:cs typeface="Segoe UI" panose="020B0502040204020203" pitchFamily="34" charset="0"/>
              </a:rPr>
              <a:t>Director IT – Business Enablement, SECURE Energy Services</a:t>
            </a:r>
          </a:p>
        </p:txBody>
      </p:sp>
      <p:sp>
        <p:nvSpPr>
          <p:cNvPr id="17" name="Freeform: Shape 19" descr="Quote icon">
            <a:extLst>
              <a:ext uri="{FF2B5EF4-FFF2-40B4-BE49-F238E27FC236}">
                <a16:creationId xmlns:a16="http://schemas.microsoft.com/office/drawing/2014/main" id="{4031B957-DF3B-D676-A1A8-77F2686F099D}"/>
              </a:ext>
            </a:extLst>
          </p:cNvPr>
          <p:cNvSpPr/>
          <p:nvPr/>
        </p:nvSpPr>
        <p:spPr>
          <a:xfrm flipH="1">
            <a:off x="4139252" y="2426284"/>
            <a:ext cx="576338" cy="512141"/>
          </a:xfrm>
          <a:custGeom>
            <a:avLst/>
            <a:gdLst>
              <a:gd name="connsiteX0" fmla="*/ 131890 w 337784"/>
              <a:gd name="connsiteY0" fmla="*/ 0 h 338349"/>
              <a:gd name="connsiteX1" fmla="*/ 18778 w 337784"/>
              <a:gd name="connsiteY1" fmla="*/ 0 h 338349"/>
              <a:gd name="connsiteX2" fmla="*/ 0 w 337784"/>
              <a:gd name="connsiteY2" fmla="*/ 28279 h 338349"/>
              <a:gd name="connsiteX3" fmla="*/ 0 w 337784"/>
              <a:gd name="connsiteY3" fmla="*/ 169092 h 338349"/>
              <a:gd name="connsiteX4" fmla="*/ 18827 w 337784"/>
              <a:gd name="connsiteY4" fmla="*/ 197370 h 338349"/>
              <a:gd name="connsiteX5" fmla="*/ 87764 w 337784"/>
              <a:gd name="connsiteY5" fmla="*/ 197370 h 338349"/>
              <a:gd name="connsiteX6" fmla="*/ 82746 w 337784"/>
              <a:gd name="connsiteY6" fmla="*/ 263806 h 338349"/>
              <a:gd name="connsiteX7" fmla="*/ 62778 w 337784"/>
              <a:gd name="connsiteY7" fmla="*/ 303910 h 338349"/>
              <a:gd name="connsiteX8" fmla="*/ 62778 w 337784"/>
              <a:gd name="connsiteY8" fmla="*/ 338349 h 338349"/>
              <a:gd name="connsiteX9" fmla="*/ 124934 w 337784"/>
              <a:gd name="connsiteY9" fmla="*/ 286226 h 338349"/>
              <a:gd name="connsiteX10" fmla="*/ 150666 w 337784"/>
              <a:gd name="connsiteY10" fmla="*/ 169542 h 338349"/>
              <a:gd name="connsiteX11" fmla="*/ 150666 w 337784"/>
              <a:gd name="connsiteY11" fmla="*/ 27998 h 338349"/>
              <a:gd name="connsiteX12" fmla="*/ 131890 w 337784"/>
              <a:gd name="connsiteY12" fmla="*/ 0 h 338349"/>
              <a:gd name="connsiteX13" fmla="*/ 319008 w 337784"/>
              <a:gd name="connsiteY13" fmla="*/ 0 h 338349"/>
              <a:gd name="connsiteX14" fmla="*/ 205894 w 337784"/>
              <a:gd name="connsiteY14" fmla="*/ 0 h 338349"/>
              <a:gd name="connsiteX15" fmla="*/ 187118 w 337784"/>
              <a:gd name="connsiteY15" fmla="*/ 28279 h 338349"/>
              <a:gd name="connsiteX16" fmla="*/ 187118 w 337784"/>
              <a:gd name="connsiteY16" fmla="*/ 169092 h 338349"/>
              <a:gd name="connsiteX17" fmla="*/ 205945 w 337784"/>
              <a:gd name="connsiteY17" fmla="*/ 197370 h 338349"/>
              <a:gd name="connsiteX18" fmla="*/ 274882 w 337784"/>
              <a:gd name="connsiteY18" fmla="*/ 197370 h 338349"/>
              <a:gd name="connsiteX19" fmla="*/ 269864 w 337784"/>
              <a:gd name="connsiteY19" fmla="*/ 263806 h 338349"/>
              <a:gd name="connsiteX20" fmla="*/ 249896 w 337784"/>
              <a:gd name="connsiteY20" fmla="*/ 303910 h 338349"/>
              <a:gd name="connsiteX21" fmla="*/ 249896 w 337784"/>
              <a:gd name="connsiteY21" fmla="*/ 338349 h 338349"/>
              <a:gd name="connsiteX22" fmla="*/ 312052 w 337784"/>
              <a:gd name="connsiteY22" fmla="*/ 286226 h 338349"/>
              <a:gd name="connsiteX23" fmla="*/ 337784 w 337784"/>
              <a:gd name="connsiteY23" fmla="*/ 169542 h 338349"/>
              <a:gd name="connsiteX24" fmla="*/ 337784 w 337784"/>
              <a:gd name="connsiteY24" fmla="*/ 27998 h 338349"/>
              <a:gd name="connsiteX25" fmla="*/ 319008 w 337784"/>
              <a:gd name="connsiteY25" fmla="*/ 0 h 338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37784" h="338349">
                <a:moveTo>
                  <a:pt x="131890" y="0"/>
                </a:moveTo>
                <a:lnTo>
                  <a:pt x="18778" y="0"/>
                </a:lnTo>
                <a:cubicBezTo>
                  <a:pt x="8532" y="0"/>
                  <a:pt x="0" y="12661"/>
                  <a:pt x="0" y="28279"/>
                </a:cubicBezTo>
                <a:lnTo>
                  <a:pt x="0" y="169092"/>
                </a:lnTo>
                <a:cubicBezTo>
                  <a:pt x="0" y="185023"/>
                  <a:pt x="8429" y="197370"/>
                  <a:pt x="18827" y="197370"/>
                </a:cubicBezTo>
                <a:lnTo>
                  <a:pt x="87764" y="197370"/>
                </a:lnTo>
                <a:cubicBezTo>
                  <a:pt x="87768" y="228449"/>
                  <a:pt x="86692" y="248291"/>
                  <a:pt x="82746" y="263806"/>
                </a:cubicBezTo>
                <a:cubicBezTo>
                  <a:pt x="78797" y="279317"/>
                  <a:pt x="70673" y="298324"/>
                  <a:pt x="62778" y="303910"/>
                </a:cubicBezTo>
                <a:lnTo>
                  <a:pt x="62778" y="338349"/>
                </a:lnTo>
                <a:cubicBezTo>
                  <a:pt x="84885" y="330901"/>
                  <a:pt x="107993" y="317000"/>
                  <a:pt x="124934" y="286226"/>
                </a:cubicBezTo>
                <a:cubicBezTo>
                  <a:pt x="141877" y="255452"/>
                  <a:pt x="150666" y="216700"/>
                  <a:pt x="150666" y="169542"/>
                </a:cubicBezTo>
                <a:lnTo>
                  <a:pt x="150666" y="27998"/>
                </a:lnTo>
                <a:cubicBezTo>
                  <a:pt x="150666" y="12744"/>
                  <a:pt x="142259" y="0"/>
                  <a:pt x="131890" y="0"/>
                </a:cubicBezTo>
                <a:close/>
                <a:moveTo>
                  <a:pt x="319008" y="0"/>
                </a:moveTo>
                <a:lnTo>
                  <a:pt x="205894" y="0"/>
                </a:lnTo>
                <a:cubicBezTo>
                  <a:pt x="195650" y="0"/>
                  <a:pt x="187118" y="12661"/>
                  <a:pt x="187118" y="28279"/>
                </a:cubicBezTo>
                <a:lnTo>
                  <a:pt x="187118" y="169092"/>
                </a:lnTo>
                <a:cubicBezTo>
                  <a:pt x="187118" y="185023"/>
                  <a:pt x="195547" y="197370"/>
                  <a:pt x="205945" y="197370"/>
                </a:cubicBezTo>
                <a:lnTo>
                  <a:pt x="274882" y="197370"/>
                </a:lnTo>
                <a:cubicBezTo>
                  <a:pt x="274884" y="228449"/>
                  <a:pt x="273810" y="248291"/>
                  <a:pt x="269864" y="263806"/>
                </a:cubicBezTo>
                <a:cubicBezTo>
                  <a:pt x="265917" y="279317"/>
                  <a:pt x="257793" y="298324"/>
                  <a:pt x="249896" y="303910"/>
                </a:cubicBezTo>
                <a:lnTo>
                  <a:pt x="249896" y="338349"/>
                </a:lnTo>
                <a:cubicBezTo>
                  <a:pt x="272003" y="330901"/>
                  <a:pt x="295111" y="317000"/>
                  <a:pt x="312052" y="286226"/>
                </a:cubicBezTo>
                <a:cubicBezTo>
                  <a:pt x="328995" y="255452"/>
                  <a:pt x="337784" y="216700"/>
                  <a:pt x="337784" y="169542"/>
                </a:cubicBezTo>
                <a:lnTo>
                  <a:pt x="337784" y="27998"/>
                </a:lnTo>
                <a:cubicBezTo>
                  <a:pt x="337784" y="12744"/>
                  <a:pt x="329377" y="0"/>
                  <a:pt x="319008" y="0"/>
                </a:cubicBezTo>
                <a:close/>
              </a:path>
            </a:pathLst>
          </a:custGeom>
          <a:gradFill>
            <a:gsLst>
              <a:gs pos="71000">
                <a:srgbClr val="C03BC4"/>
              </a:gs>
              <a:gs pos="0">
                <a:srgbClr val="0078D4"/>
              </a:gs>
              <a:gs pos="98000">
                <a:srgbClr val="F4364C"/>
              </a:gs>
            </a:gsLst>
            <a:lin ang="7800000" scaled="0"/>
          </a:gra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a:ea typeface="+mn-ea"/>
              <a:cs typeface="+mn-cs"/>
            </a:endParaRPr>
          </a:p>
        </p:txBody>
      </p:sp>
      <p:sp>
        <p:nvSpPr>
          <p:cNvPr id="18" name="Freeform: Shape 19" descr="Quote icon">
            <a:extLst>
              <a:ext uri="{FF2B5EF4-FFF2-40B4-BE49-F238E27FC236}">
                <a16:creationId xmlns:a16="http://schemas.microsoft.com/office/drawing/2014/main" id="{6798239D-4F7B-DE2F-5631-0EA985305ACC}"/>
              </a:ext>
            </a:extLst>
          </p:cNvPr>
          <p:cNvSpPr/>
          <p:nvPr/>
        </p:nvSpPr>
        <p:spPr>
          <a:xfrm flipH="1">
            <a:off x="8488249" y="2426284"/>
            <a:ext cx="576338" cy="512141"/>
          </a:xfrm>
          <a:custGeom>
            <a:avLst/>
            <a:gdLst>
              <a:gd name="connsiteX0" fmla="*/ 131890 w 337784"/>
              <a:gd name="connsiteY0" fmla="*/ 0 h 338349"/>
              <a:gd name="connsiteX1" fmla="*/ 18778 w 337784"/>
              <a:gd name="connsiteY1" fmla="*/ 0 h 338349"/>
              <a:gd name="connsiteX2" fmla="*/ 0 w 337784"/>
              <a:gd name="connsiteY2" fmla="*/ 28279 h 338349"/>
              <a:gd name="connsiteX3" fmla="*/ 0 w 337784"/>
              <a:gd name="connsiteY3" fmla="*/ 169092 h 338349"/>
              <a:gd name="connsiteX4" fmla="*/ 18827 w 337784"/>
              <a:gd name="connsiteY4" fmla="*/ 197370 h 338349"/>
              <a:gd name="connsiteX5" fmla="*/ 87764 w 337784"/>
              <a:gd name="connsiteY5" fmla="*/ 197370 h 338349"/>
              <a:gd name="connsiteX6" fmla="*/ 82746 w 337784"/>
              <a:gd name="connsiteY6" fmla="*/ 263806 h 338349"/>
              <a:gd name="connsiteX7" fmla="*/ 62778 w 337784"/>
              <a:gd name="connsiteY7" fmla="*/ 303910 h 338349"/>
              <a:gd name="connsiteX8" fmla="*/ 62778 w 337784"/>
              <a:gd name="connsiteY8" fmla="*/ 338349 h 338349"/>
              <a:gd name="connsiteX9" fmla="*/ 124934 w 337784"/>
              <a:gd name="connsiteY9" fmla="*/ 286226 h 338349"/>
              <a:gd name="connsiteX10" fmla="*/ 150666 w 337784"/>
              <a:gd name="connsiteY10" fmla="*/ 169542 h 338349"/>
              <a:gd name="connsiteX11" fmla="*/ 150666 w 337784"/>
              <a:gd name="connsiteY11" fmla="*/ 27998 h 338349"/>
              <a:gd name="connsiteX12" fmla="*/ 131890 w 337784"/>
              <a:gd name="connsiteY12" fmla="*/ 0 h 338349"/>
              <a:gd name="connsiteX13" fmla="*/ 319008 w 337784"/>
              <a:gd name="connsiteY13" fmla="*/ 0 h 338349"/>
              <a:gd name="connsiteX14" fmla="*/ 205894 w 337784"/>
              <a:gd name="connsiteY14" fmla="*/ 0 h 338349"/>
              <a:gd name="connsiteX15" fmla="*/ 187118 w 337784"/>
              <a:gd name="connsiteY15" fmla="*/ 28279 h 338349"/>
              <a:gd name="connsiteX16" fmla="*/ 187118 w 337784"/>
              <a:gd name="connsiteY16" fmla="*/ 169092 h 338349"/>
              <a:gd name="connsiteX17" fmla="*/ 205945 w 337784"/>
              <a:gd name="connsiteY17" fmla="*/ 197370 h 338349"/>
              <a:gd name="connsiteX18" fmla="*/ 274882 w 337784"/>
              <a:gd name="connsiteY18" fmla="*/ 197370 h 338349"/>
              <a:gd name="connsiteX19" fmla="*/ 269864 w 337784"/>
              <a:gd name="connsiteY19" fmla="*/ 263806 h 338349"/>
              <a:gd name="connsiteX20" fmla="*/ 249896 w 337784"/>
              <a:gd name="connsiteY20" fmla="*/ 303910 h 338349"/>
              <a:gd name="connsiteX21" fmla="*/ 249896 w 337784"/>
              <a:gd name="connsiteY21" fmla="*/ 338349 h 338349"/>
              <a:gd name="connsiteX22" fmla="*/ 312052 w 337784"/>
              <a:gd name="connsiteY22" fmla="*/ 286226 h 338349"/>
              <a:gd name="connsiteX23" fmla="*/ 337784 w 337784"/>
              <a:gd name="connsiteY23" fmla="*/ 169542 h 338349"/>
              <a:gd name="connsiteX24" fmla="*/ 337784 w 337784"/>
              <a:gd name="connsiteY24" fmla="*/ 27998 h 338349"/>
              <a:gd name="connsiteX25" fmla="*/ 319008 w 337784"/>
              <a:gd name="connsiteY25" fmla="*/ 0 h 338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37784" h="338349">
                <a:moveTo>
                  <a:pt x="131890" y="0"/>
                </a:moveTo>
                <a:lnTo>
                  <a:pt x="18778" y="0"/>
                </a:lnTo>
                <a:cubicBezTo>
                  <a:pt x="8532" y="0"/>
                  <a:pt x="0" y="12661"/>
                  <a:pt x="0" y="28279"/>
                </a:cubicBezTo>
                <a:lnTo>
                  <a:pt x="0" y="169092"/>
                </a:lnTo>
                <a:cubicBezTo>
                  <a:pt x="0" y="185023"/>
                  <a:pt x="8429" y="197370"/>
                  <a:pt x="18827" y="197370"/>
                </a:cubicBezTo>
                <a:lnTo>
                  <a:pt x="87764" y="197370"/>
                </a:lnTo>
                <a:cubicBezTo>
                  <a:pt x="87768" y="228449"/>
                  <a:pt x="86692" y="248291"/>
                  <a:pt x="82746" y="263806"/>
                </a:cubicBezTo>
                <a:cubicBezTo>
                  <a:pt x="78797" y="279317"/>
                  <a:pt x="70673" y="298324"/>
                  <a:pt x="62778" y="303910"/>
                </a:cubicBezTo>
                <a:lnTo>
                  <a:pt x="62778" y="338349"/>
                </a:lnTo>
                <a:cubicBezTo>
                  <a:pt x="84885" y="330901"/>
                  <a:pt x="107993" y="317000"/>
                  <a:pt x="124934" y="286226"/>
                </a:cubicBezTo>
                <a:cubicBezTo>
                  <a:pt x="141877" y="255452"/>
                  <a:pt x="150666" y="216700"/>
                  <a:pt x="150666" y="169542"/>
                </a:cubicBezTo>
                <a:lnTo>
                  <a:pt x="150666" y="27998"/>
                </a:lnTo>
                <a:cubicBezTo>
                  <a:pt x="150666" y="12744"/>
                  <a:pt x="142259" y="0"/>
                  <a:pt x="131890" y="0"/>
                </a:cubicBezTo>
                <a:close/>
                <a:moveTo>
                  <a:pt x="319008" y="0"/>
                </a:moveTo>
                <a:lnTo>
                  <a:pt x="205894" y="0"/>
                </a:lnTo>
                <a:cubicBezTo>
                  <a:pt x="195650" y="0"/>
                  <a:pt x="187118" y="12661"/>
                  <a:pt x="187118" y="28279"/>
                </a:cubicBezTo>
                <a:lnTo>
                  <a:pt x="187118" y="169092"/>
                </a:lnTo>
                <a:cubicBezTo>
                  <a:pt x="187118" y="185023"/>
                  <a:pt x="195547" y="197370"/>
                  <a:pt x="205945" y="197370"/>
                </a:cubicBezTo>
                <a:lnTo>
                  <a:pt x="274882" y="197370"/>
                </a:lnTo>
                <a:cubicBezTo>
                  <a:pt x="274884" y="228449"/>
                  <a:pt x="273810" y="248291"/>
                  <a:pt x="269864" y="263806"/>
                </a:cubicBezTo>
                <a:cubicBezTo>
                  <a:pt x="265917" y="279317"/>
                  <a:pt x="257793" y="298324"/>
                  <a:pt x="249896" y="303910"/>
                </a:cubicBezTo>
                <a:lnTo>
                  <a:pt x="249896" y="338349"/>
                </a:lnTo>
                <a:cubicBezTo>
                  <a:pt x="272003" y="330901"/>
                  <a:pt x="295111" y="317000"/>
                  <a:pt x="312052" y="286226"/>
                </a:cubicBezTo>
                <a:cubicBezTo>
                  <a:pt x="328995" y="255452"/>
                  <a:pt x="337784" y="216700"/>
                  <a:pt x="337784" y="169542"/>
                </a:cubicBezTo>
                <a:lnTo>
                  <a:pt x="337784" y="27998"/>
                </a:lnTo>
                <a:cubicBezTo>
                  <a:pt x="337784" y="12744"/>
                  <a:pt x="329377" y="0"/>
                  <a:pt x="319008" y="0"/>
                </a:cubicBezTo>
                <a:close/>
              </a:path>
            </a:pathLst>
          </a:custGeom>
          <a:gradFill>
            <a:gsLst>
              <a:gs pos="71000">
                <a:srgbClr val="C03BC4"/>
              </a:gs>
              <a:gs pos="0">
                <a:srgbClr val="0078D4"/>
              </a:gs>
              <a:gs pos="98000">
                <a:srgbClr val="F4364C"/>
              </a:gs>
            </a:gsLst>
            <a:lin ang="7800000" scaled="0"/>
          </a:gra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a:ea typeface="+mn-ea"/>
              <a:cs typeface="+mn-cs"/>
            </a:endParaRPr>
          </a:p>
        </p:txBody>
      </p:sp>
      <p:pic>
        <p:nvPicPr>
          <p:cNvPr id="1026" name="Picture 2" descr="What are custom events and how to send them to Mailmodo?">
            <a:extLst>
              <a:ext uri="{FF2B5EF4-FFF2-40B4-BE49-F238E27FC236}">
                <a16:creationId xmlns:a16="http://schemas.microsoft.com/office/drawing/2014/main" id="{212FE83E-C714-AD97-4475-1E7A67EA44F8}"/>
              </a:ext>
            </a:extLst>
          </p:cNvPr>
          <p:cNvPicPr>
            <a:picLocks noChangeAspect="1" noChangeArrowheads="1"/>
          </p:cNvPicPr>
          <p:nvPr/>
        </p:nvPicPr>
        <p:blipFill>
          <a:blip r:embed="rId2" cstate="hqprint">
            <a:extLst>
              <a:ext uri="{28A0092B-C50C-407E-A947-70E740481C1C}">
                <a14:useLocalDpi xmlns:a14="http://schemas.microsoft.com/office/drawing/2010/main"/>
              </a:ext>
            </a:extLst>
          </a:blip>
          <a:srcRect/>
          <a:stretch>
            <a:fillRect/>
          </a:stretch>
        </p:blipFill>
        <p:spPr bwMode="auto">
          <a:xfrm>
            <a:off x="930288" y="1531131"/>
            <a:ext cx="2059120" cy="37454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The SECURE Logo was Shining Bright on the Soccer Field this Summer">
            <a:extLst>
              <a:ext uri="{FF2B5EF4-FFF2-40B4-BE49-F238E27FC236}">
                <a16:creationId xmlns:a16="http://schemas.microsoft.com/office/drawing/2014/main" id="{2CB00E53-474B-488C-8D0B-034A4AC788B0}"/>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9312172" y="1531131"/>
            <a:ext cx="1515949" cy="409306"/>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CD92D543-C085-59D3-0409-4D137003BEF9}"/>
              </a:ext>
              <a:ext uri="{C183D7F6-B498-43B3-948B-1728B52AA6E4}">
                <adec:decorative xmlns:adec="http://schemas.microsoft.com/office/drawing/2017/decorative" val="1"/>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5035115" y="1429300"/>
            <a:ext cx="1647910" cy="5539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997201"/>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A0BF83-EDF9-A0C7-539C-AC006C5F4196}"/>
            </a:ext>
          </a:extLst>
        </p:cNvPr>
        <p:cNvGrpSpPr/>
        <p:nvPr/>
      </p:nvGrpSpPr>
      <p:grpSpPr>
        <a:xfrm>
          <a:off x="0" y="0"/>
          <a:ext cx="0" cy="0"/>
          <a:chOff x="0" y="0"/>
          <a:chExt cx="0" cy="0"/>
        </a:xfrm>
      </p:grpSpPr>
      <p:sp>
        <p:nvSpPr>
          <p:cNvPr id="26" name="Title 1">
            <a:extLst>
              <a:ext uri="{FF2B5EF4-FFF2-40B4-BE49-F238E27FC236}">
                <a16:creationId xmlns:a16="http://schemas.microsoft.com/office/drawing/2014/main" id="{3467419F-98F5-B463-D01E-5AB71CC814A8}"/>
              </a:ext>
            </a:extLst>
          </p:cNvPr>
          <p:cNvSpPr>
            <a:spLocks noGrp="1"/>
          </p:cNvSpPr>
          <p:nvPr>
            <p:ph type="title"/>
          </p:nvPr>
        </p:nvSpPr>
        <p:spPr>
          <a:xfrm>
            <a:off x="1801334" y="250786"/>
            <a:ext cx="9800111" cy="553998"/>
          </a:xfrm>
        </p:spPr>
        <p:txBody>
          <a:bodyPr/>
          <a:lstStyle/>
          <a:p>
            <a:r>
              <a:rPr lang="en-US"/>
              <a:t>Global Secondary Index</a:t>
            </a:r>
          </a:p>
        </p:txBody>
      </p:sp>
      <p:sp>
        <p:nvSpPr>
          <p:cNvPr id="6" name="Rounded Rectangle 14" descr="Diagram going from Azure Traffic Manager to App Region A, B and C, then flowing to 'active-active, leader-less'.">
            <a:extLst>
              <a:ext uri="{FF2B5EF4-FFF2-40B4-BE49-F238E27FC236}">
                <a16:creationId xmlns:a16="http://schemas.microsoft.com/office/drawing/2014/main" id="{848461EA-2C04-2F7A-6E24-C05A41B5E5BD}"/>
              </a:ext>
              <a:ext uri="{C183D7F6-B498-43B3-948B-1728B52AA6E4}">
                <adec:decorative xmlns:adec="http://schemas.microsoft.com/office/drawing/2017/decorative" val="0"/>
              </a:ext>
            </a:extLst>
          </p:cNvPr>
          <p:cNvSpPr/>
          <p:nvPr/>
        </p:nvSpPr>
        <p:spPr bwMode="auto">
          <a:xfrm>
            <a:off x="584200" y="3606190"/>
            <a:ext cx="11017249" cy="2662849"/>
          </a:xfrm>
          <a:prstGeom prst="roundRect">
            <a:avLst>
              <a:gd name="adj" fmla="val 5177"/>
            </a:avLst>
          </a:prstGeom>
          <a:noFill/>
          <a:ln w="12700" cap="rnd" cmpd="sng" algn="ctr">
            <a:solidFill>
              <a:srgbClr val="657076"/>
            </a:solidFill>
            <a:prstDash val="solid"/>
            <a:headEnd type="none" w="lg" len="sm"/>
            <a:tailEnd type="none" w="lg" len="sm"/>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457183" marR="0" lvl="1"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Sans Display"/>
              <a:ea typeface="+mn-ea"/>
              <a:cs typeface="+mn-cs"/>
            </a:endParaRPr>
          </a:p>
        </p:txBody>
      </p:sp>
      <p:grpSp>
        <p:nvGrpSpPr>
          <p:cNvPr id="82" name="Group 81">
            <a:extLst>
              <a:ext uri="{FF2B5EF4-FFF2-40B4-BE49-F238E27FC236}">
                <a16:creationId xmlns:a16="http://schemas.microsoft.com/office/drawing/2014/main" id="{F4304228-7955-ADC7-C33B-5311FE4D8595}"/>
              </a:ext>
              <a:ext uri="{C183D7F6-B498-43B3-948B-1728B52AA6E4}">
                <adec:decorative xmlns:adec="http://schemas.microsoft.com/office/drawing/2017/decorative" val="1"/>
              </a:ext>
            </a:extLst>
          </p:cNvPr>
          <p:cNvGrpSpPr/>
          <p:nvPr/>
        </p:nvGrpSpPr>
        <p:grpSpPr>
          <a:xfrm>
            <a:off x="584200" y="1350415"/>
            <a:ext cx="11017249" cy="2196242"/>
            <a:chOff x="584200" y="1350415"/>
            <a:chExt cx="11017249" cy="2196242"/>
          </a:xfrm>
        </p:grpSpPr>
        <p:sp>
          <p:nvSpPr>
            <p:cNvPr id="12" name="Rectangle: Rounded Corners 2">
              <a:extLst>
                <a:ext uri="{FF2B5EF4-FFF2-40B4-BE49-F238E27FC236}">
                  <a16:creationId xmlns:a16="http://schemas.microsoft.com/office/drawing/2014/main" id="{59F360E8-3DE7-A1D5-3D2C-EE1941E2D412}"/>
                </a:ext>
                <a:ext uri="{C183D7F6-B498-43B3-948B-1728B52AA6E4}">
                  <adec:decorative xmlns:adec="http://schemas.microsoft.com/office/drawing/2017/decorative" val="1"/>
                </a:ext>
              </a:extLst>
            </p:cNvPr>
            <p:cNvSpPr/>
            <p:nvPr/>
          </p:nvSpPr>
          <p:spPr bwMode="auto">
            <a:xfrm>
              <a:off x="584200" y="1350415"/>
              <a:ext cx="11017249" cy="2023984"/>
            </a:xfrm>
            <a:prstGeom prst="roundRect">
              <a:avLst>
                <a:gd name="adj" fmla="val 6237"/>
              </a:avLst>
            </a:prstGeom>
            <a:solidFill>
              <a:srgbClr val="091F2C"/>
            </a:solidFill>
            <a:ln w="9525" cap="flat" cmpd="sng" algn="ctr">
              <a:noFill/>
              <a:prstDash val="solid"/>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err="1">
                <a:ln>
                  <a:noFill/>
                </a:ln>
                <a:solidFill>
                  <a:srgbClr val="091F2C"/>
                </a:solidFill>
                <a:effectLst/>
                <a:uLnTx/>
                <a:uFillTx/>
                <a:latin typeface="Segoe Sans Display"/>
                <a:ea typeface="+mn-ea"/>
                <a:cs typeface="Segoe UI" pitchFamily="34" charset="0"/>
              </a:endParaRPr>
            </a:p>
          </p:txBody>
        </p:sp>
        <p:grpSp>
          <p:nvGrpSpPr>
            <p:cNvPr id="50" name="Group 49">
              <a:extLst>
                <a:ext uri="{FF2B5EF4-FFF2-40B4-BE49-F238E27FC236}">
                  <a16:creationId xmlns:a16="http://schemas.microsoft.com/office/drawing/2014/main" id="{6FA3679C-D77C-AE6D-09A5-7E2E2E379087}"/>
                </a:ext>
              </a:extLst>
            </p:cNvPr>
            <p:cNvGrpSpPr/>
            <p:nvPr/>
          </p:nvGrpSpPr>
          <p:grpSpPr>
            <a:xfrm>
              <a:off x="707166" y="1522674"/>
              <a:ext cx="4572085" cy="2023983"/>
              <a:chOff x="707166" y="1676418"/>
              <a:chExt cx="4572085" cy="1870239"/>
            </a:xfrm>
          </p:grpSpPr>
          <p:cxnSp>
            <p:nvCxnSpPr>
              <p:cNvPr id="5" name="Straight Arrow Connector 4">
                <a:extLst>
                  <a:ext uri="{FF2B5EF4-FFF2-40B4-BE49-F238E27FC236}">
                    <a16:creationId xmlns:a16="http://schemas.microsoft.com/office/drawing/2014/main" id="{A4F25DCA-64E1-2F81-1E45-E2F209DFB097}"/>
                  </a:ext>
                </a:extLst>
              </p:cNvPr>
              <p:cNvCxnSpPr>
                <a:cxnSpLocks/>
              </p:cNvCxnSpPr>
              <p:nvPr/>
            </p:nvCxnSpPr>
            <p:spPr>
              <a:xfrm>
                <a:off x="820559" y="2116725"/>
                <a:ext cx="0" cy="1429932"/>
              </a:xfrm>
              <a:prstGeom prst="straightConnector1">
                <a:avLst/>
              </a:prstGeom>
              <a:ln w="19050">
                <a:solidFill>
                  <a:srgbClr val="318581"/>
                </a:solidFill>
                <a:tailEnd type="arrow"/>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E8CD4444-B9BA-6E37-5D74-928710654B3D}"/>
                  </a:ext>
                </a:extLst>
              </p:cNvPr>
              <p:cNvCxnSpPr>
                <a:cxnSpLocks/>
              </p:cNvCxnSpPr>
              <p:nvPr/>
            </p:nvCxnSpPr>
            <p:spPr>
              <a:xfrm>
                <a:off x="4769914" y="2116725"/>
                <a:ext cx="0" cy="1429932"/>
              </a:xfrm>
              <a:prstGeom prst="straightConnector1">
                <a:avLst/>
              </a:prstGeom>
              <a:ln w="19050">
                <a:solidFill>
                  <a:srgbClr val="73391D"/>
                </a:solidFill>
                <a:tailEnd type="arrow"/>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9AEBB21D-440F-A500-39A3-FDCF06A57434}"/>
                  </a:ext>
                </a:extLst>
              </p:cNvPr>
              <p:cNvSpPr txBox="1"/>
              <p:nvPr/>
            </p:nvSpPr>
            <p:spPr>
              <a:xfrm>
                <a:off x="707166" y="1676418"/>
                <a:ext cx="4572080" cy="409048"/>
              </a:xfrm>
              <a:prstGeom prst="roundRect">
                <a:avLst/>
              </a:prstGeom>
              <a:solidFill>
                <a:srgbClr val="318581"/>
              </a:solidFill>
              <a:ln>
                <a:noFill/>
              </a:ln>
            </p:spPr>
            <p:style>
              <a:lnRef idx="2">
                <a:schemeClr val="accent6">
                  <a:shade val="15000"/>
                </a:schemeClr>
              </a:lnRef>
              <a:fillRef idx="1">
                <a:schemeClr val="accent6"/>
              </a:fillRef>
              <a:effectRef idx="0">
                <a:schemeClr val="accent6"/>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Sans Display"/>
                    <a:ea typeface="+mn-ea"/>
                    <a:cs typeface="+mn-cs"/>
                  </a:rPr>
                  <a:t>Primary Key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Sans Display"/>
                    <a:ea typeface="+mn-ea"/>
                    <a:cs typeface="+mn-cs"/>
                  </a:rPr>
                  <a:t>Partition Key + ID</a:t>
                </a:r>
              </a:p>
            </p:txBody>
          </p:sp>
          <p:sp>
            <p:nvSpPr>
              <p:cNvPr id="10" name="TextBox 9">
                <a:extLst>
                  <a:ext uri="{FF2B5EF4-FFF2-40B4-BE49-F238E27FC236}">
                    <a16:creationId xmlns:a16="http://schemas.microsoft.com/office/drawing/2014/main" id="{C7B0905D-BE22-C372-286B-5AC6B0CE7826}"/>
                  </a:ext>
                </a:extLst>
              </p:cNvPr>
              <p:cNvSpPr txBox="1"/>
              <p:nvPr/>
            </p:nvSpPr>
            <p:spPr>
              <a:xfrm>
                <a:off x="1751975" y="2210530"/>
                <a:ext cx="3527271" cy="409048"/>
              </a:xfrm>
              <a:prstGeom prst="roundRect">
                <a:avLst/>
              </a:prstGeom>
              <a:solidFill>
                <a:srgbClr val="F65567"/>
              </a:solidFill>
              <a:ln>
                <a:noFill/>
              </a:ln>
            </p:spPr>
            <p:style>
              <a:lnRef idx="2">
                <a:schemeClr val="accent6">
                  <a:shade val="15000"/>
                </a:schemeClr>
              </a:lnRef>
              <a:fillRef idx="1">
                <a:schemeClr val="accent6"/>
              </a:fillRef>
              <a:effectRef idx="0">
                <a:schemeClr val="accent6"/>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1B1B1B"/>
                    </a:solidFill>
                    <a:effectLst/>
                    <a:uLnTx/>
                    <a:uFillTx/>
                    <a:latin typeface="Segoe Sans Display"/>
                    <a:ea typeface="+mn-ea"/>
                    <a:cs typeface="+mn-cs"/>
                  </a:rPr>
                  <a:t>GSI</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1B1B1B"/>
                    </a:solidFill>
                    <a:effectLst/>
                    <a:uLnTx/>
                    <a:uFillTx/>
                    <a:latin typeface="Segoe Sans Display"/>
                    <a:ea typeface="+mn-ea"/>
                    <a:cs typeface="+mn-cs"/>
                  </a:rPr>
                  <a:t>Email + ID</a:t>
                </a:r>
              </a:p>
            </p:txBody>
          </p:sp>
          <p:cxnSp>
            <p:nvCxnSpPr>
              <p:cNvPr id="11" name="Straight Arrow Connector 10">
                <a:extLst>
                  <a:ext uri="{FF2B5EF4-FFF2-40B4-BE49-F238E27FC236}">
                    <a16:creationId xmlns:a16="http://schemas.microsoft.com/office/drawing/2014/main" id="{8926A5D7-E852-6EB2-76B5-F583368A8394}"/>
                  </a:ext>
                </a:extLst>
              </p:cNvPr>
              <p:cNvCxnSpPr>
                <a:cxnSpLocks/>
              </p:cNvCxnSpPr>
              <p:nvPr/>
            </p:nvCxnSpPr>
            <p:spPr>
              <a:xfrm>
                <a:off x="1858970" y="2614017"/>
                <a:ext cx="0" cy="932640"/>
              </a:xfrm>
              <a:prstGeom prst="straightConnector1">
                <a:avLst/>
              </a:prstGeom>
              <a:ln w="19050">
                <a:solidFill>
                  <a:srgbClr val="F65567"/>
                </a:solidFill>
                <a:tailEnd type="arrow"/>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1ACEABFC-D170-E856-8375-BC9B46C2DF98}"/>
                  </a:ext>
                </a:extLst>
              </p:cNvPr>
              <p:cNvSpPr txBox="1"/>
              <p:nvPr/>
            </p:nvSpPr>
            <p:spPr>
              <a:xfrm>
                <a:off x="3655265" y="2744641"/>
                <a:ext cx="1623986" cy="442674"/>
              </a:xfrm>
              <a:prstGeom prst="roundRect">
                <a:avLst/>
              </a:prstGeom>
              <a:solidFill>
                <a:srgbClr val="AC35AF"/>
              </a:solidFill>
              <a:ln>
                <a:noFill/>
              </a:ln>
            </p:spPr>
            <p:style>
              <a:lnRef idx="2">
                <a:schemeClr val="accent6">
                  <a:shade val="15000"/>
                </a:schemeClr>
              </a:lnRef>
              <a:fillRef idx="1">
                <a:schemeClr val="accent6"/>
              </a:fillRef>
              <a:effectRef idx="0">
                <a:schemeClr val="accent6"/>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Segoe Sans Display"/>
                    <a:ea typeface="+mn-ea"/>
                    <a:cs typeface="+mn-cs"/>
                  </a:rPr>
                  <a:t>GSI</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Segoe Sans Display"/>
                    <a:ea typeface="+mn-ea"/>
                    <a:cs typeface="+mn-cs"/>
                  </a:rPr>
                  <a:t>Freq Flyer # + ID</a:t>
                </a:r>
              </a:p>
            </p:txBody>
          </p:sp>
          <p:cxnSp>
            <p:nvCxnSpPr>
              <p:cNvPr id="14" name="Straight Arrow Connector 13">
                <a:extLst>
                  <a:ext uri="{FF2B5EF4-FFF2-40B4-BE49-F238E27FC236}">
                    <a16:creationId xmlns:a16="http://schemas.microsoft.com/office/drawing/2014/main" id="{208E0552-16B1-04FB-D89B-3E254DF6E4A7}"/>
                  </a:ext>
                </a:extLst>
              </p:cNvPr>
              <p:cNvCxnSpPr>
                <a:cxnSpLocks/>
              </p:cNvCxnSpPr>
              <p:nvPr/>
            </p:nvCxnSpPr>
            <p:spPr>
              <a:xfrm>
                <a:off x="3773584" y="3111310"/>
                <a:ext cx="0" cy="435347"/>
              </a:xfrm>
              <a:prstGeom prst="straightConnector1">
                <a:avLst/>
              </a:prstGeom>
              <a:ln w="19050">
                <a:solidFill>
                  <a:srgbClr val="AC35AF"/>
                </a:solidFill>
                <a:tailEnd type="arrow"/>
              </a:ln>
            </p:spPr>
            <p:style>
              <a:lnRef idx="1">
                <a:schemeClr val="accent1"/>
              </a:lnRef>
              <a:fillRef idx="0">
                <a:schemeClr val="accent1"/>
              </a:fillRef>
              <a:effectRef idx="0">
                <a:schemeClr val="accent1"/>
              </a:effectRef>
              <a:fontRef idx="minor">
                <a:schemeClr val="tx1"/>
              </a:fontRef>
            </p:style>
          </p:cxnSp>
        </p:grpSp>
        <p:sp>
          <p:nvSpPr>
            <p:cNvPr id="20" name="TextBox 19">
              <a:extLst>
                <a:ext uri="{FF2B5EF4-FFF2-40B4-BE49-F238E27FC236}">
                  <a16:creationId xmlns:a16="http://schemas.microsoft.com/office/drawing/2014/main" id="{10D1BE23-F105-312A-6F51-6F02386632BF}"/>
                </a:ext>
              </a:extLst>
            </p:cNvPr>
            <p:cNvSpPr txBox="1"/>
            <p:nvPr/>
          </p:nvSpPr>
          <p:spPr>
            <a:xfrm>
              <a:off x="10719786" y="2028745"/>
              <a:ext cx="748923" cy="2308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Sans Display"/>
                  <a:ea typeface="+mn-ea"/>
                  <a:cs typeface="+mn-cs"/>
                </a:rPr>
                <a:t>GSI: /email</a:t>
              </a:r>
            </a:p>
          </p:txBody>
        </p:sp>
        <p:sp>
          <p:nvSpPr>
            <p:cNvPr id="21" name="TextBox 20">
              <a:extLst>
                <a:ext uri="{FF2B5EF4-FFF2-40B4-BE49-F238E27FC236}">
                  <a16:creationId xmlns:a16="http://schemas.microsoft.com/office/drawing/2014/main" id="{53908BB6-F0D6-E11E-692A-3223E3704946}"/>
                </a:ext>
              </a:extLst>
            </p:cNvPr>
            <p:cNvSpPr txBox="1"/>
            <p:nvPr/>
          </p:nvSpPr>
          <p:spPr>
            <a:xfrm>
              <a:off x="10719786" y="1630092"/>
              <a:ext cx="649537" cy="2308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Sans Display"/>
                  <a:ea typeface="+mn-ea"/>
                  <a:cs typeface="+mn-cs"/>
                </a:rPr>
                <a:t>GSI: /FF#</a:t>
              </a:r>
            </a:p>
          </p:txBody>
        </p:sp>
        <p:grpSp>
          <p:nvGrpSpPr>
            <p:cNvPr id="30" name="Group 29">
              <a:extLst>
                <a:ext uri="{FF2B5EF4-FFF2-40B4-BE49-F238E27FC236}">
                  <a16:creationId xmlns:a16="http://schemas.microsoft.com/office/drawing/2014/main" id="{726D0E0F-5D7E-0200-3DC6-5485270396A5}"/>
                </a:ext>
              </a:extLst>
            </p:cNvPr>
            <p:cNvGrpSpPr/>
            <p:nvPr/>
          </p:nvGrpSpPr>
          <p:grpSpPr>
            <a:xfrm>
              <a:off x="10428051" y="2595905"/>
              <a:ext cx="364068" cy="364067"/>
              <a:chOff x="9084030" y="2984434"/>
              <a:chExt cx="914400" cy="914400"/>
            </a:xfrm>
          </p:grpSpPr>
          <p:sp>
            <p:nvSpPr>
              <p:cNvPr id="31" name="Oval 30">
                <a:extLst>
                  <a:ext uri="{FF2B5EF4-FFF2-40B4-BE49-F238E27FC236}">
                    <a16:creationId xmlns:a16="http://schemas.microsoft.com/office/drawing/2014/main" id="{4F98DA85-1FB9-8B35-AFAE-1105548583E0}"/>
                  </a:ext>
                  <a:ext uri="{C183D7F6-B498-43B3-948B-1728B52AA6E4}">
                    <adec:decorative xmlns:adec="http://schemas.microsoft.com/office/drawing/2017/decorative" val="1"/>
                  </a:ext>
                </a:extLst>
              </p:cNvPr>
              <p:cNvSpPr/>
              <p:nvPr/>
            </p:nvSpPr>
            <p:spPr bwMode="auto">
              <a:xfrm>
                <a:off x="9084030" y="2984434"/>
                <a:ext cx="914400" cy="914400"/>
              </a:xfrm>
              <a:prstGeom prst="ellipse">
                <a:avLst/>
              </a:prstGeom>
              <a:gradFill flip="none" rotWithShape="1">
                <a:gsLst>
                  <a:gs pos="0">
                    <a:srgbClr val="F65567"/>
                  </a:gs>
                  <a:gs pos="80000">
                    <a:srgbClr val="AC35AF"/>
                  </a:gs>
                </a:gsLst>
                <a:path path="circle">
                  <a:fillToRect l="100000" t="100000"/>
                </a:path>
                <a:tileRect r="-100000" b="-100000"/>
              </a:gradFill>
              <a:ln w="63897" cap="flat">
                <a:noFill/>
                <a:prstDash val="solid"/>
                <a:miter/>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lang="en-US" sz="300" b="1" i="0" u="none" strike="noStrike" kern="1200" cap="none" spc="0" normalizeH="0" baseline="0" noProof="0">
                  <a:ln>
                    <a:noFill/>
                  </a:ln>
                  <a:solidFill>
                    <a:srgbClr val="FFFFFF"/>
                  </a:solidFill>
                  <a:effectLst/>
                  <a:uLnTx/>
                  <a:uFillTx/>
                  <a:latin typeface="Segoe UI Variable Display Semibold" pitchFamily="2" charset="0"/>
                  <a:ea typeface="+mn-ea"/>
                  <a:cs typeface="+mn-cs"/>
                </a:endParaRPr>
              </a:p>
            </p:txBody>
          </p:sp>
          <p:pic>
            <p:nvPicPr>
              <p:cNvPr id="32" name="Graphic 31">
                <a:extLst>
                  <a:ext uri="{FF2B5EF4-FFF2-40B4-BE49-F238E27FC236}">
                    <a16:creationId xmlns:a16="http://schemas.microsoft.com/office/drawing/2014/main" id="{BB34CD70-B205-7C03-7753-C3AC1DCB6D2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262197" y="3162602"/>
                <a:ext cx="558067" cy="558067"/>
              </a:xfrm>
              <a:prstGeom prst="rect">
                <a:avLst/>
              </a:prstGeom>
            </p:spPr>
          </p:pic>
        </p:grpSp>
        <p:pic>
          <p:nvPicPr>
            <p:cNvPr id="33" name="Graphic 32">
              <a:extLst>
                <a:ext uri="{FF2B5EF4-FFF2-40B4-BE49-F238E27FC236}">
                  <a16:creationId xmlns:a16="http://schemas.microsoft.com/office/drawing/2014/main" id="{63ECE41B-A6B4-EB21-478D-99FCFA3E4EE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449814" y="1983890"/>
              <a:ext cx="320543" cy="320543"/>
            </a:xfrm>
            <a:prstGeom prst="rect">
              <a:avLst/>
            </a:prstGeom>
          </p:spPr>
        </p:pic>
        <p:pic>
          <p:nvPicPr>
            <p:cNvPr id="34" name="Graphic 33">
              <a:extLst>
                <a:ext uri="{FF2B5EF4-FFF2-40B4-BE49-F238E27FC236}">
                  <a16:creationId xmlns:a16="http://schemas.microsoft.com/office/drawing/2014/main" id="{FB587EE2-DA0A-0875-473C-0F0A06F9E57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449814" y="1585237"/>
              <a:ext cx="320543" cy="320543"/>
            </a:xfrm>
            <a:prstGeom prst="rect">
              <a:avLst/>
            </a:prstGeom>
          </p:spPr>
        </p:pic>
        <p:pic>
          <p:nvPicPr>
            <p:cNvPr id="35" name="Graphic 34">
              <a:extLst>
                <a:ext uri="{FF2B5EF4-FFF2-40B4-BE49-F238E27FC236}">
                  <a16:creationId xmlns:a16="http://schemas.microsoft.com/office/drawing/2014/main" id="{192C018B-5658-A5A0-48FA-0FBACE98D9F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049228" y="2002219"/>
              <a:ext cx="283885" cy="283885"/>
            </a:xfrm>
            <a:prstGeom prst="rect">
              <a:avLst/>
            </a:prstGeom>
          </p:spPr>
        </p:pic>
        <p:pic>
          <p:nvPicPr>
            <p:cNvPr id="36" name="Graphic 35">
              <a:extLst>
                <a:ext uri="{FF2B5EF4-FFF2-40B4-BE49-F238E27FC236}">
                  <a16:creationId xmlns:a16="http://schemas.microsoft.com/office/drawing/2014/main" id="{40E5D80A-4B7A-7EB6-3897-B4A6D575B345}"/>
                </a:ext>
              </a:extLst>
            </p:cNvPr>
            <p:cNvPicPr>
              <a:picLocks noChangeAspect="1"/>
            </p:cNvPicPr>
            <p:nvPr/>
          </p:nvPicPr>
          <p:blipFill>
            <a:blip r:embed="rId7">
              <a:extLst>
                <a:ext uri="{96DAC541-7B7A-43D3-8B79-37D633B846F1}">
                  <asvg:svgBlip xmlns:asvg="http://schemas.microsoft.com/office/drawing/2016/SVG/main" r:embed="rId9"/>
                </a:ext>
              </a:extLst>
            </a:blip>
            <a:stretch>
              <a:fillRect/>
            </a:stretch>
          </p:blipFill>
          <p:spPr>
            <a:xfrm>
              <a:off x="10049228" y="1603566"/>
              <a:ext cx="283885" cy="283885"/>
            </a:xfrm>
            <a:prstGeom prst="rect">
              <a:avLst/>
            </a:prstGeom>
          </p:spPr>
        </p:pic>
        <p:grpSp>
          <p:nvGrpSpPr>
            <p:cNvPr id="27" name="Group 26">
              <a:extLst>
                <a:ext uri="{FF2B5EF4-FFF2-40B4-BE49-F238E27FC236}">
                  <a16:creationId xmlns:a16="http://schemas.microsoft.com/office/drawing/2014/main" id="{941140A6-9089-F66C-1DAA-9B84A75FE350}"/>
                </a:ext>
              </a:extLst>
            </p:cNvPr>
            <p:cNvGrpSpPr/>
            <p:nvPr/>
          </p:nvGrpSpPr>
          <p:grpSpPr>
            <a:xfrm>
              <a:off x="8047342" y="2595905"/>
              <a:ext cx="364068" cy="364067"/>
              <a:chOff x="5638361" y="2984435"/>
              <a:chExt cx="914400" cy="914400"/>
            </a:xfrm>
          </p:grpSpPr>
          <p:sp>
            <p:nvSpPr>
              <p:cNvPr id="28" name="Oval 27">
                <a:extLst>
                  <a:ext uri="{FF2B5EF4-FFF2-40B4-BE49-F238E27FC236}">
                    <a16:creationId xmlns:a16="http://schemas.microsoft.com/office/drawing/2014/main" id="{7AC06734-6B12-2A76-5CE5-F26FF8A8546F}"/>
                  </a:ext>
                  <a:ext uri="{C183D7F6-B498-43B3-948B-1728B52AA6E4}">
                    <adec:decorative xmlns:adec="http://schemas.microsoft.com/office/drawing/2017/decorative" val="1"/>
                  </a:ext>
                </a:extLst>
              </p:cNvPr>
              <p:cNvSpPr/>
              <p:nvPr/>
            </p:nvSpPr>
            <p:spPr bwMode="auto">
              <a:xfrm>
                <a:off x="5638361" y="2984435"/>
                <a:ext cx="914400" cy="914400"/>
              </a:xfrm>
              <a:prstGeom prst="ellipse">
                <a:avLst/>
              </a:prstGeom>
              <a:gradFill flip="none" rotWithShape="1">
                <a:gsLst>
                  <a:gs pos="0">
                    <a:srgbClr val="AC35AF"/>
                  </a:gs>
                  <a:gs pos="80000">
                    <a:srgbClr val="0A6BBA"/>
                  </a:gs>
                </a:gsLst>
                <a:path path="circle">
                  <a:fillToRect l="100000" t="100000"/>
                </a:path>
                <a:tileRect r="-100000" b="-100000"/>
              </a:gradFill>
              <a:ln w="63897" cap="flat">
                <a:noFill/>
                <a:prstDash val="solid"/>
                <a:miter/>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lang="en-US" sz="300" b="1" i="0" u="none" strike="noStrike" kern="1200" cap="none" spc="0" normalizeH="0" baseline="0" noProof="0">
                  <a:ln>
                    <a:noFill/>
                  </a:ln>
                  <a:solidFill>
                    <a:srgbClr val="FFFFFF"/>
                  </a:solidFill>
                  <a:effectLst/>
                  <a:uLnTx/>
                  <a:uFillTx/>
                  <a:latin typeface="Segoe UI Variable Display Semibold" pitchFamily="2" charset="0"/>
                  <a:ea typeface="+mn-ea"/>
                  <a:cs typeface="+mn-cs"/>
                </a:endParaRPr>
              </a:p>
            </p:txBody>
          </p:sp>
          <p:pic>
            <p:nvPicPr>
              <p:cNvPr id="29" name="Graphic 28">
                <a:extLst>
                  <a:ext uri="{FF2B5EF4-FFF2-40B4-BE49-F238E27FC236}">
                    <a16:creationId xmlns:a16="http://schemas.microsoft.com/office/drawing/2014/main" id="{2C89D41E-5B7E-A44C-44CE-F7E680050CD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816967" y="3162602"/>
                <a:ext cx="558067" cy="558067"/>
              </a:xfrm>
              <a:prstGeom prst="rect">
                <a:avLst/>
              </a:prstGeom>
            </p:spPr>
          </p:pic>
        </p:grpSp>
        <p:grpSp>
          <p:nvGrpSpPr>
            <p:cNvPr id="66" name="Group 65">
              <a:extLst>
                <a:ext uri="{FF2B5EF4-FFF2-40B4-BE49-F238E27FC236}">
                  <a16:creationId xmlns:a16="http://schemas.microsoft.com/office/drawing/2014/main" id="{5CF5AFBB-F274-9769-987C-BA3302DCA49C}"/>
                </a:ext>
              </a:extLst>
            </p:cNvPr>
            <p:cNvGrpSpPr/>
            <p:nvPr/>
          </p:nvGrpSpPr>
          <p:grpSpPr>
            <a:xfrm>
              <a:off x="7152530" y="1949329"/>
              <a:ext cx="2207484" cy="258077"/>
              <a:chOff x="7433731" y="1967259"/>
              <a:chExt cx="2207484" cy="258077"/>
            </a:xfrm>
          </p:grpSpPr>
          <p:pic>
            <p:nvPicPr>
              <p:cNvPr id="37" name="Graphic 36">
                <a:extLst>
                  <a:ext uri="{FF2B5EF4-FFF2-40B4-BE49-F238E27FC236}">
                    <a16:creationId xmlns:a16="http://schemas.microsoft.com/office/drawing/2014/main" id="{EEEC00FF-9F72-7118-8523-59AE99150C9E}"/>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433731" y="1967259"/>
                <a:ext cx="258077" cy="258077"/>
              </a:xfrm>
              <a:prstGeom prst="rect">
                <a:avLst/>
              </a:prstGeom>
            </p:spPr>
          </p:pic>
          <p:pic>
            <p:nvPicPr>
              <p:cNvPr id="38" name="Graphic 37">
                <a:extLst>
                  <a:ext uri="{FF2B5EF4-FFF2-40B4-BE49-F238E27FC236}">
                    <a16:creationId xmlns:a16="http://schemas.microsoft.com/office/drawing/2014/main" id="{8528EBEB-4D42-84D2-63CB-E9A85CE6057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083533" y="1967259"/>
                <a:ext cx="258077" cy="258077"/>
              </a:xfrm>
              <a:prstGeom prst="rect">
                <a:avLst/>
              </a:prstGeom>
            </p:spPr>
          </p:pic>
          <p:pic>
            <p:nvPicPr>
              <p:cNvPr id="39" name="Graphic 38">
                <a:extLst>
                  <a:ext uri="{FF2B5EF4-FFF2-40B4-BE49-F238E27FC236}">
                    <a16:creationId xmlns:a16="http://schemas.microsoft.com/office/drawing/2014/main" id="{67ABEBB5-EDBD-5300-DB6C-63E15133B62E}"/>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733335" y="1967259"/>
                <a:ext cx="258077" cy="258077"/>
              </a:xfrm>
              <a:prstGeom prst="rect">
                <a:avLst/>
              </a:prstGeom>
            </p:spPr>
          </p:pic>
          <p:pic>
            <p:nvPicPr>
              <p:cNvPr id="40" name="Graphic 39">
                <a:extLst>
                  <a:ext uri="{FF2B5EF4-FFF2-40B4-BE49-F238E27FC236}">
                    <a16:creationId xmlns:a16="http://schemas.microsoft.com/office/drawing/2014/main" id="{88681391-100C-ED26-F514-259177AAA1B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383138" y="1967259"/>
                <a:ext cx="258077" cy="258077"/>
              </a:xfrm>
              <a:prstGeom prst="rect">
                <a:avLst/>
              </a:prstGeom>
            </p:spPr>
          </p:pic>
        </p:grpSp>
        <p:sp>
          <p:nvSpPr>
            <p:cNvPr id="4" name="Flowchart: Magnetic Disk 3">
              <a:extLst>
                <a:ext uri="{FF2B5EF4-FFF2-40B4-BE49-F238E27FC236}">
                  <a16:creationId xmlns:a16="http://schemas.microsoft.com/office/drawing/2014/main" id="{F731068F-C62B-E865-3E68-9574DD6F825E}"/>
                </a:ext>
              </a:extLst>
            </p:cNvPr>
            <p:cNvSpPr/>
            <p:nvPr/>
          </p:nvSpPr>
          <p:spPr>
            <a:xfrm>
              <a:off x="6814069" y="1566105"/>
              <a:ext cx="2830616" cy="798009"/>
            </a:xfrm>
            <a:prstGeom prst="flowChartMagneticDisk">
              <a:avLst/>
            </a:prstGeom>
            <a:ln w="12700" cap="rnd">
              <a:solidFill>
                <a:schemeClr val="bg1">
                  <a:alpha val="50000"/>
                </a:schemeClr>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wrap="square" lIns="0" tIns="457200" rIns="0" bIns="0" rtlCol="0" anchor="t" anchorCtr="0">
              <a:noAutofit/>
            </a:bodyPr>
            <a:lstStyle/>
            <a:p>
              <a:pPr marL="0" marR="0" lvl="0" indent="0" algn="ctr" defTabSz="1427220" rtl="0" eaLnBrk="1" fontAlgn="auto" latinLnBrk="0" hangingPunct="1">
                <a:lnSpc>
                  <a:spcPct val="100000"/>
                </a:lnSpc>
                <a:spcBef>
                  <a:spcPts val="400"/>
                </a:spcBef>
                <a:spcAft>
                  <a:spcPts val="0"/>
                </a:spcAft>
                <a:buClrTx/>
                <a:buSzTx/>
                <a:buFontTx/>
                <a:buNone/>
                <a:tabLst/>
                <a:defRPr/>
              </a:pPr>
              <a:endParaRPr kumimoji="0" lang="en-US" sz="2400" b="0" i="0" u="none" strike="noStrike" kern="1200" cap="none" spc="-50" normalizeH="0" baseline="0" noProof="0">
                <a:ln>
                  <a:noFill/>
                </a:ln>
                <a:gradFill>
                  <a:gsLst>
                    <a:gs pos="9174">
                      <a:srgbClr val="000000"/>
                    </a:gs>
                    <a:gs pos="42000">
                      <a:srgbClr val="000000"/>
                    </a:gs>
                  </a:gsLst>
                  <a:path path="circle">
                    <a:fillToRect l="100000" t="100000"/>
                  </a:path>
                </a:gradFill>
                <a:effectLst/>
                <a:uLnTx/>
                <a:uFillTx/>
                <a:latin typeface="Segoe UI Variable Display Semibold" pitchFamily="2" charset="0"/>
                <a:ea typeface="+mn-ea"/>
                <a:cs typeface="+mn-cs"/>
              </a:endParaRPr>
            </a:p>
          </p:txBody>
        </p:sp>
        <p:sp>
          <p:nvSpPr>
            <p:cNvPr id="19" name="TextBox 18">
              <a:extLst>
                <a:ext uri="{FF2B5EF4-FFF2-40B4-BE49-F238E27FC236}">
                  <a16:creationId xmlns:a16="http://schemas.microsoft.com/office/drawing/2014/main" id="{584B32B1-84EC-3674-E7BC-4C662A711BB0}"/>
                </a:ext>
              </a:extLst>
            </p:cNvPr>
            <p:cNvSpPr txBox="1"/>
            <p:nvPr/>
          </p:nvSpPr>
          <p:spPr>
            <a:xfrm>
              <a:off x="7912624" y="1573468"/>
              <a:ext cx="633507" cy="230832"/>
            </a:xfrm>
            <a:prstGeom prst="rect">
              <a:avLst/>
            </a:prstGeom>
            <a:noFill/>
          </p:spPr>
          <p:txBody>
            <a:bodyPr wrap="none" rtlCol="0">
              <a:spAutoFit/>
            </a:bodyPr>
            <a:lstStyle>
              <a:defPPr>
                <a:defRPr lang="en-US"/>
              </a:defPPr>
              <a:lvl1pPr marR="0" lvl="0" indent="0" algn="ctr" defTabSz="914400" fontAlgn="auto">
                <a:lnSpc>
                  <a:spcPct val="100000"/>
                </a:lnSpc>
                <a:spcBef>
                  <a:spcPts val="0"/>
                </a:spcBef>
                <a:spcAft>
                  <a:spcPts val="0"/>
                </a:spcAft>
                <a:buClrTx/>
                <a:buSzTx/>
                <a:buFontTx/>
                <a:buNone/>
                <a:tabLst/>
                <a:defRPr kumimoji="0" sz="1200" b="0" i="0" u="none" strike="noStrike" cap="none" spc="0" normalizeH="0" baseline="0">
                  <a:ln>
                    <a:noFill/>
                  </a:ln>
                  <a:solidFill>
                    <a:prstClr val="black"/>
                  </a:solidFill>
                  <a:effectLst/>
                  <a:uLnTx/>
                  <a:uFillTx/>
                  <a:latin typeface="Segoe UI Variable Display Semib" pitchFamily="2"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Sans Display"/>
                  <a:ea typeface="+mn-ea"/>
                  <a:cs typeface="+mn-cs"/>
                </a:rPr>
                <a:t>PK: /PNR</a:t>
              </a:r>
            </a:p>
          </p:txBody>
        </p:sp>
        <p:grpSp>
          <p:nvGrpSpPr>
            <p:cNvPr id="70" name="Group 69">
              <a:extLst>
                <a:ext uri="{FF2B5EF4-FFF2-40B4-BE49-F238E27FC236}">
                  <a16:creationId xmlns:a16="http://schemas.microsoft.com/office/drawing/2014/main" id="{A349021E-28D8-DCB7-2333-34EDE1E77533}"/>
                </a:ext>
              </a:extLst>
            </p:cNvPr>
            <p:cNvGrpSpPr/>
            <p:nvPr/>
          </p:nvGrpSpPr>
          <p:grpSpPr>
            <a:xfrm>
              <a:off x="9712376" y="2995675"/>
              <a:ext cx="1795418" cy="254277"/>
              <a:chOff x="9695968" y="3003232"/>
              <a:chExt cx="1795418" cy="254277"/>
            </a:xfrm>
          </p:grpSpPr>
          <p:sp>
            <p:nvSpPr>
              <p:cNvPr id="25" name="TextBox 24">
                <a:extLst>
                  <a:ext uri="{FF2B5EF4-FFF2-40B4-BE49-F238E27FC236}">
                    <a16:creationId xmlns:a16="http://schemas.microsoft.com/office/drawing/2014/main" id="{BDB14B45-4E9B-E83A-245F-082A7CA0BFBB}"/>
                  </a:ext>
                </a:extLst>
              </p:cNvPr>
              <p:cNvSpPr txBox="1"/>
              <p:nvPr/>
            </p:nvSpPr>
            <p:spPr>
              <a:xfrm>
                <a:off x="9815203" y="3003232"/>
                <a:ext cx="1676183" cy="2308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Sans Display"/>
                    <a:ea typeface="+mn-ea"/>
                    <a:cs typeface="+mn-cs"/>
                  </a:rPr>
                  <a:t>Query by /email (with GSI)</a:t>
                </a:r>
              </a:p>
            </p:txBody>
          </p:sp>
          <p:sp>
            <p:nvSpPr>
              <p:cNvPr id="67" name="TextBox 66">
                <a:extLst>
                  <a:ext uri="{FF2B5EF4-FFF2-40B4-BE49-F238E27FC236}">
                    <a16:creationId xmlns:a16="http://schemas.microsoft.com/office/drawing/2014/main" id="{922C92A6-DF43-A6D1-7E72-C590F43C50E3}"/>
                  </a:ext>
                </a:extLst>
              </p:cNvPr>
              <p:cNvSpPr txBox="1"/>
              <p:nvPr/>
            </p:nvSpPr>
            <p:spPr>
              <a:xfrm>
                <a:off x="9695968" y="3026677"/>
                <a:ext cx="348994" cy="2308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Sans Display"/>
                    <a:ea typeface="+mn-ea"/>
                    <a:cs typeface="+mn-cs"/>
                  </a:rPr>
                  <a:t>✅</a:t>
                </a:r>
              </a:p>
            </p:txBody>
          </p:sp>
        </p:grpSp>
        <p:grpSp>
          <p:nvGrpSpPr>
            <p:cNvPr id="69" name="Group 68">
              <a:extLst>
                <a:ext uri="{FF2B5EF4-FFF2-40B4-BE49-F238E27FC236}">
                  <a16:creationId xmlns:a16="http://schemas.microsoft.com/office/drawing/2014/main" id="{44801682-1FDA-A414-11A4-0741427072E1}"/>
                </a:ext>
              </a:extLst>
            </p:cNvPr>
            <p:cNvGrpSpPr/>
            <p:nvPr/>
          </p:nvGrpSpPr>
          <p:grpSpPr>
            <a:xfrm>
              <a:off x="7146173" y="2995675"/>
              <a:ext cx="2166407" cy="254277"/>
              <a:chOff x="7146173" y="3003232"/>
              <a:chExt cx="2166407" cy="254277"/>
            </a:xfrm>
          </p:grpSpPr>
          <p:sp>
            <p:nvSpPr>
              <p:cNvPr id="24" name="TextBox 23">
                <a:extLst>
                  <a:ext uri="{FF2B5EF4-FFF2-40B4-BE49-F238E27FC236}">
                    <a16:creationId xmlns:a16="http://schemas.microsoft.com/office/drawing/2014/main" id="{09ED76CF-0253-1CCD-7E8D-9AF8E24A16EC}"/>
                  </a:ext>
                </a:extLst>
              </p:cNvPr>
              <p:cNvSpPr txBox="1"/>
              <p:nvPr/>
            </p:nvSpPr>
            <p:spPr>
              <a:xfrm>
                <a:off x="7146173" y="3003232"/>
                <a:ext cx="2166407" cy="2308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Sans Display"/>
                    <a:ea typeface="+mn-ea"/>
                    <a:cs typeface="+mn-cs"/>
                  </a:rPr>
                  <a:t> Query by /email (without GSI)</a:t>
                </a:r>
              </a:p>
            </p:txBody>
          </p:sp>
          <p:sp>
            <p:nvSpPr>
              <p:cNvPr id="68" name="TextBox 67">
                <a:extLst>
                  <a:ext uri="{FF2B5EF4-FFF2-40B4-BE49-F238E27FC236}">
                    <a16:creationId xmlns:a16="http://schemas.microsoft.com/office/drawing/2014/main" id="{BA6EEC23-7C13-4FCF-12EB-AFA4BCA7DB29}"/>
                  </a:ext>
                </a:extLst>
              </p:cNvPr>
              <p:cNvSpPr txBox="1"/>
              <p:nvPr/>
            </p:nvSpPr>
            <p:spPr>
              <a:xfrm>
                <a:off x="7234584" y="3026677"/>
                <a:ext cx="264434" cy="2308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Sans Display"/>
                    <a:ea typeface="+mn-ea"/>
                    <a:cs typeface="+mn-cs"/>
                  </a:rPr>
                  <a:t>❌</a:t>
                </a:r>
              </a:p>
            </p:txBody>
          </p:sp>
        </p:grpSp>
        <p:grpSp>
          <p:nvGrpSpPr>
            <p:cNvPr id="72" name="Group 71">
              <a:extLst>
                <a:ext uri="{FF2B5EF4-FFF2-40B4-BE49-F238E27FC236}">
                  <a16:creationId xmlns:a16="http://schemas.microsoft.com/office/drawing/2014/main" id="{2504F6B8-CD49-8850-6AEB-E705319622D6}"/>
                </a:ext>
              </a:extLst>
            </p:cNvPr>
            <p:cNvGrpSpPr/>
            <p:nvPr/>
          </p:nvGrpSpPr>
          <p:grpSpPr>
            <a:xfrm>
              <a:off x="5808325" y="2995675"/>
              <a:ext cx="1439382" cy="256207"/>
              <a:chOff x="5808325" y="3003232"/>
              <a:chExt cx="1439382" cy="256207"/>
            </a:xfrm>
          </p:grpSpPr>
          <p:sp>
            <p:nvSpPr>
              <p:cNvPr id="23" name="TextBox 22">
                <a:extLst>
                  <a:ext uri="{FF2B5EF4-FFF2-40B4-BE49-F238E27FC236}">
                    <a16:creationId xmlns:a16="http://schemas.microsoft.com/office/drawing/2014/main" id="{4CBF4E2B-8DF7-0878-DC4C-B2EE8E6837CC}"/>
                  </a:ext>
                </a:extLst>
              </p:cNvPr>
              <p:cNvSpPr txBox="1"/>
              <p:nvPr/>
            </p:nvSpPr>
            <p:spPr>
              <a:xfrm>
                <a:off x="5808325" y="3003232"/>
                <a:ext cx="1439382" cy="230832"/>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Sans Display"/>
                    <a:ea typeface="+mn-ea"/>
                    <a:cs typeface="+mn-cs"/>
                  </a:rPr>
                  <a:t>Query by /PNR</a:t>
                </a:r>
              </a:p>
            </p:txBody>
          </p:sp>
          <p:sp>
            <p:nvSpPr>
              <p:cNvPr id="71" name="TextBox 70">
                <a:extLst>
                  <a:ext uri="{FF2B5EF4-FFF2-40B4-BE49-F238E27FC236}">
                    <a16:creationId xmlns:a16="http://schemas.microsoft.com/office/drawing/2014/main" id="{381E44D3-2972-FDA2-AE3B-43745DC5BF74}"/>
                  </a:ext>
                </a:extLst>
              </p:cNvPr>
              <p:cNvSpPr txBox="1"/>
              <p:nvPr/>
            </p:nvSpPr>
            <p:spPr>
              <a:xfrm>
                <a:off x="5847180" y="3028607"/>
                <a:ext cx="348994" cy="2308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Sans Display"/>
                    <a:ea typeface="+mn-ea"/>
                    <a:cs typeface="+mn-cs"/>
                  </a:rPr>
                  <a:t>✅</a:t>
                </a:r>
              </a:p>
            </p:txBody>
          </p:sp>
        </p:grpSp>
        <p:cxnSp>
          <p:nvCxnSpPr>
            <p:cNvPr id="74" name="Straight Connector 73">
              <a:extLst>
                <a:ext uri="{FF2B5EF4-FFF2-40B4-BE49-F238E27FC236}">
                  <a16:creationId xmlns:a16="http://schemas.microsoft.com/office/drawing/2014/main" id="{069747B2-7141-7A78-8536-700C73175D90}"/>
                </a:ext>
              </a:extLst>
            </p:cNvPr>
            <p:cNvCxnSpPr/>
            <p:nvPr/>
          </p:nvCxnSpPr>
          <p:spPr>
            <a:xfrm flipV="1">
              <a:off x="10610085" y="2362407"/>
              <a:ext cx="0" cy="233498"/>
            </a:xfrm>
            <a:prstGeom prst="line">
              <a:avLst/>
            </a:prstGeom>
            <a:ln w="6350">
              <a:solidFill>
                <a:srgbClr val="49C5B1"/>
              </a:solidFill>
              <a:headEnd type="none" w="lg" len="med"/>
              <a:tailEnd type="arrow" w="sm" len="sm"/>
            </a:ln>
          </p:spPr>
          <p:style>
            <a:lnRef idx="1">
              <a:schemeClr val="accent1"/>
            </a:lnRef>
            <a:fillRef idx="0">
              <a:schemeClr val="accent1"/>
            </a:fillRef>
            <a:effectRef idx="0">
              <a:schemeClr val="accent1"/>
            </a:effectRef>
            <a:fontRef idx="minor">
              <a:schemeClr val="tx1"/>
            </a:fontRef>
          </p:style>
        </p:cxnSp>
        <p:grpSp>
          <p:nvGrpSpPr>
            <p:cNvPr id="46" name="Group 45">
              <a:extLst>
                <a:ext uri="{FF2B5EF4-FFF2-40B4-BE49-F238E27FC236}">
                  <a16:creationId xmlns:a16="http://schemas.microsoft.com/office/drawing/2014/main" id="{6914C16F-8BE5-AB2A-4E85-60EF93637304}"/>
                </a:ext>
              </a:extLst>
            </p:cNvPr>
            <p:cNvGrpSpPr/>
            <p:nvPr/>
          </p:nvGrpSpPr>
          <p:grpSpPr>
            <a:xfrm>
              <a:off x="6345982" y="2595905"/>
              <a:ext cx="364068" cy="364067"/>
              <a:chOff x="2192692" y="2984434"/>
              <a:chExt cx="914400" cy="914400"/>
            </a:xfrm>
          </p:grpSpPr>
          <p:sp>
            <p:nvSpPr>
              <p:cNvPr id="47" name="Oval 46">
                <a:extLst>
                  <a:ext uri="{FF2B5EF4-FFF2-40B4-BE49-F238E27FC236}">
                    <a16:creationId xmlns:a16="http://schemas.microsoft.com/office/drawing/2014/main" id="{B1AA01D1-6C0D-3764-8DA3-724C1556791A}"/>
                  </a:ext>
                  <a:ext uri="{C183D7F6-B498-43B3-948B-1728B52AA6E4}">
                    <adec:decorative xmlns:adec="http://schemas.microsoft.com/office/drawing/2017/decorative" val="1"/>
                  </a:ext>
                </a:extLst>
              </p:cNvPr>
              <p:cNvSpPr/>
              <p:nvPr/>
            </p:nvSpPr>
            <p:spPr bwMode="auto">
              <a:xfrm>
                <a:off x="2192692" y="2984434"/>
                <a:ext cx="914400" cy="914400"/>
              </a:xfrm>
              <a:prstGeom prst="ellipse">
                <a:avLst/>
              </a:prstGeom>
              <a:gradFill flip="none" rotWithShape="1">
                <a:gsLst>
                  <a:gs pos="0">
                    <a:srgbClr val="0A6BBA"/>
                  </a:gs>
                  <a:gs pos="80000">
                    <a:srgbClr val="318581"/>
                  </a:gs>
                </a:gsLst>
                <a:path path="circle">
                  <a:fillToRect l="100000" t="100000"/>
                </a:path>
                <a:tileRect r="-100000" b="-100000"/>
              </a:gradFill>
              <a:ln w="63897" cap="flat">
                <a:noFill/>
                <a:prstDash val="solid"/>
                <a:miter/>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lang="en-US" sz="300" b="1" i="0" u="none" strike="noStrike" kern="1200" cap="none" spc="0" normalizeH="0" baseline="0" noProof="0">
                  <a:ln>
                    <a:noFill/>
                  </a:ln>
                  <a:solidFill>
                    <a:srgbClr val="FFFFFF"/>
                  </a:solidFill>
                  <a:effectLst/>
                  <a:uLnTx/>
                  <a:uFillTx/>
                  <a:latin typeface="Segoe UI Variable Display Semibold" pitchFamily="2" charset="0"/>
                  <a:ea typeface="+mn-ea"/>
                  <a:cs typeface="+mn-cs"/>
                </a:endParaRPr>
              </a:p>
            </p:txBody>
          </p:sp>
          <p:pic>
            <p:nvPicPr>
              <p:cNvPr id="48" name="Graphic 47">
                <a:extLst>
                  <a:ext uri="{FF2B5EF4-FFF2-40B4-BE49-F238E27FC236}">
                    <a16:creationId xmlns:a16="http://schemas.microsoft.com/office/drawing/2014/main" id="{ABA76EC2-A0B2-DB48-0319-B5481457B6A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370858" y="3162602"/>
                <a:ext cx="558067" cy="558067"/>
              </a:xfrm>
              <a:prstGeom prst="rect">
                <a:avLst/>
              </a:prstGeom>
            </p:spPr>
          </p:pic>
        </p:grpSp>
        <p:sp>
          <p:nvSpPr>
            <p:cNvPr id="76" name="Freeform 75">
              <a:extLst>
                <a:ext uri="{FF2B5EF4-FFF2-40B4-BE49-F238E27FC236}">
                  <a16:creationId xmlns:a16="http://schemas.microsoft.com/office/drawing/2014/main" id="{00FCB9F3-ABE0-35B7-2398-91734C687D9E}"/>
                </a:ext>
              </a:extLst>
            </p:cNvPr>
            <p:cNvSpPr/>
            <p:nvPr/>
          </p:nvSpPr>
          <p:spPr bwMode="auto">
            <a:xfrm>
              <a:off x="7277415" y="2251826"/>
              <a:ext cx="1949712" cy="212076"/>
            </a:xfrm>
            <a:custGeom>
              <a:avLst/>
              <a:gdLst>
                <a:gd name="connsiteX0" fmla="*/ 0 w 2388020"/>
                <a:gd name="connsiteY0" fmla="*/ 7557 h 256939"/>
                <a:gd name="connsiteX1" fmla="*/ 0 w 2388020"/>
                <a:gd name="connsiteY1" fmla="*/ 256939 h 256939"/>
                <a:gd name="connsiteX2" fmla="*/ 2388020 w 2388020"/>
                <a:gd name="connsiteY2" fmla="*/ 256939 h 256939"/>
                <a:gd name="connsiteX3" fmla="*/ 2388020 w 2388020"/>
                <a:gd name="connsiteY3" fmla="*/ 0 h 256939"/>
              </a:gdLst>
              <a:ahLst/>
              <a:cxnLst>
                <a:cxn ang="0">
                  <a:pos x="connsiteX0" y="connsiteY0"/>
                </a:cxn>
                <a:cxn ang="0">
                  <a:pos x="connsiteX1" y="connsiteY1"/>
                </a:cxn>
                <a:cxn ang="0">
                  <a:pos x="connsiteX2" y="connsiteY2"/>
                </a:cxn>
                <a:cxn ang="0">
                  <a:pos x="connsiteX3" y="connsiteY3"/>
                </a:cxn>
              </a:cxnLst>
              <a:rect l="l" t="t" r="r" b="b"/>
              <a:pathLst>
                <a:path w="2388020" h="256939">
                  <a:moveTo>
                    <a:pt x="0" y="7557"/>
                  </a:moveTo>
                  <a:lnTo>
                    <a:pt x="0" y="256939"/>
                  </a:lnTo>
                  <a:lnTo>
                    <a:pt x="2388020" y="256939"/>
                  </a:lnTo>
                  <a:lnTo>
                    <a:pt x="2388020" y="0"/>
                  </a:lnTo>
                </a:path>
              </a:pathLst>
            </a:custGeom>
            <a:ln w="6350">
              <a:solidFill>
                <a:schemeClr val="accent5"/>
              </a:solidFill>
              <a:headEnd type="arrow" w="sm" len="sm"/>
              <a:tailEnd type="arrow" w="sm" len="sm"/>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Sans Display"/>
                <a:ea typeface="+mn-ea"/>
                <a:cs typeface="+mn-cs"/>
              </a:endParaRPr>
            </a:p>
          </p:txBody>
        </p:sp>
        <p:cxnSp>
          <p:nvCxnSpPr>
            <p:cNvPr id="78" name="Straight Connector 77">
              <a:extLst>
                <a:ext uri="{FF2B5EF4-FFF2-40B4-BE49-F238E27FC236}">
                  <a16:creationId xmlns:a16="http://schemas.microsoft.com/office/drawing/2014/main" id="{6FE3D225-FBC7-FA54-E4F6-F0ABD36356FD}"/>
                </a:ext>
              </a:extLst>
            </p:cNvPr>
            <p:cNvCxnSpPr>
              <a:cxnSpLocks/>
            </p:cNvCxnSpPr>
            <p:nvPr/>
          </p:nvCxnSpPr>
          <p:spPr>
            <a:xfrm flipH="1">
              <a:off x="8229264" y="2463902"/>
              <a:ext cx="224" cy="132003"/>
            </a:xfrm>
            <a:prstGeom prst="line">
              <a:avLst/>
            </a:prstGeom>
            <a:ln w="6350">
              <a:solidFill>
                <a:schemeClr val="accent5"/>
              </a:solidFill>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11E3CB65-9803-2D83-FB30-D16E4301E84F}"/>
                </a:ext>
              </a:extLst>
            </p:cNvPr>
            <p:cNvCxnSpPr>
              <a:cxnSpLocks/>
            </p:cNvCxnSpPr>
            <p:nvPr/>
          </p:nvCxnSpPr>
          <p:spPr>
            <a:xfrm>
              <a:off x="8573615" y="2259935"/>
              <a:ext cx="0" cy="202940"/>
            </a:xfrm>
            <a:prstGeom prst="line">
              <a:avLst/>
            </a:prstGeom>
            <a:ln w="6350">
              <a:solidFill>
                <a:schemeClr val="accent5"/>
              </a:solidFill>
              <a:headEnd type="arrow" w="sm" len="sm"/>
              <a:tailEnd type="none" w="sm" len="sm"/>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80DFB9BE-60BB-BBBD-8F98-3A099BEF783E}"/>
                </a:ext>
              </a:extLst>
            </p:cNvPr>
            <p:cNvCxnSpPr>
              <a:cxnSpLocks/>
            </p:cNvCxnSpPr>
            <p:nvPr/>
          </p:nvCxnSpPr>
          <p:spPr>
            <a:xfrm>
              <a:off x="7961915" y="2259935"/>
              <a:ext cx="0" cy="202940"/>
            </a:xfrm>
            <a:prstGeom prst="line">
              <a:avLst/>
            </a:prstGeom>
            <a:ln w="6350">
              <a:solidFill>
                <a:schemeClr val="accent5"/>
              </a:solidFill>
              <a:headEnd type="arrow" w="sm" len="sm"/>
              <a:tailEnd type="none" w="sm" len="sm"/>
            </a:ln>
          </p:spPr>
          <p:style>
            <a:lnRef idx="1">
              <a:schemeClr val="accent1"/>
            </a:lnRef>
            <a:fillRef idx="0">
              <a:schemeClr val="accent1"/>
            </a:fillRef>
            <a:effectRef idx="0">
              <a:schemeClr val="accent1"/>
            </a:effectRef>
            <a:fontRef idx="minor">
              <a:schemeClr val="tx1"/>
            </a:fontRef>
          </p:style>
        </p:cxnSp>
        <p:sp>
          <p:nvSpPr>
            <p:cNvPr id="75" name="Freeform 74">
              <a:extLst>
                <a:ext uri="{FF2B5EF4-FFF2-40B4-BE49-F238E27FC236}">
                  <a16:creationId xmlns:a16="http://schemas.microsoft.com/office/drawing/2014/main" id="{B34F355C-9B12-691E-DA6A-E62A396DF162}"/>
                </a:ext>
              </a:extLst>
            </p:cNvPr>
            <p:cNvSpPr/>
            <p:nvPr/>
          </p:nvSpPr>
          <p:spPr bwMode="auto">
            <a:xfrm>
              <a:off x="6703081" y="2251993"/>
              <a:ext cx="1163782" cy="521435"/>
            </a:xfrm>
            <a:custGeom>
              <a:avLst/>
              <a:gdLst>
                <a:gd name="connsiteX0" fmla="*/ 0 w 1231795"/>
                <a:gd name="connsiteY0" fmla="*/ 521435 h 521435"/>
                <a:gd name="connsiteX1" fmla="*/ 1231795 w 1231795"/>
                <a:gd name="connsiteY1" fmla="*/ 521435 h 521435"/>
                <a:gd name="connsiteX2" fmla="*/ 1231795 w 1231795"/>
                <a:gd name="connsiteY2" fmla="*/ 0 h 521435"/>
              </a:gdLst>
              <a:ahLst/>
              <a:cxnLst>
                <a:cxn ang="0">
                  <a:pos x="connsiteX0" y="connsiteY0"/>
                </a:cxn>
                <a:cxn ang="0">
                  <a:pos x="connsiteX1" y="connsiteY1"/>
                </a:cxn>
                <a:cxn ang="0">
                  <a:pos x="connsiteX2" y="connsiteY2"/>
                </a:cxn>
              </a:cxnLst>
              <a:rect l="l" t="t" r="r" b="b"/>
              <a:pathLst>
                <a:path w="1231795" h="521435">
                  <a:moveTo>
                    <a:pt x="0" y="521435"/>
                  </a:moveTo>
                  <a:lnTo>
                    <a:pt x="1231795" y="521435"/>
                  </a:lnTo>
                  <a:lnTo>
                    <a:pt x="1231795" y="0"/>
                  </a:lnTo>
                </a:path>
              </a:pathLst>
            </a:custGeom>
            <a:ln w="6350">
              <a:solidFill>
                <a:srgbClr val="49C5B1"/>
              </a:solidFill>
              <a:headEnd type="none" w="lg" len="med"/>
              <a:tailEnd type="arrow" w="sm" len="sm"/>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Sans Display"/>
                <a:ea typeface="+mn-ea"/>
                <a:cs typeface="+mn-cs"/>
              </a:endParaRPr>
            </a:p>
          </p:txBody>
        </p:sp>
      </p:grpSp>
      <p:graphicFrame>
        <p:nvGraphicFramePr>
          <p:cNvPr id="9" name="Table 8">
            <a:extLst>
              <a:ext uri="{FF2B5EF4-FFF2-40B4-BE49-F238E27FC236}">
                <a16:creationId xmlns:a16="http://schemas.microsoft.com/office/drawing/2014/main" id="{CB987F1F-F476-2786-B9D2-FF9E5E0CBAAC}"/>
              </a:ext>
            </a:extLst>
          </p:cNvPr>
          <p:cNvGraphicFramePr>
            <a:graphicFrameLocks noGrp="1"/>
          </p:cNvGraphicFramePr>
          <p:nvPr>
            <p:extLst>
              <p:ext uri="{D42A27DB-BD31-4B8C-83A1-F6EECF244321}">
                <p14:modId xmlns:p14="http://schemas.microsoft.com/office/powerpoint/2010/main" val="4166807174"/>
              </p:ext>
            </p:extLst>
          </p:nvPr>
        </p:nvGraphicFramePr>
        <p:xfrm>
          <a:off x="589277" y="3606190"/>
          <a:ext cx="11013447" cy="2650701"/>
        </p:xfrm>
        <a:graphic>
          <a:graphicData uri="http://schemas.openxmlformats.org/drawingml/2006/table">
            <a:tbl>
              <a:tblPr firstRow="1"/>
              <a:tblGrid>
                <a:gridCol w="1140170">
                  <a:extLst>
                    <a:ext uri="{9D8B030D-6E8A-4147-A177-3AD203B41FA5}">
                      <a16:colId xmlns:a16="http://schemas.microsoft.com/office/drawing/2014/main" val="4289812633"/>
                    </a:ext>
                  </a:extLst>
                </a:gridCol>
                <a:gridCol w="1939263">
                  <a:extLst>
                    <a:ext uri="{9D8B030D-6E8A-4147-A177-3AD203B41FA5}">
                      <a16:colId xmlns:a16="http://schemas.microsoft.com/office/drawing/2014/main" val="3755975179"/>
                    </a:ext>
                  </a:extLst>
                </a:gridCol>
                <a:gridCol w="989478">
                  <a:extLst>
                    <a:ext uri="{9D8B030D-6E8A-4147-A177-3AD203B41FA5}">
                      <a16:colId xmlns:a16="http://schemas.microsoft.com/office/drawing/2014/main" val="551947257"/>
                    </a:ext>
                  </a:extLst>
                </a:gridCol>
                <a:gridCol w="586508">
                  <a:extLst>
                    <a:ext uri="{9D8B030D-6E8A-4147-A177-3AD203B41FA5}">
                      <a16:colId xmlns:a16="http://schemas.microsoft.com/office/drawing/2014/main" val="2361966328"/>
                    </a:ext>
                  </a:extLst>
                </a:gridCol>
                <a:gridCol w="1345424">
                  <a:extLst>
                    <a:ext uri="{9D8B030D-6E8A-4147-A177-3AD203B41FA5}">
                      <a16:colId xmlns:a16="http://schemas.microsoft.com/office/drawing/2014/main" val="3619961981"/>
                    </a:ext>
                  </a:extLst>
                </a:gridCol>
                <a:gridCol w="931260">
                  <a:extLst>
                    <a:ext uri="{9D8B030D-6E8A-4147-A177-3AD203B41FA5}">
                      <a16:colId xmlns:a16="http://schemas.microsoft.com/office/drawing/2014/main" val="1416217120"/>
                    </a:ext>
                  </a:extLst>
                </a:gridCol>
                <a:gridCol w="1144433">
                  <a:extLst>
                    <a:ext uri="{9D8B030D-6E8A-4147-A177-3AD203B41FA5}">
                      <a16:colId xmlns:a16="http://schemas.microsoft.com/office/drawing/2014/main" val="1555432919"/>
                    </a:ext>
                  </a:extLst>
                </a:gridCol>
                <a:gridCol w="928215">
                  <a:extLst>
                    <a:ext uri="{9D8B030D-6E8A-4147-A177-3AD203B41FA5}">
                      <a16:colId xmlns:a16="http://schemas.microsoft.com/office/drawing/2014/main" val="662659603"/>
                    </a:ext>
                  </a:extLst>
                </a:gridCol>
                <a:gridCol w="1007393">
                  <a:extLst>
                    <a:ext uri="{9D8B030D-6E8A-4147-A177-3AD203B41FA5}">
                      <a16:colId xmlns:a16="http://schemas.microsoft.com/office/drawing/2014/main" val="1617980663"/>
                    </a:ext>
                  </a:extLst>
                </a:gridCol>
                <a:gridCol w="1001303">
                  <a:extLst>
                    <a:ext uri="{9D8B030D-6E8A-4147-A177-3AD203B41FA5}">
                      <a16:colId xmlns:a16="http://schemas.microsoft.com/office/drawing/2014/main" val="1974402815"/>
                    </a:ext>
                  </a:extLst>
                </a:gridCol>
              </a:tblGrid>
              <a:tr h="473201">
                <a:tc>
                  <a:txBody>
                    <a:bodyPr/>
                    <a:lstStyle/>
                    <a:p>
                      <a:pPr algn="l" fontAlgn="b"/>
                      <a:r>
                        <a:rPr lang="en-US" sz="900" b="1" i="0" u="none" strike="noStrike">
                          <a:solidFill>
                            <a:schemeClr val="tx1">
                              <a:lumMod val="50000"/>
                            </a:schemeClr>
                          </a:solidFill>
                          <a:effectLst/>
                          <a:latin typeface="Calibri" panose="020F0502020204030204" pitchFamily="34" charset="0"/>
                          <a:ea typeface="Calibri" panose="020F0502020204030204" pitchFamily="34" charset="0"/>
                          <a:cs typeface="Calibri" panose="020F0502020204030204" pitchFamily="34" charset="0"/>
                        </a:rPr>
                        <a:t>PNR (aka Booking / Reservation Code)</a:t>
                      </a:r>
                    </a:p>
                  </a:txBody>
                  <a:tcPr marL="36000" marR="0" marT="18288" marB="18288" anchor="ctr">
                    <a:lnL w="9525"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rgbClr val="41AFA1"/>
                      </a:solidFill>
                      <a:prstDash val="solid"/>
                      <a:round/>
                      <a:headEnd type="none" w="med" len="med"/>
                      <a:tailEnd type="none" w="med" len="med"/>
                    </a:lnB>
                    <a:noFill/>
                  </a:tcPr>
                </a:tc>
                <a:tc>
                  <a:txBody>
                    <a:bodyPr/>
                    <a:lstStyle/>
                    <a:p>
                      <a:pPr algn="l" fontAlgn="b"/>
                      <a:r>
                        <a:rPr lang="en-US" sz="900" b="1" i="0" u="none" strike="noStrike">
                          <a:solidFill>
                            <a:schemeClr val="tx1">
                              <a:lumMod val="50000"/>
                            </a:schemeClr>
                          </a:solidFill>
                          <a:effectLst/>
                          <a:latin typeface="Calibri" panose="020F0502020204030204" pitchFamily="34" charset="0"/>
                          <a:ea typeface="Calibri" panose="020F0502020204030204" pitchFamily="34" charset="0"/>
                          <a:cs typeface="Calibri" panose="020F0502020204030204" pitchFamily="34" charset="0"/>
                        </a:rPr>
                        <a:t>email</a:t>
                      </a:r>
                    </a:p>
                  </a:txBody>
                  <a:tcPr marL="36000" marR="0" marT="18288" marB="1828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rgbClr val="F97483"/>
                      </a:solidFill>
                      <a:prstDash val="solid"/>
                      <a:round/>
                      <a:headEnd type="none" w="med" len="med"/>
                      <a:tailEnd type="none" w="med" len="med"/>
                    </a:lnB>
                    <a:noFill/>
                  </a:tcPr>
                </a:tc>
                <a:tc>
                  <a:txBody>
                    <a:bodyPr/>
                    <a:lstStyle/>
                    <a:p>
                      <a:pPr algn="l" fontAlgn="b"/>
                      <a:r>
                        <a:rPr lang="en-US" sz="900" b="1" i="0" u="none" strike="noStrike">
                          <a:solidFill>
                            <a:schemeClr val="tx1">
                              <a:lumMod val="50000"/>
                            </a:schemeClr>
                          </a:solidFill>
                          <a:effectLst/>
                          <a:latin typeface="Calibri" panose="020F0502020204030204" pitchFamily="34" charset="0"/>
                          <a:ea typeface="Calibri" panose="020F0502020204030204" pitchFamily="34" charset="0"/>
                          <a:cs typeface="Calibri" panose="020F0502020204030204" pitchFamily="34" charset="0"/>
                        </a:rPr>
                        <a:t>frequent_flyer</a:t>
                      </a:r>
                    </a:p>
                  </a:txBody>
                  <a:tcPr marL="36000" marR="0" marT="18288" marB="1828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rgbClr val="CA6CCD"/>
                      </a:solidFill>
                      <a:prstDash val="solid"/>
                      <a:round/>
                      <a:headEnd type="none" w="med" len="med"/>
                      <a:tailEnd type="none" w="med" len="med"/>
                    </a:lnB>
                    <a:noFill/>
                  </a:tcPr>
                </a:tc>
                <a:tc>
                  <a:txBody>
                    <a:bodyPr/>
                    <a:lstStyle/>
                    <a:p>
                      <a:pPr algn="l" fontAlgn="b"/>
                      <a:r>
                        <a:rPr lang="en-US" sz="900" b="1" i="0" u="none" strike="noStrike" err="1">
                          <a:solidFill>
                            <a:schemeClr val="tx1">
                              <a:lumMod val="50000"/>
                            </a:schemeClr>
                          </a:solidFill>
                          <a:effectLst/>
                          <a:latin typeface="Calibri" panose="020F0502020204030204" pitchFamily="34" charset="0"/>
                          <a:ea typeface="Calibri" panose="020F0502020204030204" pitchFamily="34" charset="0"/>
                          <a:cs typeface="Calibri" panose="020F0502020204030204" pitchFamily="34" charset="0"/>
                        </a:rPr>
                        <a:t>ticket_id</a:t>
                      </a:r>
                      <a:endParaRPr lang="en-US" sz="900" b="1" i="0" u="none" strike="noStrike">
                        <a:solidFill>
                          <a:schemeClr val="tx1">
                            <a:lumMod val="50000"/>
                          </a:schemeClr>
                        </a:solidFill>
                        <a:effectLst/>
                        <a:latin typeface="Calibri" panose="020F0502020204030204" pitchFamily="34" charset="0"/>
                        <a:ea typeface="Calibri" panose="020F0502020204030204" pitchFamily="34" charset="0"/>
                        <a:cs typeface="Calibri" panose="020F0502020204030204" pitchFamily="34" charset="0"/>
                      </a:endParaRPr>
                    </a:p>
                  </a:txBody>
                  <a:tcPr marL="36000" marR="0" marT="18288" marB="1828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rgbClr val="73391D"/>
                      </a:solidFill>
                      <a:prstDash val="solid"/>
                      <a:round/>
                      <a:headEnd type="none" w="med" len="med"/>
                      <a:tailEnd type="none" w="med" len="med"/>
                    </a:lnB>
                    <a:noFill/>
                  </a:tcPr>
                </a:tc>
                <a:tc>
                  <a:txBody>
                    <a:bodyPr/>
                    <a:lstStyle/>
                    <a:p>
                      <a:pPr algn="l" fontAlgn="b"/>
                      <a:r>
                        <a:rPr lang="en-US" sz="900" b="1" i="0" u="none" strike="noStrike" err="1">
                          <a:solidFill>
                            <a:schemeClr val="tx1">
                              <a:lumMod val="50000"/>
                            </a:schemeClr>
                          </a:solidFill>
                          <a:effectLst/>
                          <a:latin typeface="Calibri" panose="020F0502020204030204" pitchFamily="34" charset="0"/>
                          <a:ea typeface="Calibri" panose="020F0502020204030204" pitchFamily="34" charset="0"/>
                          <a:cs typeface="Calibri" panose="020F0502020204030204" pitchFamily="34" charset="0"/>
                        </a:rPr>
                        <a:t>passenger_name</a:t>
                      </a:r>
                      <a:endParaRPr lang="en-US" sz="900" b="1" i="0" u="none" strike="noStrike">
                        <a:solidFill>
                          <a:schemeClr val="tx1">
                            <a:lumMod val="50000"/>
                          </a:schemeClr>
                        </a:solidFill>
                        <a:effectLst/>
                        <a:latin typeface="Calibri" panose="020F0502020204030204" pitchFamily="34" charset="0"/>
                        <a:ea typeface="Calibri" panose="020F0502020204030204" pitchFamily="34" charset="0"/>
                        <a:cs typeface="Calibri" panose="020F0502020204030204" pitchFamily="34" charset="0"/>
                      </a:endParaRPr>
                    </a:p>
                  </a:txBody>
                  <a:tcPr marL="36000" marR="0" marT="18288" marB="1828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rgbClr val="46A0DE"/>
                      </a:solidFill>
                      <a:prstDash val="solid"/>
                      <a:round/>
                      <a:headEnd type="none" w="med" len="med"/>
                      <a:tailEnd type="none" w="med" len="med"/>
                    </a:lnB>
                    <a:noFill/>
                  </a:tcPr>
                </a:tc>
                <a:tc>
                  <a:txBody>
                    <a:bodyPr/>
                    <a:lstStyle/>
                    <a:p>
                      <a:pPr algn="l" fontAlgn="b"/>
                      <a:r>
                        <a:rPr lang="en-US" sz="900" b="1" i="0" u="none" strike="noStrike" err="1">
                          <a:solidFill>
                            <a:schemeClr val="tx1">
                              <a:lumMod val="50000"/>
                            </a:schemeClr>
                          </a:solidFill>
                          <a:effectLst/>
                          <a:latin typeface="Calibri" panose="020F0502020204030204" pitchFamily="34" charset="0"/>
                          <a:ea typeface="Calibri" panose="020F0502020204030204" pitchFamily="34" charset="0"/>
                          <a:cs typeface="Calibri" panose="020F0502020204030204" pitchFamily="34" charset="0"/>
                        </a:rPr>
                        <a:t>flight_number</a:t>
                      </a:r>
                      <a:endParaRPr lang="en-US" sz="900" b="1" i="0" u="none" strike="noStrike">
                        <a:solidFill>
                          <a:schemeClr val="tx1">
                            <a:lumMod val="50000"/>
                          </a:schemeClr>
                        </a:solidFill>
                        <a:effectLst/>
                        <a:latin typeface="Calibri" panose="020F0502020204030204" pitchFamily="34" charset="0"/>
                        <a:ea typeface="Calibri" panose="020F0502020204030204" pitchFamily="34" charset="0"/>
                        <a:cs typeface="Calibri" panose="020F0502020204030204" pitchFamily="34" charset="0"/>
                      </a:endParaRPr>
                    </a:p>
                  </a:txBody>
                  <a:tcPr marL="36000" marR="0" marT="18288" marB="1828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rgbClr val="46A0DE"/>
                      </a:solidFill>
                      <a:prstDash val="solid"/>
                      <a:round/>
                      <a:headEnd type="none" w="med" len="med"/>
                      <a:tailEnd type="none" w="med" len="med"/>
                    </a:lnB>
                    <a:noFill/>
                  </a:tcPr>
                </a:tc>
                <a:tc>
                  <a:txBody>
                    <a:bodyPr/>
                    <a:lstStyle/>
                    <a:p>
                      <a:pPr algn="l" fontAlgn="b"/>
                      <a:r>
                        <a:rPr lang="en-US" sz="900" b="1" i="0" u="none" strike="noStrike">
                          <a:solidFill>
                            <a:schemeClr val="tx1">
                              <a:lumMod val="50000"/>
                            </a:schemeClr>
                          </a:solidFill>
                          <a:effectLst/>
                          <a:latin typeface="Calibri" panose="020F0502020204030204" pitchFamily="34" charset="0"/>
                          <a:ea typeface="Calibri" panose="020F0502020204030204" pitchFamily="34" charset="0"/>
                          <a:cs typeface="Calibri" panose="020F0502020204030204" pitchFamily="34" charset="0"/>
                        </a:rPr>
                        <a:t>departure_airport</a:t>
                      </a:r>
                    </a:p>
                  </a:txBody>
                  <a:tcPr marL="36000" marR="0" marT="18288" marB="1828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rgbClr val="46A0DE"/>
                      </a:solidFill>
                      <a:prstDash val="solid"/>
                      <a:round/>
                      <a:headEnd type="none" w="med" len="med"/>
                      <a:tailEnd type="none" w="med" len="med"/>
                    </a:lnB>
                    <a:noFill/>
                  </a:tcPr>
                </a:tc>
                <a:tc>
                  <a:txBody>
                    <a:bodyPr/>
                    <a:lstStyle/>
                    <a:p>
                      <a:pPr algn="l" fontAlgn="b"/>
                      <a:r>
                        <a:rPr lang="en-US" sz="900" b="1" i="0" u="none" strike="noStrike">
                          <a:solidFill>
                            <a:schemeClr val="tx1">
                              <a:lumMod val="50000"/>
                            </a:schemeClr>
                          </a:solidFill>
                          <a:effectLst/>
                          <a:latin typeface="Calibri" panose="020F0502020204030204" pitchFamily="34" charset="0"/>
                          <a:ea typeface="Calibri" panose="020F0502020204030204" pitchFamily="34" charset="0"/>
                          <a:cs typeface="Calibri" panose="020F0502020204030204" pitchFamily="34" charset="0"/>
                        </a:rPr>
                        <a:t>arrival_airport</a:t>
                      </a:r>
                    </a:p>
                  </a:txBody>
                  <a:tcPr marL="36000" marR="0" marT="18288" marB="1828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rgbClr val="46A0DE"/>
                      </a:solidFill>
                      <a:prstDash val="solid"/>
                      <a:round/>
                      <a:headEnd type="none" w="med" len="med"/>
                      <a:tailEnd type="none" w="med" len="med"/>
                    </a:lnB>
                    <a:noFill/>
                  </a:tcPr>
                </a:tc>
                <a:tc>
                  <a:txBody>
                    <a:bodyPr/>
                    <a:lstStyle/>
                    <a:p>
                      <a:pPr algn="l" fontAlgn="b"/>
                      <a:r>
                        <a:rPr lang="en-US" sz="900" b="1" i="0" u="none" strike="noStrike">
                          <a:solidFill>
                            <a:schemeClr val="tx1">
                              <a:lumMod val="50000"/>
                            </a:schemeClr>
                          </a:solidFill>
                          <a:effectLst/>
                          <a:latin typeface="Calibri" panose="020F0502020204030204" pitchFamily="34" charset="0"/>
                          <a:ea typeface="Calibri" panose="020F0502020204030204" pitchFamily="34" charset="0"/>
                          <a:cs typeface="Calibri" panose="020F0502020204030204" pitchFamily="34" charset="0"/>
                        </a:rPr>
                        <a:t>departure_date</a:t>
                      </a:r>
                    </a:p>
                  </a:txBody>
                  <a:tcPr marL="36000" marR="0" marT="18288" marB="1828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rgbClr val="46A0DE"/>
                      </a:solidFill>
                      <a:prstDash val="solid"/>
                      <a:round/>
                      <a:headEnd type="none" w="med" len="med"/>
                      <a:tailEnd type="none" w="med" len="med"/>
                    </a:lnB>
                    <a:noFill/>
                  </a:tcPr>
                </a:tc>
                <a:tc>
                  <a:txBody>
                    <a:bodyPr/>
                    <a:lstStyle/>
                    <a:p>
                      <a:pPr algn="l" fontAlgn="b"/>
                      <a:r>
                        <a:rPr lang="en-US" sz="900" b="1" i="0" u="none" strike="noStrike" err="1">
                          <a:solidFill>
                            <a:schemeClr val="tx1">
                              <a:lumMod val="50000"/>
                            </a:schemeClr>
                          </a:solidFill>
                          <a:effectLst/>
                          <a:latin typeface="Calibri" panose="020F0502020204030204" pitchFamily="34" charset="0"/>
                          <a:ea typeface="Calibri" panose="020F0502020204030204" pitchFamily="34" charset="0"/>
                          <a:cs typeface="Calibri" panose="020F0502020204030204" pitchFamily="34" charset="0"/>
                        </a:rPr>
                        <a:t>booking_status</a:t>
                      </a:r>
                      <a:endParaRPr lang="en-US" sz="900" b="1" i="0" u="none" strike="noStrike">
                        <a:solidFill>
                          <a:schemeClr val="tx1">
                            <a:lumMod val="50000"/>
                          </a:schemeClr>
                        </a:solidFill>
                        <a:effectLst/>
                        <a:latin typeface="Calibri" panose="020F0502020204030204" pitchFamily="34" charset="0"/>
                        <a:ea typeface="Calibri" panose="020F0502020204030204" pitchFamily="34" charset="0"/>
                        <a:cs typeface="Calibri" panose="020F0502020204030204" pitchFamily="34" charset="0"/>
                      </a:endParaRPr>
                    </a:p>
                  </a:txBody>
                  <a:tcPr marL="36000" marR="0" marT="18288" marB="18288" anchor="ctr">
                    <a:lnL w="12700" cap="flat" cmpd="sng" algn="ctr">
                      <a:solidFill>
                        <a:schemeClr val="tx1"/>
                      </a:solid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solidFill>
                        <a:srgbClr val="46A0DE"/>
                      </a:solidFill>
                      <a:prstDash val="solid"/>
                      <a:round/>
                      <a:headEnd type="none" w="med" len="med"/>
                      <a:tailEnd type="none" w="med" len="med"/>
                    </a:lnB>
                    <a:noFill/>
                  </a:tcPr>
                </a:tc>
                <a:extLst>
                  <a:ext uri="{0D108BD9-81ED-4DB2-BD59-A6C34878D82A}">
                    <a16:rowId xmlns:a16="http://schemas.microsoft.com/office/drawing/2014/main" val="1942957609"/>
                  </a:ext>
                </a:extLst>
              </a:tr>
              <a:tr h="217750">
                <a:tc>
                  <a:txBody>
                    <a:bodyPr/>
                    <a:lstStyle/>
                    <a:p>
                      <a:pPr algn="l" fontAlgn="b"/>
                      <a:r>
                        <a:rPr lang="en-US" sz="900" b="1" i="0" u="none" strike="noStrike">
                          <a:solidFill>
                            <a:schemeClr val="tx1">
                              <a:lumMod val="50000"/>
                            </a:schemeClr>
                          </a:solidFill>
                          <a:effectLst/>
                          <a:latin typeface="Calibri" panose="020F0502020204030204" pitchFamily="34" charset="0"/>
                          <a:ea typeface="Calibri" panose="020F0502020204030204" pitchFamily="34" charset="0"/>
                          <a:cs typeface="Calibri" panose="020F0502020204030204" pitchFamily="34" charset="0"/>
                        </a:rPr>
                        <a:t>ABC123</a:t>
                      </a:r>
                    </a:p>
                  </a:txBody>
                  <a:tcPr marL="36000" marR="0" marT="18288" marB="18288" anchor="ctr">
                    <a:lnL w="9525"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41AFA1"/>
                      </a:solidFill>
                      <a:prstDash val="solid"/>
                      <a:round/>
                      <a:headEnd type="none" w="med" len="med"/>
                      <a:tailEnd type="none" w="med" len="med"/>
                    </a:lnT>
                    <a:lnB w="9525" cap="flat" cmpd="sng" algn="ctr">
                      <a:solidFill>
                        <a:srgbClr val="41AFA1"/>
                      </a:solidFill>
                      <a:prstDash val="solid"/>
                      <a:round/>
                      <a:headEnd type="none" w="med" len="med"/>
                      <a:tailEnd type="none" w="med" len="med"/>
                    </a:lnB>
                    <a:noFill/>
                  </a:tcPr>
                </a:tc>
                <a:tc>
                  <a:txBody>
                    <a:bodyPr/>
                    <a:lstStyle/>
                    <a:p>
                      <a:pPr algn="l" fontAlgn="b"/>
                      <a:r>
                        <a:rPr lang="en-US" sz="900" b="1" i="0" u="none" strike="noStrike" err="1">
                          <a:solidFill>
                            <a:schemeClr val="tx1">
                              <a:lumMod val="50000"/>
                            </a:schemeClr>
                          </a:solidFill>
                          <a:effectLst/>
                          <a:latin typeface="Calibri" panose="020F0502020204030204" pitchFamily="34" charset="0"/>
                          <a:ea typeface="Calibri" panose="020F0502020204030204" pitchFamily="34" charset="0"/>
                          <a:cs typeface="Calibri" panose="020F0502020204030204" pitchFamily="34" charset="0"/>
                        </a:rPr>
                        <a:t>alice.wonderland@example.com</a:t>
                      </a:r>
                      <a:endParaRPr lang="en-US" sz="900" b="1" i="0" u="none" strike="noStrike">
                        <a:solidFill>
                          <a:schemeClr val="tx1">
                            <a:lumMod val="50000"/>
                          </a:schemeClr>
                        </a:solidFill>
                        <a:effectLst/>
                        <a:latin typeface="Calibri" panose="020F0502020204030204" pitchFamily="34" charset="0"/>
                        <a:ea typeface="Calibri" panose="020F0502020204030204" pitchFamily="34" charset="0"/>
                        <a:cs typeface="Calibri" panose="020F0502020204030204" pitchFamily="34" charset="0"/>
                      </a:endParaRPr>
                    </a:p>
                  </a:txBody>
                  <a:tcPr marL="36000" marR="0" marT="18288" marB="1828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F97483"/>
                      </a:solidFill>
                      <a:prstDash val="solid"/>
                      <a:round/>
                      <a:headEnd type="none" w="med" len="med"/>
                      <a:tailEnd type="none" w="med" len="med"/>
                    </a:lnT>
                    <a:lnB w="9525" cap="flat" cmpd="sng" algn="ctr">
                      <a:solidFill>
                        <a:srgbClr val="F97483"/>
                      </a:solidFill>
                      <a:prstDash val="solid"/>
                      <a:round/>
                      <a:headEnd type="none" w="med" len="med"/>
                      <a:tailEnd type="none" w="med" len="med"/>
                    </a:lnB>
                    <a:noFill/>
                  </a:tcPr>
                </a:tc>
                <a:tc>
                  <a:txBody>
                    <a:bodyPr/>
                    <a:lstStyle/>
                    <a:p>
                      <a:pPr algn="l" fontAlgn="b"/>
                      <a:r>
                        <a:rPr lang="en-US" sz="900" b="1" i="0" u="none" strike="noStrike">
                          <a:solidFill>
                            <a:schemeClr val="tx1">
                              <a:lumMod val="50000"/>
                            </a:schemeClr>
                          </a:solidFill>
                          <a:effectLst/>
                          <a:latin typeface="Calibri" panose="020F0502020204030204" pitchFamily="34" charset="0"/>
                          <a:ea typeface="Calibri" panose="020F0502020204030204" pitchFamily="34" charset="0"/>
                          <a:cs typeface="Calibri" panose="020F0502020204030204" pitchFamily="34" charset="0"/>
                        </a:rPr>
                        <a:t>FLR0192837465</a:t>
                      </a:r>
                    </a:p>
                  </a:txBody>
                  <a:tcPr marL="36000" marR="0" marT="18288" marB="1828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CA6CCD"/>
                      </a:solidFill>
                      <a:prstDash val="solid"/>
                      <a:round/>
                      <a:headEnd type="none" w="med" len="med"/>
                      <a:tailEnd type="none" w="med" len="med"/>
                    </a:lnT>
                    <a:lnB w="9525" cap="flat" cmpd="sng" algn="ctr">
                      <a:solidFill>
                        <a:srgbClr val="CA6CCD"/>
                      </a:solidFill>
                      <a:prstDash val="solid"/>
                      <a:round/>
                      <a:headEnd type="none" w="med" len="med"/>
                      <a:tailEnd type="none" w="med" len="med"/>
                    </a:lnB>
                    <a:noFill/>
                  </a:tcPr>
                </a:tc>
                <a:tc>
                  <a:txBody>
                    <a:bodyPr/>
                    <a:lstStyle/>
                    <a:p>
                      <a:pPr algn="l" fontAlgn="b"/>
                      <a:r>
                        <a:rPr lang="en-US" sz="900" b="1" i="0" u="none" strike="noStrike">
                          <a:solidFill>
                            <a:schemeClr val="tx1">
                              <a:lumMod val="50000"/>
                            </a:schemeClr>
                          </a:solidFill>
                          <a:effectLst/>
                          <a:latin typeface="Calibri" panose="020F0502020204030204" pitchFamily="34" charset="0"/>
                          <a:ea typeface="Calibri" panose="020F0502020204030204" pitchFamily="34" charset="0"/>
                          <a:cs typeface="Calibri" panose="020F0502020204030204" pitchFamily="34" charset="0"/>
                        </a:rPr>
                        <a:t>BKG001</a:t>
                      </a:r>
                    </a:p>
                  </a:txBody>
                  <a:tcPr marL="36000" marR="0" marT="18288" marB="1828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73391D"/>
                      </a:solidFill>
                      <a:prstDash val="solid"/>
                      <a:round/>
                      <a:headEnd type="none" w="med" len="med"/>
                      <a:tailEnd type="none" w="med" len="med"/>
                    </a:lnT>
                    <a:lnB w="9525" cap="flat" cmpd="sng" algn="ctr">
                      <a:solidFill>
                        <a:srgbClr val="73391D"/>
                      </a:solidFill>
                      <a:prstDash val="solid"/>
                      <a:round/>
                      <a:headEnd type="none" w="med" len="med"/>
                      <a:tailEnd type="none" w="med" len="med"/>
                    </a:lnB>
                    <a:noFill/>
                  </a:tcPr>
                </a:tc>
                <a:tc>
                  <a:txBody>
                    <a:bodyPr/>
                    <a:lstStyle/>
                    <a:p>
                      <a:pPr algn="l" fontAlgn="b"/>
                      <a:r>
                        <a:rPr lang="en-US" sz="900" b="1" i="0" u="none" strike="noStrike">
                          <a:solidFill>
                            <a:schemeClr val="tx1">
                              <a:lumMod val="50000"/>
                            </a:schemeClr>
                          </a:solidFill>
                          <a:effectLst/>
                          <a:latin typeface="Calibri" panose="020F0502020204030204" pitchFamily="34" charset="0"/>
                          <a:ea typeface="Calibri" panose="020F0502020204030204" pitchFamily="34" charset="0"/>
                          <a:cs typeface="Calibri" panose="020F0502020204030204" pitchFamily="34" charset="0"/>
                        </a:rPr>
                        <a:t>Alice Wonderland</a:t>
                      </a:r>
                    </a:p>
                  </a:txBody>
                  <a:tcPr marL="36000" marR="0" marT="18288" marB="1828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46A0DE"/>
                      </a:solidFill>
                      <a:prstDash val="solid"/>
                      <a:round/>
                      <a:headEnd type="none" w="med" len="med"/>
                      <a:tailEnd type="none" w="med" len="med"/>
                    </a:lnT>
                    <a:lnB w="9525" cap="flat" cmpd="sng" algn="ctr">
                      <a:solidFill>
                        <a:srgbClr val="46A0DE"/>
                      </a:solidFill>
                      <a:prstDash val="solid"/>
                      <a:round/>
                      <a:headEnd type="none" w="med" len="med"/>
                      <a:tailEnd type="none" w="med" len="med"/>
                    </a:lnB>
                    <a:noFill/>
                  </a:tcPr>
                </a:tc>
                <a:tc>
                  <a:txBody>
                    <a:bodyPr/>
                    <a:lstStyle/>
                    <a:p>
                      <a:pPr algn="l" fontAlgn="b"/>
                      <a:r>
                        <a:rPr lang="en-US" sz="900" b="1" i="0" u="none" strike="noStrike">
                          <a:solidFill>
                            <a:schemeClr val="tx1">
                              <a:lumMod val="50000"/>
                            </a:schemeClr>
                          </a:solidFill>
                          <a:effectLst/>
                          <a:latin typeface="Calibri" panose="020F0502020204030204" pitchFamily="34" charset="0"/>
                          <a:ea typeface="Calibri" panose="020F0502020204030204" pitchFamily="34" charset="0"/>
                          <a:cs typeface="Calibri" panose="020F0502020204030204" pitchFamily="34" charset="0"/>
                        </a:rPr>
                        <a:t>ZX105</a:t>
                      </a:r>
                    </a:p>
                  </a:txBody>
                  <a:tcPr marL="36000" marR="0" marT="18288" marB="1828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46A0DE"/>
                      </a:solidFill>
                      <a:prstDash val="solid"/>
                      <a:round/>
                      <a:headEnd type="none" w="med" len="med"/>
                      <a:tailEnd type="none" w="med" len="med"/>
                    </a:lnT>
                    <a:lnB w="9525" cap="flat" cmpd="sng" algn="ctr">
                      <a:solidFill>
                        <a:srgbClr val="46A0DE"/>
                      </a:solidFill>
                      <a:prstDash val="solid"/>
                      <a:round/>
                      <a:headEnd type="none" w="med" len="med"/>
                      <a:tailEnd type="none" w="med" len="med"/>
                    </a:lnB>
                    <a:noFill/>
                  </a:tcPr>
                </a:tc>
                <a:tc>
                  <a:txBody>
                    <a:bodyPr/>
                    <a:lstStyle/>
                    <a:p>
                      <a:pPr algn="l" fontAlgn="b"/>
                      <a:r>
                        <a:rPr lang="en-US" sz="900" b="1" i="0" u="none" strike="noStrike">
                          <a:solidFill>
                            <a:schemeClr val="tx1">
                              <a:lumMod val="50000"/>
                            </a:schemeClr>
                          </a:solidFill>
                          <a:effectLst/>
                          <a:latin typeface="Calibri" panose="020F0502020204030204" pitchFamily="34" charset="0"/>
                          <a:ea typeface="Calibri" panose="020F0502020204030204" pitchFamily="34" charset="0"/>
                          <a:cs typeface="Calibri" panose="020F0502020204030204" pitchFamily="34" charset="0"/>
                        </a:rPr>
                        <a:t>SEA</a:t>
                      </a:r>
                    </a:p>
                  </a:txBody>
                  <a:tcPr marL="36000" marR="0" marT="18288" marB="1828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46A0DE"/>
                      </a:solidFill>
                      <a:prstDash val="solid"/>
                      <a:round/>
                      <a:headEnd type="none" w="med" len="med"/>
                      <a:tailEnd type="none" w="med" len="med"/>
                    </a:lnT>
                    <a:lnB w="9525" cap="flat" cmpd="sng" algn="ctr">
                      <a:solidFill>
                        <a:srgbClr val="46A0DE"/>
                      </a:solidFill>
                      <a:prstDash val="solid"/>
                      <a:round/>
                      <a:headEnd type="none" w="med" len="med"/>
                      <a:tailEnd type="none" w="med" len="med"/>
                    </a:lnB>
                    <a:noFill/>
                  </a:tcPr>
                </a:tc>
                <a:tc>
                  <a:txBody>
                    <a:bodyPr/>
                    <a:lstStyle/>
                    <a:p>
                      <a:pPr algn="l" fontAlgn="b"/>
                      <a:r>
                        <a:rPr lang="en-US" sz="900" b="1" i="0" u="none" strike="noStrike">
                          <a:solidFill>
                            <a:schemeClr val="tx1">
                              <a:lumMod val="50000"/>
                            </a:schemeClr>
                          </a:solidFill>
                          <a:effectLst/>
                          <a:latin typeface="Calibri" panose="020F0502020204030204" pitchFamily="34" charset="0"/>
                          <a:ea typeface="Calibri" panose="020F0502020204030204" pitchFamily="34" charset="0"/>
                          <a:cs typeface="Calibri" panose="020F0502020204030204" pitchFamily="34" charset="0"/>
                        </a:rPr>
                        <a:t>SFO</a:t>
                      </a:r>
                    </a:p>
                  </a:txBody>
                  <a:tcPr marL="36000" marR="0" marT="18288" marB="1828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46A0DE"/>
                      </a:solidFill>
                      <a:prstDash val="solid"/>
                      <a:round/>
                      <a:headEnd type="none" w="med" len="med"/>
                      <a:tailEnd type="none" w="med" len="med"/>
                    </a:lnT>
                    <a:lnB w="9525" cap="flat" cmpd="sng" algn="ctr">
                      <a:solidFill>
                        <a:srgbClr val="46A0DE"/>
                      </a:solidFill>
                      <a:prstDash val="solid"/>
                      <a:round/>
                      <a:headEnd type="none" w="med" len="med"/>
                      <a:tailEnd type="none" w="med" len="med"/>
                    </a:lnB>
                    <a:noFill/>
                  </a:tcPr>
                </a:tc>
                <a:tc>
                  <a:txBody>
                    <a:bodyPr/>
                    <a:lstStyle/>
                    <a:p>
                      <a:pPr algn="l" fontAlgn="b"/>
                      <a:r>
                        <a:rPr lang="en-US" sz="900" b="1" i="0" u="none" strike="noStrike">
                          <a:solidFill>
                            <a:schemeClr val="tx1">
                              <a:lumMod val="50000"/>
                            </a:schemeClr>
                          </a:solidFill>
                          <a:effectLst/>
                          <a:latin typeface="Calibri" panose="020F0502020204030204" pitchFamily="34" charset="0"/>
                          <a:ea typeface="Calibri" panose="020F0502020204030204" pitchFamily="34" charset="0"/>
                          <a:cs typeface="Calibri" panose="020F0502020204030204" pitchFamily="34" charset="0"/>
                        </a:rPr>
                        <a:t>5/15/2025</a:t>
                      </a:r>
                    </a:p>
                  </a:txBody>
                  <a:tcPr marL="36000" marR="0" marT="18288" marB="1828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46A0DE"/>
                      </a:solidFill>
                      <a:prstDash val="solid"/>
                      <a:round/>
                      <a:headEnd type="none" w="med" len="med"/>
                      <a:tailEnd type="none" w="med" len="med"/>
                    </a:lnT>
                    <a:lnB w="9525" cap="flat" cmpd="sng" algn="ctr">
                      <a:solidFill>
                        <a:srgbClr val="46A0DE"/>
                      </a:solidFill>
                      <a:prstDash val="solid"/>
                      <a:round/>
                      <a:headEnd type="none" w="med" len="med"/>
                      <a:tailEnd type="none" w="med" len="med"/>
                    </a:lnB>
                    <a:noFill/>
                  </a:tcPr>
                </a:tc>
                <a:tc>
                  <a:txBody>
                    <a:bodyPr/>
                    <a:lstStyle/>
                    <a:p>
                      <a:pPr algn="l" fontAlgn="b"/>
                      <a:r>
                        <a:rPr lang="en-US" sz="900" b="1" i="0" u="none" strike="noStrike">
                          <a:solidFill>
                            <a:schemeClr val="tx1">
                              <a:lumMod val="50000"/>
                            </a:schemeClr>
                          </a:solidFill>
                          <a:effectLst/>
                          <a:latin typeface="Calibri" panose="020F0502020204030204" pitchFamily="34" charset="0"/>
                          <a:ea typeface="Calibri" panose="020F0502020204030204" pitchFamily="34" charset="0"/>
                          <a:cs typeface="Calibri" panose="020F0502020204030204" pitchFamily="34" charset="0"/>
                        </a:rPr>
                        <a:t>Confirmed</a:t>
                      </a:r>
                    </a:p>
                  </a:txBody>
                  <a:tcPr marL="36000" marR="0" marT="18288" marB="18288" anchor="ctr">
                    <a:lnL w="12700" cap="flat" cmpd="sng" algn="ctr">
                      <a:solidFill>
                        <a:schemeClr val="tx1"/>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rgbClr val="46A0DE"/>
                      </a:solidFill>
                      <a:prstDash val="solid"/>
                      <a:round/>
                      <a:headEnd type="none" w="med" len="med"/>
                      <a:tailEnd type="none" w="med" len="med"/>
                    </a:lnT>
                    <a:lnB w="9525" cap="flat" cmpd="sng" algn="ctr">
                      <a:solidFill>
                        <a:srgbClr val="46A0DE"/>
                      </a:solidFill>
                      <a:prstDash val="solid"/>
                      <a:round/>
                      <a:headEnd type="none" w="med" len="med"/>
                      <a:tailEnd type="none" w="med" len="med"/>
                    </a:lnB>
                    <a:noFill/>
                  </a:tcPr>
                </a:tc>
                <a:extLst>
                  <a:ext uri="{0D108BD9-81ED-4DB2-BD59-A6C34878D82A}">
                    <a16:rowId xmlns:a16="http://schemas.microsoft.com/office/drawing/2014/main" val="3377794096"/>
                  </a:ext>
                </a:extLst>
              </a:tr>
              <a:tr h="217750">
                <a:tc>
                  <a:txBody>
                    <a:bodyPr/>
                    <a:lstStyle/>
                    <a:p>
                      <a:pPr algn="l" fontAlgn="b"/>
                      <a:r>
                        <a:rPr lang="en-US" sz="900" b="1" i="0" u="none" strike="noStrike">
                          <a:solidFill>
                            <a:schemeClr val="tx1">
                              <a:lumMod val="50000"/>
                            </a:schemeClr>
                          </a:solidFill>
                          <a:effectLst/>
                          <a:latin typeface="Calibri" panose="020F0502020204030204" pitchFamily="34" charset="0"/>
                          <a:ea typeface="Calibri" panose="020F0502020204030204" pitchFamily="34" charset="0"/>
                          <a:cs typeface="Calibri" panose="020F0502020204030204" pitchFamily="34" charset="0"/>
                        </a:rPr>
                        <a:t>DEF456</a:t>
                      </a:r>
                    </a:p>
                  </a:txBody>
                  <a:tcPr marL="36000" marR="0" marT="18288" marB="18288" anchor="ctr">
                    <a:lnL w="9525"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41AFA1"/>
                      </a:solidFill>
                      <a:prstDash val="solid"/>
                      <a:round/>
                      <a:headEnd type="none" w="med" len="med"/>
                      <a:tailEnd type="none" w="med" len="med"/>
                    </a:lnT>
                    <a:lnB w="9525" cap="flat" cmpd="sng" algn="ctr">
                      <a:solidFill>
                        <a:srgbClr val="41AFA1"/>
                      </a:solidFill>
                      <a:prstDash val="solid"/>
                      <a:round/>
                      <a:headEnd type="none" w="med" len="med"/>
                      <a:tailEnd type="none" w="med" len="med"/>
                    </a:lnB>
                    <a:noFill/>
                  </a:tcPr>
                </a:tc>
                <a:tc>
                  <a:txBody>
                    <a:bodyPr/>
                    <a:lstStyle/>
                    <a:p>
                      <a:pPr algn="l" fontAlgn="b"/>
                      <a:r>
                        <a:rPr lang="en-US" sz="900" b="1" i="0" u="none" strike="noStrike" err="1">
                          <a:solidFill>
                            <a:schemeClr val="tx1">
                              <a:lumMod val="50000"/>
                            </a:schemeClr>
                          </a:solidFill>
                          <a:effectLst/>
                          <a:latin typeface="Calibri" panose="020F0502020204030204" pitchFamily="34" charset="0"/>
                          <a:ea typeface="Calibri" panose="020F0502020204030204" pitchFamily="34" charset="0"/>
                          <a:cs typeface="Calibri" panose="020F0502020204030204" pitchFamily="34" charset="0"/>
                        </a:rPr>
                        <a:t>bob.builder@example.org</a:t>
                      </a:r>
                      <a:endParaRPr lang="en-US" sz="900" b="1" i="0" u="none" strike="noStrike">
                        <a:solidFill>
                          <a:schemeClr val="tx1">
                            <a:lumMod val="50000"/>
                          </a:schemeClr>
                        </a:solidFill>
                        <a:effectLst/>
                        <a:latin typeface="Calibri" panose="020F0502020204030204" pitchFamily="34" charset="0"/>
                        <a:ea typeface="Calibri" panose="020F0502020204030204" pitchFamily="34" charset="0"/>
                        <a:cs typeface="Calibri" panose="020F0502020204030204" pitchFamily="34" charset="0"/>
                      </a:endParaRPr>
                    </a:p>
                  </a:txBody>
                  <a:tcPr marL="36000" marR="0" marT="18288" marB="1828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F97483"/>
                      </a:solidFill>
                      <a:prstDash val="solid"/>
                      <a:round/>
                      <a:headEnd type="none" w="med" len="med"/>
                      <a:tailEnd type="none" w="med" len="med"/>
                    </a:lnT>
                    <a:lnB w="9525" cap="flat" cmpd="sng" algn="ctr">
                      <a:solidFill>
                        <a:srgbClr val="F97483"/>
                      </a:solidFill>
                      <a:prstDash val="solid"/>
                      <a:round/>
                      <a:headEnd type="none" w="med" len="med"/>
                      <a:tailEnd type="none" w="med" len="med"/>
                    </a:lnB>
                    <a:noFill/>
                  </a:tcPr>
                </a:tc>
                <a:tc>
                  <a:txBody>
                    <a:bodyPr/>
                    <a:lstStyle/>
                    <a:p>
                      <a:pPr algn="l" fontAlgn="b"/>
                      <a:r>
                        <a:rPr lang="en-US" sz="900" b="1" i="0" u="none" strike="noStrike">
                          <a:solidFill>
                            <a:schemeClr val="tx1">
                              <a:lumMod val="50000"/>
                            </a:schemeClr>
                          </a:solidFill>
                          <a:effectLst/>
                          <a:latin typeface="Calibri" panose="020F0502020204030204" pitchFamily="34" charset="0"/>
                          <a:ea typeface="Calibri" panose="020F0502020204030204" pitchFamily="34" charset="0"/>
                          <a:cs typeface="Calibri" panose="020F0502020204030204" pitchFamily="34" charset="0"/>
                        </a:rPr>
                        <a:t>FLR9876543210</a:t>
                      </a:r>
                    </a:p>
                  </a:txBody>
                  <a:tcPr marL="36000" marR="0" marT="18288" marB="1828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CA6CCD"/>
                      </a:solidFill>
                      <a:prstDash val="solid"/>
                      <a:round/>
                      <a:headEnd type="none" w="med" len="med"/>
                      <a:tailEnd type="none" w="med" len="med"/>
                    </a:lnT>
                    <a:lnB w="9525" cap="flat" cmpd="sng" algn="ctr">
                      <a:solidFill>
                        <a:srgbClr val="CA6CCD"/>
                      </a:solidFill>
                      <a:prstDash val="solid"/>
                      <a:round/>
                      <a:headEnd type="none" w="med" len="med"/>
                      <a:tailEnd type="none" w="med" len="med"/>
                    </a:lnB>
                    <a:noFill/>
                  </a:tcPr>
                </a:tc>
                <a:tc>
                  <a:txBody>
                    <a:bodyPr/>
                    <a:lstStyle/>
                    <a:p>
                      <a:pPr algn="l" fontAlgn="b"/>
                      <a:r>
                        <a:rPr lang="en-US" sz="900" b="1" i="0" u="none" strike="noStrike">
                          <a:solidFill>
                            <a:schemeClr val="tx1">
                              <a:lumMod val="50000"/>
                            </a:schemeClr>
                          </a:solidFill>
                          <a:effectLst/>
                          <a:latin typeface="Calibri" panose="020F0502020204030204" pitchFamily="34" charset="0"/>
                          <a:ea typeface="Calibri" panose="020F0502020204030204" pitchFamily="34" charset="0"/>
                          <a:cs typeface="Calibri" panose="020F0502020204030204" pitchFamily="34" charset="0"/>
                        </a:rPr>
                        <a:t>BKG002</a:t>
                      </a:r>
                    </a:p>
                  </a:txBody>
                  <a:tcPr marL="36000" marR="0" marT="18288" marB="1828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73391D"/>
                      </a:solidFill>
                      <a:prstDash val="solid"/>
                      <a:round/>
                      <a:headEnd type="none" w="med" len="med"/>
                      <a:tailEnd type="none" w="med" len="med"/>
                    </a:lnT>
                    <a:lnB w="9525" cap="flat" cmpd="sng" algn="ctr">
                      <a:solidFill>
                        <a:srgbClr val="73391D"/>
                      </a:solidFill>
                      <a:prstDash val="solid"/>
                      <a:round/>
                      <a:headEnd type="none" w="med" len="med"/>
                      <a:tailEnd type="none" w="med" len="med"/>
                    </a:lnB>
                    <a:noFill/>
                  </a:tcPr>
                </a:tc>
                <a:tc>
                  <a:txBody>
                    <a:bodyPr/>
                    <a:lstStyle/>
                    <a:p>
                      <a:pPr algn="l" fontAlgn="b"/>
                      <a:r>
                        <a:rPr lang="en-US" sz="900" b="1" i="0" u="none" strike="noStrike">
                          <a:solidFill>
                            <a:schemeClr val="tx1">
                              <a:lumMod val="50000"/>
                            </a:schemeClr>
                          </a:solidFill>
                          <a:effectLst/>
                          <a:latin typeface="Calibri" panose="020F0502020204030204" pitchFamily="34" charset="0"/>
                          <a:ea typeface="Calibri" panose="020F0502020204030204" pitchFamily="34" charset="0"/>
                          <a:cs typeface="Calibri" panose="020F0502020204030204" pitchFamily="34" charset="0"/>
                        </a:rPr>
                        <a:t>Bob The Builder</a:t>
                      </a:r>
                    </a:p>
                  </a:txBody>
                  <a:tcPr marL="36000" marR="0" marT="18288" marB="1828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46A0DE"/>
                      </a:solidFill>
                      <a:prstDash val="solid"/>
                      <a:round/>
                      <a:headEnd type="none" w="med" len="med"/>
                      <a:tailEnd type="none" w="med" len="med"/>
                    </a:lnT>
                    <a:lnB w="9525" cap="flat" cmpd="sng" algn="ctr">
                      <a:solidFill>
                        <a:srgbClr val="46A0DE"/>
                      </a:solidFill>
                      <a:prstDash val="solid"/>
                      <a:round/>
                      <a:headEnd type="none" w="med" len="med"/>
                      <a:tailEnd type="none" w="med" len="med"/>
                    </a:lnB>
                    <a:noFill/>
                  </a:tcPr>
                </a:tc>
                <a:tc>
                  <a:txBody>
                    <a:bodyPr/>
                    <a:lstStyle/>
                    <a:p>
                      <a:pPr algn="l" fontAlgn="b"/>
                      <a:r>
                        <a:rPr lang="en-US" sz="900" b="1" i="0" u="none" strike="noStrike">
                          <a:solidFill>
                            <a:schemeClr val="tx1">
                              <a:lumMod val="50000"/>
                            </a:schemeClr>
                          </a:solidFill>
                          <a:effectLst/>
                          <a:latin typeface="Calibri" panose="020F0502020204030204" pitchFamily="34" charset="0"/>
                          <a:ea typeface="Calibri" panose="020F0502020204030204" pitchFamily="34" charset="0"/>
                          <a:cs typeface="Calibri" panose="020F0502020204030204" pitchFamily="34" charset="0"/>
                        </a:rPr>
                        <a:t>ZX228</a:t>
                      </a:r>
                    </a:p>
                  </a:txBody>
                  <a:tcPr marL="36000" marR="0" marT="18288" marB="1828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46A0DE"/>
                      </a:solidFill>
                      <a:prstDash val="solid"/>
                      <a:round/>
                      <a:headEnd type="none" w="med" len="med"/>
                      <a:tailEnd type="none" w="med" len="med"/>
                    </a:lnT>
                    <a:lnB w="9525" cap="flat" cmpd="sng" algn="ctr">
                      <a:solidFill>
                        <a:srgbClr val="46A0DE"/>
                      </a:solidFill>
                      <a:prstDash val="solid"/>
                      <a:round/>
                      <a:headEnd type="none" w="med" len="med"/>
                      <a:tailEnd type="none" w="med" len="med"/>
                    </a:lnB>
                    <a:noFill/>
                  </a:tcPr>
                </a:tc>
                <a:tc>
                  <a:txBody>
                    <a:bodyPr/>
                    <a:lstStyle/>
                    <a:p>
                      <a:pPr algn="l" fontAlgn="b"/>
                      <a:r>
                        <a:rPr lang="en-US" sz="900" b="1" i="0" u="none" strike="noStrike">
                          <a:solidFill>
                            <a:schemeClr val="tx1">
                              <a:lumMod val="50000"/>
                            </a:schemeClr>
                          </a:solidFill>
                          <a:effectLst/>
                          <a:latin typeface="Calibri" panose="020F0502020204030204" pitchFamily="34" charset="0"/>
                          <a:ea typeface="Calibri" panose="020F0502020204030204" pitchFamily="34" charset="0"/>
                          <a:cs typeface="Calibri" panose="020F0502020204030204" pitchFamily="34" charset="0"/>
                        </a:rPr>
                        <a:t>JFK</a:t>
                      </a:r>
                    </a:p>
                  </a:txBody>
                  <a:tcPr marL="36000" marR="0" marT="18288" marB="1828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46A0DE"/>
                      </a:solidFill>
                      <a:prstDash val="solid"/>
                      <a:round/>
                      <a:headEnd type="none" w="med" len="med"/>
                      <a:tailEnd type="none" w="med" len="med"/>
                    </a:lnT>
                    <a:lnB w="9525" cap="flat" cmpd="sng" algn="ctr">
                      <a:solidFill>
                        <a:srgbClr val="46A0DE"/>
                      </a:solidFill>
                      <a:prstDash val="solid"/>
                      <a:round/>
                      <a:headEnd type="none" w="med" len="med"/>
                      <a:tailEnd type="none" w="med" len="med"/>
                    </a:lnB>
                    <a:noFill/>
                  </a:tcPr>
                </a:tc>
                <a:tc>
                  <a:txBody>
                    <a:bodyPr/>
                    <a:lstStyle/>
                    <a:p>
                      <a:pPr algn="l" fontAlgn="b"/>
                      <a:r>
                        <a:rPr lang="en-US" sz="900" b="1" i="0" u="none" strike="noStrike">
                          <a:solidFill>
                            <a:schemeClr val="tx1">
                              <a:lumMod val="50000"/>
                            </a:schemeClr>
                          </a:solidFill>
                          <a:effectLst/>
                          <a:latin typeface="Calibri" panose="020F0502020204030204" pitchFamily="34" charset="0"/>
                          <a:ea typeface="Calibri" panose="020F0502020204030204" pitchFamily="34" charset="0"/>
                          <a:cs typeface="Calibri" panose="020F0502020204030204" pitchFamily="34" charset="0"/>
                        </a:rPr>
                        <a:t>LAX</a:t>
                      </a:r>
                    </a:p>
                  </a:txBody>
                  <a:tcPr marL="36000" marR="0" marT="18288" marB="1828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46A0DE"/>
                      </a:solidFill>
                      <a:prstDash val="solid"/>
                      <a:round/>
                      <a:headEnd type="none" w="med" len="med"/>
                      <a:tailEnd type="none" w="med" len="med"/>
                    </a:lnT>
                    <a:lnB w="9525" cap="flat" cmpd="sng" algn="ctr">
                      <a:solidFill>
                        <a:srgbClr val="46A0DE"/>
                      </a:solidFill>
                      <a:prstDash val="solid"/>
                      <a:round/>
                      <a:headEnd type="none" w="med" len="med"/>
                      <a:tailEnd type="none" w="med" len="med"/>
                    </a:lnB>
                    <a:noFill/>
                  </a:tcPr>
                </a:tc>
                <a:tc>
                  <a:txBody>
                    <a:bodyPr/>
                    <a:lstStyle/>
                    <a:p>
                      <a:pPr algn="l" fontAlgn="b"/>
                      <a:r>
                        <a:rPr lang="en-US" sz="900" b="1" i="0" u="none" strike="noStrike">
                          <a:solidFill>
                            <a:schemeClr val="tx1">
                              <a:lumMod val="50000"/>
                            </a:schemeClr>
                          </a:solidFill>
                          <a:effectLst/>
                          <a:latin typeface="Calibri" panose="020F0502020204030204" pitchFamily="34" charset="0"/>
                          <a:ea typeface="Calibri" panose="020F0502020204030204" pitchFamily="34" charset="0"/>
                          <a:cs typeface="Calibri" panose="020F0502020204030204" pitchFamily="34" charset="0"/>
                        </a:rPr>
                        <a:t>6/1/2025</a:t>
                      </a:r>
                    </a:p>
                  </a:txBody>
                  <a:tcPr marL="36000" marR="0" marT="18288" marB="1828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46A0DE"/>
                      </a:solidFill>
                      <a:prstDash val="solid"/>
                      <a:round/>
                      <a:headEnd type="none" w="med" len="med"/>
                      <a:tailEnd type="none" w="med" len="med"/>
                    </a:lnT>
                    <a:lnB w="9525" cap="flat" cmpd="sng" algn="ctr">
                      <a:solidFill>
                        <a:srgbClr val="46A0DE"/>
                      </a:solidFill>
                      <a:prstDash val="solid"/>
                      <a:round/>
                      <a:headEnd type="none" w="med" len="med"/>
                      <a:tailEnd type="none" w="med" len="med"/>
                    </a:lnB>
                    <a:noFill/>
                  </a:tcPr>
                </a:tc>
                <a:tc>
                  <a:txBody>
                    <a:bodyPr/>
                    <a:lstStyle/>
                    <a:p>
                      <a:pPr algn="l" fontAlgn="b"/>
                      <a:r>
                        <a:rPr lang="en-US" sz="900" b="1" i="0" u="none" strike="noStrike">
                          <a:solidFill>
                            <a:schemeClr val="tx1">
                              <a:lumMod val="50000"/>
                            </a:schemeClr>
                          </a:solidFill>
                          <a:effectLst/>
                          <a:latin typeface="Calibri" panose="020F0502020204030204" pitchFamily="34" charset="0"/>
                          <a:ea typeface="Calibri" panose="020F0502020204030204" pitchFamily="34" charset="0"/>
                          <a:cs typeface="Calibri" panose="020F0502020204030204" pitchFamily="34" charset="0"/>
                        </a:rPr>
                        <a:t>Confirmed</a:t>
                      </a:r>
                    </a:p>
                  </a:txBody>
                  <a:tcPr marL="36000" marR="0" marT="18288" marB="18288" anchor="ctr">
                    <a:lnL w="12700" cap="flat" cmpd="sng" algn="ctr">
                      <a:solidFill>
                        <a:schemeClr val="tx1"/>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rgbClr val="46A0DE"/>
                      </a:solidFill>
                      <a:prstDash val="solid"/>
                      <a:round/>
                      <a:headEnd type="none" w="med" len="med"/>
                      <a:tailEnd type="none" w="med" len="med"/>
                    </a:lnT>
                    <a:lnB w="9525" cap="flat" cmpd="sng" algn="ctr">
                      <a:solidFill>
                        <a:srgbClr val="46A0DE"/>
                      </a:solidFill>
                      <a:prstDash val="solid"/>
                      <a:round/>
                      <a:headEnd type="none" w="med" len="med"/>
                      <a:tailEnd type="none" w="med" len="med"/>
                    </a:lnB>
                    <a:noFill/>
                  </a:tcPr>
                </a:tc>
                <a:extLst>
                  <a:ext uri="{0D108BD9-81ED-4DB2-BD59-A6C34878D82A}">
                    <a16:rowId xmlns:a16="http://schemas.microsoft.com/office/drawing/2014/main" val="209542468"/>
                  </a:ext>
                </a:extLst>
              </a:tr>
              <a:tr h="217750">
                <a:tc>
                  <a:txBody>
                    <a:bodyPr/>
                    <a:lstStyle/>
                    <a:p>
                      <a:pPr algn="l" fontAlgn="b"/>
                      <a:r>
                        <a:rPr lang="en-US" sz="900" b="1" i="0" u="none" strike="noStrike">
                          <a:solidFill>
                            <a:schemeClr val="tx1">
                              <a:lumMod val="50000"/>
                            </a:schemeClr>
                          </a:solidFill>
                          <a:effectLst/>
                          <a:latin typeface="Calibri" panose="020F0502020204030204" pitchFamily="34" charset="0"/>
                          <a:ea typeface="Calibri" panose="020F0502020204030204" pitchFamily="34" charset="0"/>
                          <a:cs typeface="Calibri" panose="020F0502020204030204" pitchFamily="34" charset="0"/>
                        </a:rPr>
                        <a:t>GHI789</a:t>
                      </a:r>
                    </a:p>
                  </a:txBody>
                  <a:tcPr marL="36000" marR="0" marT="18288" marB="18288" anchor="ctr">
                    <a:lnL w="9525"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41AFA1"/>
                      </a:solidFill>
                      <a:prstDash val="solid"/>
                      <a:round/>
                      <a:headEnd type="none" w="med" len="med"/>
                      <a:tailEnd type="none" w="med" len="med"/>
                    </a:lnT>
                    <a:lnB w="9525" cap="flat" cmpd="sng" algn="ctr">
                      <a:solidFill>
                        <a:srgbClr val="41AFA1"/>
                      </a:solidFill>
                      <a:prstDash val="solid"/>
                      <a:round/>
                      <a:headEnd type="none" w="med" len="med"/>
                      <a:tailEnd type="none" w="med" len="med"/>
                    </a:lnB>
                    <a:noFill/>
                  </a:tcPr>
                </a:tc>
                <a:tc>
                  <a:txBody>
                    <a:bodyPr/>
                    <a:lstStyle/>
                    <a:p>
                      <a:pPr algn="l" fontAlgn="b"/>
                      <a:r>
                        <a:rPr lang="en-US" sz="900" b="1" i="0" u="none" strike="noStrike" err="1">
                          <a:solidFill>
                            <a:schemeClr val="tx1">
                              <a:lumMod val="50000"/>
                            </a:schemeClr>
                          </a:solidFill>
                          <a:effectLst/>
                          <a:latin typeface="Calibri" panose="020F0502020204030204" pitchFamily="34" charset="0"/>
                          <a:ea typeface="Calibri" panose="020F0502020204030204" pitchFamily="34" charset="0"/>
                          <a:cs typeface="Calibri" panose="020F0502020204030204" pitchFamily="34" charset="0"/>
                        </a:rPr>
                        <a:t>charlie.brown@example.net</a:t>
                      </a:r>
                      <a:endParaRPr lang="en-US" sz="900" b="1" i="0" u="none" strike="noStrike">
                        <a:solidFill>
                          <a:schemeClr val="tx1">
                            <a:lumMod val="50000"/>
                          </a:schemeClr>
                        </a:solidFill>
                        <a:effectLst/>
                        <a:latin typeface="Calibri" panose="020F0502020204030204" pitchFamily="34" charset="0"/>
                        <a:ea typeface="Calibri" panose="020F0502020204030204" pitchFamily="34" charset="0"/>
                        <a:cs typeface="Calibri" panose="020F0502020204030204" pitchFamily="34" charset="0"/>
                      </a:endParaRPr>
                    </a:p>
                  </a:txBody>
                  <a:tcPr marL="36000" marR="0" marT="18288" marB="1828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F97483"/>
                      </a:solidFill>
                      <a:prstDash val="solid"/>
                      <a:round/>
                      <a:headEnd type="none" w="med" len="med"/>
                      <a:tailEnd type="none" w="med" len="med"/>
                    </a:lnT>
                    <a:lnB w="9525" cap="flat" cmpd="sng" algn="ctr">
                      <a:solidFill>
                        <a:srgbClr val="F97483"/>
                      </a:solidFill>
                      <a:prstDash val="solid"/>
                      <a:round/>
                      <a:headEnd type="none" w="med" len="med"/>
                      <a:tailEnd type="none" w="med" len="med"/>
                    </a:lnB>
                    <a:noFill/>
                  </a:tcPr>
                </a:tc>
                <a:tc>
                  <a:txBody>
                    <a:bodyPr/>
                    <a:lstStyle/>
                    <a:p>
                      <a:pPr algn="l" fontAlgn="b"/>
                      <a:r>
                        <a:rPr lang="en-US" sz="900" b="1" i="0" u="none" strike="noStrike">
                          <a:solidFill>
                            <a:schemeClr val="tx1">
                              <a:lumMod val="50000"/>
                            </a:schemeClr>
                          </a:solidFill>
                          <a:effectLst/>
                          <a:latin typeface="Calibri" panose="020F0502020204030204" pitchFamily="34" charset="0"/>
                          <a:ea typeface="Calibri" panose="020F0502020204030204" pitchFamily="34" charset="0"/>
                          <a:cs typeface="Calibri" panose="020F0502020204030204" pitchFamily="34" charset="0"/>
                        </a:rPr>
                        <a:t>FLR1122334455</a:t>
                      </a:r>
                    </a:p>
                  </a:txBody>
                  <a:tcPr marL="36000" marR="0" marT="18288" marB="1828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CA6CCD"/>
                      </a:solidFill>
                      <a:prstDash val="solid"/>
                      <a:round/>
                      <a:headEnd type="none" w="med" len="med"/>
                      <a:tailEnd type="none" w="med" len="med"/>
                    </a:lnT>
                    <a:lnB w="9525" cap="flat" cmpd="sng" algn="ctr">
                      <a:solidFill>
                        <a:srgbClr val="CA6CCD"/>
                      </a:solidFill>
                      <a:prstDash val="solid"/>
                      <a:round/>
                      <a:headEnd type="none" w="med" len="med"/>
                      <a:tailEnd type="none" w="med" len="med"/>
                    </a:lnB>
                    <a:noFill/>
                  </a:tcPr>
                </a:tc>
                <a:tc>
                  <a:txBody>
                    <a:bodyPr/>
                    <a:lstStyle/>
                    <a:p>
                      <a:pPr algn="l" fontAlgn="b"/>
                      <a:r>
                        <a:rPr lang="en-US" sz="900" b="1" i="0" u="none" strike="noStrike">
                          <a:solidFill>
                            <a:schemeClr val="tx1">
                              <a:lumMod val="50000"/>
                            </a:schemeClr>
                          </a:solidFill>
                          <a:effectLst/>
                          <a:latin typeface="Calibri" panose="020F0502020204030204" pitchFamily="34" charset="0"/>
                          <a:ea typeface="Calibri" panose="020F0502020204030204" pitchFamily="34" charset="0"/>
                          <a:cs typeface="Calibri" panose="020F0502020204030204" pitchFamily="34" charset="0"/>
                        </a:rPr>
                        <a:t>BKG003</a:t>
                      </a:r>
                    </a:p>
                  </a:txBody>
                  <a:tcPr marL="36000" marR="0" marT="18288" marB="1828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73391D"/>
                      </a:solidFill>
                      <a:prstDash val="solid"/>
                      <a:round/>
                      <a:headEnd type="none" w="med" len="med"/>
                      <a:tailEnd type="none" w="med" len="med"/>
                    </a:lnT>
                    <a:lnB w="9525" cap="flat" cmpd="sng" algn="ctr">
                      <a:solidFill>
                        <a:srgbClr val="73391D"/>
                      </a:solidFill>
                      <a:prstDash val="solid"/>
                      <a:round/>
                      <a:headEnd type="none" w="med" len="med"/>
                      <a:tailEnd type="none" w="med" len="med"/>
                    </a:lnB>
                    <a:noFill/>
                  </a:tcPr>
                </a:tc>
                <a:tc>
                  <a:txBody>
                    <a:bodyPr/>
                    <a:lstStyle/>
                    <a:p>
                      <a:pPr algn="l" fontAlgn="b"/>
                      <a:r>
                        <a:rPr lang="en-US" sz="900" b="1" i="0" u="none" strike="noStrike">
                          <a:solidFill>
                            <a:schemeClr val="tx1">
                              <a:lumMod val="50000"/>
                            </a:schemeClr>
                          </a:solidFill>
                          <a:effectLst/>
                          <a:latin typeface="Calibri" panose="020F0502020204030204" pitchFamily="34" charset="0"/>
                          <a:ea typeface="Calibri" panose="020F0502020204030204" pitchFamily="34" charset="0"/>
                          <a:cs typeface="Calibri" panose="020F0502020204030204" pitchFamily="34" charset="0"/>
                        </a:rPr>
                        <a:t>Charlie Brown</a:t>
                      </a:r>
                    </a:p>
                  </a:txBody>
                  <a:tcPr marL="36000" marR="0" marT="18288" marB="1828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46A0DE"/>
                      </a:solidFill>
                      <a:prstDash val="solid"/>
                      <a:round/>
                      <a:headEnd type="none" w="med" len="med"/>
                      <a:tailEnd type="none" w="med" len="med"/>
                    </a:lnT>
                    <a:lnB w="9525" cap="flat" cmpd="sng" algn="ctr">
                      <a:solidFill>
                        <a:srgbClr val="46A0DE"/>
                      </a:solidFill>
                      <a:prstDash val="solid"/>
                      <a:round/>
                      <a:headEnd type="none" w="med" len="med"/>
                      <a:tailEnd type="none" w="med" len="med"/>
                    </a:lnB>
                    <a:noFill/>
                  </a:tcPr>
                </a:tc>
                <a:tc>
                  <a:txBody>
                    <a:bodyPr/>
                    <a:lstStyle/>
                    <a:p>
                      <a:pPr algn="l" fontAlgn="b"/>
                      <a:r>
                        <a:rPr lang="en-US" sz="900" b="1" i="0" u="none" strike="noStrike">
                          <a:solidFill>
                            <a:schemeClr val="tx1">
                              <a:lumMod val="50000"/>
                            </a:schemeClr>
                          </a:solidFill>
                          <a:effectLst/>
                          <a:latin typeface="Calibri" panose="020F0502020204030204" pitchFamily="34" charset="0"/>
                          <a:ea typeface="Calibri" panose="020F0502020204030204" pitchFamily="34" charset="0"/>
                          <a:cs typeface="Calibri" panose="020F0502020204030204" pitchFamily="34" charset="0"/>
                        </a:rPr>
                        <a:t>ZX300</a:t>
                      </a:r>
                    </a:p>
                  </a:txBody>
                  <a:tcPr marL="36000" marR="0" marT="18288" marB="1828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46A0DE"/>
                      </a:solidFill>
                      <a:prstDash val="solid"/>
                      <a:round/>
                      <a:headEnd type="none" w="med" len="med"/>
                      <a:tailEnd type="none" w="med" len="med"/>
                    </a:lnT>
                    <a:lnB w="9525" cap="flat" cmpd="sng" algn="ctr">
                      <a:solidFill>
                        <a:srgbClr val="46A0DE"/>
                      </a:solidFill>
                      <a:prstDash val="solid"/>
                      <a:round/>
                      <a:headEnd type="none" w="med" len="med"/>
                      <a:tailEnd type="none" w="med" len="med"/>
                    </a:lnB>
                    <a:noFill/>
                  </a:tcPr>
                </a:tc>
                <a:tc>
                  <a:txBody>
                    <a:bodyPr/>
                    <a:lstStyle/>
                    <a:p>
                      <a:pPr algn="l" fontAlgn="b"/>
                      <a:r>
                        <a:rPr lang="en-US" sz="900" b="1" i="0" u="none" strike="noStrike">
                          <a:solidFill>
                            <a:schemeClr val="tx1">
                              <a:lumMod val="50000"/>
                            </a:schemeClr>
                          </a:solidFill>
                          <a:effectLst/>
                          <a:latin typeface="Calibri" panose="020F0502020204030204" pitchFamily="34" charset="0"/>
                          <a:ea typeface="Calibri" panose="020F0502020204030204" pitchFamily="34" charset="0"/>
                          <a:cs typeface="Calibri" panose="020F0502020204030204" pitchFamily="34" charset="0"/>
                        </a:rPr>
                        <a:t>ATL</a:t>
                      </a:r>
                    </a:p>
                  </a:txBody>
                  <a:tcPr marL="36000" marR="0" marT="18288" marB="1828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46A0DE"/>
                      </a:solidFill>
                      <a:prstDash val="solid"/>
                      <a:round/>
                      <a:headEnd type="none" w="med" len="med"/>
                      <a:tailEnd type="none" w="med" len="med"/>
                    </a:lnT>
                    <a:lnB w="9525" cap="flat" cmpd="sng" algn="ctr">
                      <a:solidFill>
                        <a:srgbClr val="46A0DE"/>
                      </a:solidFill>
                      <a:prstDash val="solid"/>
                      <a:round/>
                      <a:headEnd type="none" w="med" len="med"/>
                      <a:tailEnd type="none" w="med" len="med"/>
                    </a:lnB>
                    <a:noFill/>
                  </a:tcPr>
                </a:tc>
                <a:tc>
                  <a:txBody>
                    <a:bodyPr/>
                    <a:lstStyle/>
                    <a:p>
                      <a:pPr algn="l" fontAlgn="b"/>
                      <a:r>
                        <a:rPr lang="en-US" sz="900" b="1" i="0" u="none" strike="noStrike">
                          <a:solidFill>
                            <a:schemeClr val="tx1">
                              <a:lumMod val="50000"/>
                            </a:schemeClr>
                          </a:solidFill>
                          <a:effectLst/>
                          <a:latin typeface="Calibri" panose="020F0502020204030204" pitchFamily="34" charset="0"/>
                          <a:ea typeface="Calibri" panose="020F0502020204030204" pitchFamily="34" charset="0"/>
                          <a:cs typeface="Calibri" panose="020F0502020204030204" pitchFamily="34" charset="0"/>
                        </a:rPr>
                        <a:t>MIA</a:t>
                      </a:r>
                    </a:p>
                  </a:txBody>
                  <a:tcPr marL="36000" marR="0" marT="18288" marB="1828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46A0DE"/>
                      </a:solidFill>
                      <a:prstDash val="solid"/>
                      <a:round/>
                      <a:headEnd type="none" w="med" len="med"/>
                      <a:tailEnd type="none" w="med" len="med"/>
                    </a:lnT>
                    <a:lnB w="9525" cap="flat" cmpd="sng" algn="ctr">
                      <a:solidFill>
                        <a:srgbClr val="46A0DE"/>
                      </a:solidFill>
                      <a:prstDash val="solid"/>
                      <a:round/>
                      <a:headEnd type="none" w="med" len="med"/>
                      <a:tailEnd type="none" w="med" len="med"/>
                    </a:lnB>
                    <a:noFill/>
                  </a:tcPr>
                </a:tc>
                <a:tc>
                  <a:txBody>
                    <a:bodyPr/>
                    <a:lstStyle/>
                    <a:p>
                      <a:pPr algn="l" fontAlgn="b"/>
                      <a:r>
                        <a:rPr lang="en-US" sz="900" b="1" i="0" u="none" strike="noStrike">
                          <a:solidFill>
                            <a:schemeClr val="tx1">
                              <a:lumMod val="50000"/>
                            </a:schemeClr>
                          </a:solidFill>
                          <a:effectLst/>
                          <a:latin typeface="Calibri" panose="020F0502020204030204" pitchFamily="34" charset="0"/>
                          <a:ea typeface="Calibri" panose="020F0502020204030204" pitchFamily="34" charset="0"/>
                          <a:cs typeface="Calibri" panose="020F0502020204030204" pitchFamily="34" charset="0"/>
                        </a:rPr>
                        <a:t>5/22/2025</a:t>
                      </a:r>
                    </a:p>
                  </a:txBody>
                  <a:tcPr marL="36000" marR="0" marT="18288" marB="1828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46A0DE"/>
                      </a:solidFill>
                      <a:prstDash val="solid"/>
                      <a:round/>
                      <a:headEnd type="none" w="med" len="med"/>
                      <a:tailEnd type="none" w="med" len="med"/>
                    </a:lnT>
                    <a:lnB w="9525" cap="flat" cmpd="sng" algn="ctr">
                      <a:solidFill>
                        <a:srgbClr val="46A0DE"/>
                      </a:solidFill>
                      <a:prstDash val="solid"/>
                      <a:round/>
                      <a:headEnd type="none" w="med" len="med"/>
                      <a:tailEnd type="none" w="med" len="med"/>
                    </a:lnB>
                    <a:noFill/>
                  </a:tcPr>
                </a:tc>
                <a:tc>
                  <a:txBody>
                    <a:bodyPr/>
                    <a:lstStyle/>
                    <a:p>
                      <a:pPr algn="l" fontAlgn="b"/>
                      <a:r>
                        <a:rPr lang="en-US" sz="900" b="1" i="0" u="none" strike="noStrike">
                          <a:solidFill>
                            <a:schemeClr val="tx1">
                              <a:lumMod val="50000"/>
                            </a:schemeClr>
                          </a:solidFill>
                          <a:effectLst/>
                          <a:latin typeface="Calibri" panose="020F0502020204030204" pitchFamily="34" charset="0"/>
                          <a:ea typeface="Calibri" panose="020F0502020204030204" pitchFamily="34" charset="0"/>
                          <a:cs typeface="Calibri" panose="020F0502020204030204" pitchFamily="34" charset="0"/>
                        </a:rPr>
                        <a:t>Checked-in</a:t>
                      </a:r>
                    </a:p>
                  </a:txBody>
                  <a:tcPr marL="36000" marR="0" marT="18288" marB="18288" anchor="ctr">
                    <a:lnL w="12700" cap="flat" cmpd="sng" algn="ctr">
                      <a:solidFill>
                        <a:schemeClr val="tx1"/>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rgbClr val="46A0DE"/>
                      </a:solidFill>
                      <a:prstDash val="solid"/>
                      <a:round/>
                      <a:headEnd type="none" w="med" len="med"/>
                      <a:tailEnd type="none" w="med" len="med"/>
                    </a:lnT>
                    <a:lnB w="9525" cap="flat" cmpd="sng" algn="ctr">
                      <a:solidFill>
                        <a:srgbClr val="46A0DE"/>
                      </a:solidFill>
                      <a:prstDash val="solid"/>
                      <a:round/>
                      <a:headEnd type="none" w="med" len="med"/>
                      <a:tailEnd type="none" w="med" len="med"/>
                    </a:lnB>
                    <a:noFill/>
                  </a:tcPr>
                </a:tc>
                <a:extLst>
                  <a:ext uri="{0D108BD9-81ED-4DB2-BD59-A6C34878D82A}">
                    <a16:rowId xmlns:a16="http://schemas.microsoft.com/office/drawing/2014/main" val="2614727923"/>
                  </a:ext>
                </a:extLst>
              </a:tr>
              <a:tr h="217750">
                <a:tc>
                  <a:txBody>
                    <a:bodyPr/>
                    <a:lstStyle/>
                    <a:p>
                      <a:pPr algn="l" fontAlgn="b"/>
                      <a:r>
                        <a:rPr lang="en-US" sz="900" b="1" i="0" u="none" strike="noStrike">
                          <a:solidFill>
                            <a:schemeClr val="tx1">
                              <a:lumMod val="50000"/>
                            </a:schemeClr>
                          </a:solidFill>
                          <a:effectLst/>
                          <a:latin typeface="Calibri" panose="020F0502020204030204" pitchFamily="34" charset="0"/>
                          <a:ea typeface="Calibri" panose="020F0502020204030204" pitchFamily="34" charset="0"/>
                          <a:cs typeface="Calibri" panose="020F0502020204030204" pitchFamily="34" charset="0"/>
                        </a:rPr>
                        <a:t>JKL012</a:t>
                      </a:r>
                    </a:p>
                  </a:txBody>
                  <a:tcPr marL="36000" marR="0" marT="18288" marB="18288" anchor="ctr">
                    <a:lnL w="9525"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41AFA1"/>
                      </a:solidFill>
                      <a:prstDash val="solid"/>
                      <a:round/>
                      <a:headEnd type="none" w="med" len="med"/>
                      <a:tailEnd type="none" w="med" len="med"/>
                    </a:lnT>
                    <a:lnB w="9525" cap="flat" cmpd="sng" algn="ctr">
                      <a:solidFill>
                        <a:srgbClr val="41AFA1"/>
                      </a:solidFill>
                      <a:prstDash val="solid"/>
                      <a:round/>
                      <a:headEnd type="none" w="med" len="med"/>
                      <a:tailEnd type="none" w="med" len="med"/>
                    </a:lnB>
                    <a:noFill/>
                  </a:tcPr>
                </a:tc>
                <a:tc>
                  <a:txBody>
                    <a:bodyPr/>
                    <a:lstStyle/>
                    <a:p>
                      <a:pPr algn="l" fontAlgn="b"/>
                      <a:r>
                        <a:rPr lang="en-US" sz="900" b="1" i="0" u="none" strike="noStrike">
                          <a:solidFill>
                            <a:schemeClr val="tx1">
                              <a:lumMod val="50000"/>
                            </a:schemeClr>
                          </a:solidFill>
                          <a:effectLst/>
                          <a:latin typeface="Calibri" panose="020F0502020204030204" pitchFamily="34" charset="0"/>
                          <a:ea typeface="Calibri" panose="020F0502020204030204" pitchFamily="34" charset="0"/>
                          <a:cs typeface="Calibri" panose="020F0502020204030204" pitchFamily="34" charset="0"/>
                        </a:rPr>
                        <a:t>dorothy.gale@example.com</a:t>
                      </a:r>
                    </a:p>
                  </a:txBody>
                  <a:tcPr marL="36000" marR="0" marT="18288" marB="1828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F97483"/>
                      </a:solidFill>
                      <a:prstDash val="solid"/>
                      <a:round/>
                      <a:headEnd type="none" w="med" len="med"/>
                      <a:tailEnd type="none" w="med" len="med"/>
                    </a:lnT>
                    <a:lnB w="9525" cap="flat" cmpd="sng" algn="ctr">
                      <a:solidFill>
                        <a:srgbClr val="F97483"/>
                      </a:solidFill>
                      <a:prstDash val="solid"/>
                      <a:round/>
                      <a:headEnd type="none" w="med" len="med"/>
                      <a:tailEnd type="none" w="med" len="med"/>
                    </a:lnB>
                    <a:noFill/>
                  </a:tcPr>
                </a:tc>
                <a:tc>
                  <a:txBody>
                    <a:bodyPr/>
                    <a:lstStyle/>
                    <a:p>
                      <a:pPr algn="l" fontAlgn="b"/>
                      <a:r>
                        <a:rPr lang="en-US" sz="900" b="1" i="0" u="none" strike="noStrike">
                          <a:solidFill>
                            <a:schemeClr val="tx1">
                              <a:lumMod val="50000"/>
                            </a:schemeClr>
                          </a:solidFill>
                          <a:effectLst/>
                          <a:latin typeface="Calibri" panose="020F0502020204030204" pitchFamily="34" charset="0"/>
                          <a:ea typeface="Calibri" panose="020F0502020204030204" pitchFamily="34" charset="0"/>
                          <a:cs typeface="Calibri" panose="020F0502020204030204" pitchFamily="34" charset="0"/>
                        </a:rPr>
                        <a:t>FLR5544332211</a:t>
                      </a:r>
                    </a:p>
                  </a:txBody>
                  <a:tcPr marL="36000" marR="0" marT="18288" marB="1828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CA6CCD"/>
                      </a:solidFill>
                      <a:prstDash val="solid"/>
                      <a:round/>
                      <a:headEnd type="none" w="med" len="med"/>
                      <a:tailEnd type="none" w="med" len="med"/>
                    </a:lnT>
                    <a:lnB w="9525" cap="flat" cmpd="sng" algn="ctr">
                      <a:solidFill>
                        <a:srgbClr val="CA6CCD"/>
                      </a:solidFill>
                      <a:prstDash val="solid"/>
                      <a:round/>
                      <a:headEnd type="none" w="med" len="med"/>
                      <a:tailEnd type="none" w="med" len="med"/>
                    </a:lnB>
                    <a:noFill/>
                  </a:tcPr>
                </a:tc>
                <a:tc>
                  <a:txBody>
                    <a:bodyPr/>
                    <a:lstStyle/>
                    <a:p>
                      <a:pPr algn="l" fontAlgn="b"/>
                      <a:r>
                        <a:rPr lang="en-US" sz="900" b="1" i="0" u="none" strike="noStrike">
                          <a:solidFill>
                            <a:schemeClr val="tx1">
                              <a:lumMod val="50000"/>
                            </a:schemeClr>
                          </a:solidFill>
                          <a:effectLst/>
                          <a:latin typeface="Calibri" panose="020F0502020204030204" pitchFamily="34" charset="0"/>
                          <a:ea typeface="Calibri" panose="020F0502020204030204" pitchFamily="34" charset="0"/>
                          <a:cs typeface="Calibri" panose="020F0502020204030204" pitchFamily="34" charset="0"/>
                        </a:rPr>
                        <a:t>BKG004</a:t>
                      </a:r>
                    </a:p>
                  </a:txBody>
                  <a:tcPr marL="36000" marR="0" marT="18288" marB="1828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73391D"/>
                      </a:solidFill>
                      <a:prstDash val="solid"/>
                      <a:round/>
                      <a:headEnd type="none" w="med" len="med"/>
                      <a:tailEnd type="none" w="med" len="med"/>
                    </a:lnT>
                    <a:lnB w="9525" cap="flat" cmpd="sng" algn="ctr">
                      <a:solidFill>
                        <a:srgbClr val="73391D"/>
                      </a:solidFill>
                      <a:prstDash val="solid"/>
                      <a:round/>
                      <a:headEnd type="none" w="med" len="med"/>
                      <a:tailEnd type="none" w="med" len="med"/>
                    </a:lnB>
                    <a:noFill/>
                  </a:tcPr>
                </a:tc>
                <a:tc>
                  <a:txBody>
                    <a:bodyPr/>
                    <a:lstStyle/>
                    <a:p>
                      <a:pPr algn="l" fontAlgn="b"/>
                      <a:r>
                        <a:rPr lang="en-US" sz="900" b="1" i="0" u="none" strike="noStrike">
                          <a:solidFill>
                            <a:schemeClr val="tx1">
                              <a:lumMod val="50000"/>
                            </a:schemeClr>
                          </a:solidFill>
                          <a:effectLst/>
                          <a:latin typeface="Calibri" panose="020F0502020204030204" pitchFamily="34" charset="0"/>
                          <a:ea typeface="Calibri" panose="020F0502020204030204" pitchFamily="34" charset="0"/>
                          <a:cs typeface="Calibri" panose="020F0502020204030204" pitchFamily="34" charset="0"/>
                        </a:rPr>
                        <a:t>Dorothy Gale</a:t>
                      </a:r>
                    </a:p>
                  </a:txBody>
                  <a:tcPr marL="36000" marR="0" marT="18288" marB="1828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46A0DE"/>
                      </a:solidFill>
                      <a:prstDash val="solid"/>
                      <a:round/>
                      <a:headEnd type="none" w="med" len="med"/>
                      <a:tailEnd type="none" w="med" len="med"/>
                    </a:lnT>
                    <a:lnB w="9525" cap="flat" cmpd="sng" algn="ctr">
                      <a:solidFill>
                        <a:srgbClr val="46A0DE"/>
                      </a:solidFill>
                      <a:prstDash val="solid"/>
                      <a:round/>
                      <a:headEnd type="none" w="med" len="med"/>
                      <a:tailEnd type="none" w="med" len="med"/>
                    </a:lnB>
                    <a:noFill/>
                  </a:tcPr>
                </a:tc>
                <a:tc>
                  <a:txBody>
                    <a:bodyPr/>
                    <a:lstStyle/>
                    <a:p>
                      <a:pPr algn="l" fontAlgn="b"/>
                      <a:r>
                        <a:rPr lang="en-US" sz="900" b="1" i="0" u="none" strike="noStrike">
                          <a:solidFill>
                            <a:schemeClr val="tx1">
                              <a:lumMod val="50000"/>
                            </a:schemeClr>
                          </a:solidFill>
                          <a:effectLst/>
                          <a:latin typeface="Calibri" panose="020F0502020204030204" pitchFamily="34" charset="0"/>
                          <a:ea typeface="Calibri" panose="020F0502020204030204" pitchFamily="34" charset="0"/>
                          <a:cs typeface="Calibri" panose="020F0502020204030204" pitchFamily="34" charset="0"/>
                        </a:rPr>
                        <a:t>ZX477</a:t>
                      </a:r>
                    </a:p>
                  </a:txBody>
                  <a:tcPr marL="36000" marR="0" marT="18288" marB="1828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46A0DE"/>
                      </a:solidFill>
                      <a:prstDash val="solid"/>
                      <a:round/>
                      <a:headEnd type="none" w="med" len="med"/>
                      <a:tailEnd type="none" w="med" len="med"/>
                    </a:lnT>
                    <a:lnB w="9525" cap="flat" cmpd="sng" algn="ctr">
                      <a:solidFill>
                        <a:srgbClr val="46A0DE"/>
                      </a:solidFill>
                      <a:prstDash val="solid"/>
                      <a:round/>
                      <a:headEnd type="none" w="med" len="med"/>
                      <a:tailEnd type="none" w="med" len="med"/>
                    </a:lnB>
                    <a:noFill/>
                  </a:tcPr>
                </a:tc>
                <a:tc>
                  <a:txBody>
                    <a:bodyPr/>
                    <a:lstStyle/>
                    <a:p>
                      <a:pPr algn="l" fontAlgn="b"/>
                      <a:r>
                        <a:rPr lang="en-US" sz="900" b="1" i="0" u="none" strike="noStrike">
                          <a:solidFill>
                            <a:schemeClr val="tx1">
                              <a:lumMod val="50000"/>
                            </a:schemeClr>
                          </a:solidFill>
                          <a:effectLst/>
                          <a:latin typeface="Calibri" panose="020F0502020204030204" pitchFamily="34" charset="0"/>
                          <a:ea typeface="Calibri" panose="020F0502020204030204" pitchFamily="34" charset="0"/>
                          <a:cs typeface="Calibri" panose="020F0502020204030204" pitchFamily="34" charset="0"/>
                        </a:rPr>
                        <a:t>PDX</a:t>
                      </a:r>
                    </a:p>
                  </a:txBody>
                  <a:tcPr marL="36000" marR="0" marT="18288" marB="1828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46A0DE"/>
                      </a:solidFill>
                      <a:prstDash val="solid"/>
                      <a:round/>
                      <a:headEnd type="none" w="med" len="med"/>
                      <a:tailEnd type="none" w="med" len="med"/>
                    </a:lnT>
                    <a:lnB w="9525" cap="flat" cmpd="sng" algn="ctr">
                      <a:solidFill>
                        <a:srgbClr val="46A0DE"/>
                      </a:solidFill>
                      <a:prstDash val="solid"/>
                      <a:round/>
                      <a:headEnd type="none" w="med" len="med"/>
                      <a:tailEnd type="none" w="med" len="med"/>
                    </a:lnB>
                    <a:noFill/>
                  </a:tcPr>
                </a:tc>
                <a:tc>
                  <a:txBody>
                    <a:bodyPr/>
                    <a:lstStyle/>
                    <a:p>
                      <a:pPr algn="l" fontAlgn="b"/>
                      <a:r>
                        <a:rPr lang="en-US" sz="900" b="1" i="0" u="none" strike="noStrike">
                          <a:solidFill>
                            <a:schemeClr val="tx1">
                              <a:lumMod val="50000"/>
                            </a:schemeClr>
                          </a:solidFill>
                          <a:effectLst/>
                          <a:latin typeface="Calibri" panose="020F0502020204030204" pitchFamily="34" charset="0"/>
                          <a:ea typeface="Calibri" panose="020F0502020204030204" pitchFamily="34" charset="0"/>
                          <a:cs typeface="Calibri" panose="020F0502020204030204" pitchFamily="34" charset="0"/>
                        </a:rPr>
                        <a:t>SAN</a:t>
                      </a:r>
                    </a:p>
                  </a:txBody>
                  <a:tcPr marL="36000" marR="0" marT="18288" marB="1828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46A0DE"/>
                      </a:solidFill>
                      <a:prstDash val="solid"/>
                      <a:round/>
                      <a:headEnd type="none" w="med" len="med"/>
                      <a:tailEnd type="none" w="med" len="med"/>
                    </a:lnT>
                    <a:lnB w="9525" cap="flat" cmpd="sng" algn="ctr">
                      <a:solidFill>
                        <a:srgbClr val="46A0DE"/>
                      </a:solidFill>
                      <a:prstDash val="solid"/>
                      <a:round/>
                      <a:headEnd type="none" w="med" len="med"/>
                      <a:tailEnd type="none" w="med" len="med"/>
                    </a:lnB>
                    <a:noFill/>
                  </a:tcPr>
                </a:tc>
                <a:tc>
                  <a:txBody>
                    <a:bodyPr/>
                    <a:lstStyle/>
                    <a:p>
                      <a:pPr algn="l" fontAlgn="b"/>
                      <a:r>
                        <a:rPr lang="en-US" sz="900" b="1" i="0" u="none" strike="noStrike">
                          <a:solidFill>
                            <a:schemeClr val="tx1">
                              <a:lumMod val="50000"/>
                            </a:schemeClr>
                          </a:solidFill>
                          <a:effectLst/>
                          <a:latin typeface="Calibri" panose="020F0502020204030204" pitchFamily="34" charset="0"/>
                          <a:ea typeface="Calibri" panose="020F0502020204030204" pitchFamily="34" charset="0"/>
                          <a:cs typeface="Calibri" panose="020F0502020204030204" pitchFamily="34" charset="0"/>
                        </a:rPr>
                        <a:t>7/10/2025</a:t>
                      </a:r>
                    </a:p>
                  </a:txBody>
                  <a:tcPr marL="36000" marR="0" marT="18288" marB="1828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46A0DE"/>
                      </a:solidFill>
                      <a:prstDash val="solid"/>
                      <a:round/>
                      <a:headEnd type="none" w="med" len="med"/>
                      <a:tailEnd type="none" w="med" len="med"/>
                    </a:lnT>
                    <a:lnB w="9525" cap="flat" cmpd="sng" algn="ctr">
                      <a:solidFill>
                        <a:srgbClr val="46A0DE"/>
                      </a:solidFill>
                      <a:prstDash val="solid"/>
                      <a:round/>
                      <a:headEnd type="none" w="med" len="med"/>
                      <a:tailEnd type="none" w="med" len="med"/>
                    </a:lnB>
                    <a:noFill/>
                  </a:tcPr>
                </a:tc>
                <a:tc>
                  <a:txBody>
                    <a:bodyPr/>
                    <a:lstStyle/>
                    <a:p>
                      <a:pPr algn="l" fontAlgn="b"/>
                      <a:r>
                        <a:rPr lang="en-US" sz="900" b="1" i="0" u="none" strike="noStrike">
                          <a:solidFill>
                            <a:schemeClr val="tx1">
                              <a:lumMod val="50000"/>
                            </a:schemeClr>
                          </a:solidFill>
                          <a:effectLst/>
                          <a:latin typeface="Calibri" panose="020F0502020204030204" pitchFamily="34" charset="0"/>
                          <a:ea typeface="Calibri" panose="020F0502020204030204" pitchFamily="34" charset="0"/>
                          <a:cs typeface="Calibri" panose="020F0502020204030204" pitchFamily="34" charset="0"/>
                        </a:rPr>
                        <a:t>Cancelled</a:t>
                      </a:r>
                    </a:p>
                  </a:txBody>
                  <a:tcPr marL="36000" marR="0" marT="18288" marB="18288" anchor="ctr">
                    <a:lnL w="12700" cap="flat" cmpd="sng" algn="ctr">
                      <a:solidFill>
                        <a:schemeClr val="tx1"/>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rgbClr val="46A0DE"/>
                      </a:solidFill>
                      <a:prstDash val="solid"/>
                      <a:round/>
                      <a:headEnd type="none" w="med" len="med"/>
                      <a:tailEnd type="none" w="med" len="med"/>
                    </a:lnT>
                    <a:lnB w="9525" cap="flat" cmpd="sng" algn="ctr">
                      <a:solidFill>
                        <a:srgbClr val="46A0DE"/>
                      </a:solidFill>
                      <a:prstDash val="solid"/>
                      <a:round/>
                      <a:headEnd type="none" w="med" len="med"/>
                      <a:tailEnd type="none" w="med" len="med"/>
                    </a:lnB>
                    <a:noFill/>
                  </a:tcPr>
                </a:tc>
                <a:extLst>
                  <a:ext uri="{0D108BD9-81ED-4DB2-BD59-A6C34878D82A}">
                    <a16:rowId xmlns:a16="http://schemas.microsoft.com/office/drawing/2014/main" val="1663768489"/>
                  </a:ext>
                </a:extLst>
              </a:tr>
              <a:tr h="217750">
                <a:tc>
                  <a:txBody>
                    <a:bodyPr/>
                    <a:lstStyle/>
                    <a:p>
                      <a:pPr algn="l" fontAlgn="b"/>
                      <a:r>
                        <a:rPr lang="en-US" sz="900" b="1" i="0" u="none" strike="noStrike">
                          <a:solidFill>
                            <a:schemeClr val="tx1">
                              <a:lumMod val="50000"/>
                            </a:schemeClr>
                          </a:solidFill>
                          <a:effectLst/>
                          <a:latin typeface="Calibri" panose="020F0502020204030204" pitchFamily="34" charset="0"/>
                          <a:ea typeface="Calibri" panose="020F0502020204030204" pitchFamily="34" charset="0"/>
                          <a:cs typeface="Calibri" panose="020F0502020204030204" pitchFamily="34" charset="0"/>
                        </a:rPr>
                        <a:t>MNO345</a:t>
                      </a:r>
                    </a:p>
                  </a:txBody>
                  <a:tcPr marL="36000" marR="0" marT="18288" marB="18288" anchor="ctr">
                    <a:lnL w="9525"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41AFA1"/>
                      </a:solidFill>
                      <a:prstDash val="solid"/>
                      <a:round/>
                      <a:headEnd type="none" w="med" len="med"/>
                      <a:tailEnd type="none" w="med" len="med"/>
                    </a:lnT>
                    <a:lnB w="9525" cap="flat" cmpd="sng" algn="ctr">
                      <a:solidFill>
                        <a:srgbClr val="41AFA1"/>
                      </a:solidFill>
                      <a:prstDash val="solid"/>
                      <a:round/>
                      <a:headEnd type="none" w="med" len="med"/>
                      <a:tailEnd type="none" w="med" len="med"/>
                    </a:lnB>
                    <a:noFill/>
                  </a:tcPr>
                </a:tc>
                <a:tc>
                  <a:txBody>
                    <a:bodyPr/>
                    <a:lstStyle/>
                    <a:p>
                      <a:pPr algn="l" fontAlgn="b"/>
                      <a:r>
                        <a:rPr lang="en-US" sz="900" b="1" i="0" u="none" strike="noStrike" err="1">
                          <a:solidFill>
                            <a:schemeClr val="tx1">
                              <a:lumMod val="50000"/>
                            </a:schemeClr>
                          </a:solidFill>
                          <a:effectLst/>
                          <a:latin typeface="Calibri" panose="020F0502020204030204" pitchFamily="34" charset="0"/>
                          <a:ea typeface="Calibri" panose="020F0502020204030204" pitchFamily="34" charset="0"/>
                          <a:cs typeface="Calibri" panose="020F0502020204030204" pitchFamily="34" charset="0"/>
                        </a:rPr>
                        <a:t>eve.harrington@example.org</a:t>
                      </a:r>
                      <a:endParaRPr lang="en-US" sz="900" b="1" i="0" u="none" strike="noStrike">
                        <a:solidFill>
                          <a:schemeClr val="tx1">
                            <a:lumMod val="50000"/>
                          </a:schemeClr>
                        </a:solidFill>
                        <a:effectLst/>
                        <a:latin typeface="Calibri" panose="020F0502020204030204" pitchFamily="34" charset="0"/>
                        <a:ea typeface="Calibri" panose="020F0502020204030204" pitchFamily="34" charset="0"/>
                        <a:cs typeface="Calibri" panose="020F0502020204030204" pitchFamily="34" charset="0"/>
                      </a:endParaRPr>
                    </a:p>
                  </a:txBody>
                  <a:tcPr marL="36000" marR="0" marT="18288" marB="1828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F97483"/>
                      </a:solidFill>
                      <a:prstDash val="solid"/>
                      <a:round/>
                      <a:headEnd type="none" w="med" len="med"/>
                      <a:tailEnd type="none" w="med" len="med"/>
                    </a:lnT>
                    <a:lnB w="9525" cap="flat" cmpd="sng" algn="ctr">
                      <a:solidFill>
                        <a:srgbClr val="F97483"/>
                      </a:solidFill>
                      <a:prstDash val="solid"/>
                      <a:round/>
                      <a:headEnd type="none" w="med" len="med"/>
                      <a:tailEnd type="none" w="med" len="med"/>
                    </a:lnB>
                    <a:noFill/>
                  </a:tcPr>
                </a:tc>
                <a:tc>
                  <a:txBody>
                    <a:bodyPr/>
                    <a:lstStyle/>
                    <a:p>
                      <a:pPr algn="l" fontAlgn="b"/>
                      <a:r>
                        <a:rPr lang="en-US" sz="900" b="1" i="0" u="none" strike="noStrike">
                          <a:solidFill>
                            <a:schemeClr val="tx1">
                              <a:lumMod val="50000"/>
                            </a:schemeClr>
                          </a:solidFill>
                          <a:effectLst/>
                          <a:latin typeface="Calibri" panose="020F0502020204030204" pitchFamily="34" charset="0"/>
                          <a:ea typeface="Calibri" panose="020F0502020204030204" pitchFamily="34" charset="0"/>
                          <a:cs typeface="Calibri" panose="020F0502020204030204" pitchFamily="34" charset="0"/>
                        </a:rPr>
                        <a:t>FLR6789012345</a:t>
                      </a:r>
                    </a:p>
                  </a:txBody>
                  <a:tcPr marL="36000" marR="0" marT="18288" marB="1828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CA6CCD"/>
                      </a:solidFill>
                      <a:prstDash val="solid"/>
                      <a:round/>
                      <a:headEnd type="none" w="med" len="med"/>
                      <a:tailEnd type="none" w="med" len="med"/>
                    </a:lnT>
                    <a:lnB w="9525" cap="flat" cmpd="sng" algn="ctr">
                      <a:solidFill>
                        <a:srgbClr val="CA6CCD"/>
                      </a:solidFill>
                      <a:prstDash val="solid"/>
                      <a:round/>
                      <a:headEnd type="none" w="med" len="med"/>
                      <a:tailEnd type="none" w="med" len="med"/>
                    </a:lnB>
                    <a:noFill/>
                  </a:tcPr>
                </a:tc>
                <a:tc>
                  <a:txBody>
                    <a:bodyPr/>
                    <a:lstStyle/>
                    <a:p>
                      <a:pPr algn="l" fontAlgn="b"/>
                      <a:r>
                        <a:rPr lang="en-US" sz="900" b="1" i="0" u="none" strike="noStrike">
                          <a:solidFill>
                            <a:schemeClr val="tx1">
                              <a:lumMod val="50000"/>
                            </a:schemeClr>
                          </a:solidFill>
                          <a:effectLst/>
                          <a:latin typeface="Calibri" panose="020F0502020204030204" pitchFamily="34" charset="0"/>
                          <a:ea typeface="Calibri" panose="020F0502020204030204" pitchFamily="34" charset="0"/>
                          <a:cs typeface="Calibri" panose="020F0502020204030204" pitchFamily="34" charset="0"/>
                        </a:rPr>
                        <a:t>BKG005</a:t>
                      </a:r>
                    </a:p>
                  </a:txBody>
                  <a:tcPr marL="36000" marR="0" marT="18288" marB="1828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73391D"/>
                      </a:solidFill>
                      <a:prstDash val="solid"/>
                      <a:round/>
                      <a:headEnd type="none" w="med" len="med"/>
                      <a:tailEnd type="none" w="med" len="med"/>
                    </a:lnT>
                    <a:lnB w="9525" cap="flat" cmpd="sng" algn="ctr">
                      <a:solidFill>
                        <a:srgbClr val="73391D"/>
                      </a:solidFill>
                      <a:prstDash val="solid"/>
                      <a:round/>
                      <a:headEnd type="none" w="med" len="med"/>
                      <a:tailEnd type="none" w="med" len="med"/>
                    </a:lnB>
                    <a:noFill/>
                  </a:tcPr>
                </a:tc>
                <a:tc>
                  <a:txBody>
                    <a:bodyPr/>
                    <a:lstStyle/>
                    <a:p>
                      <a:pPr algn="l" fontAlgn="b"/>
                      <a:r>
                        <a:rPr lang="en-US" sz="900" b="1" i="0" u="none" strike="noStrike">
                          <a:solidFill>
                            <a:schemeClr val="tx1">
                              <a:lumMod val="50000"/>
                            </a:schemeClr>
                          </a:solidFill>
                          <a:effectLst/>
                          <a:latin typeface="Calibri" panose="020F0502020204030204" pitchFamily="34" charset="0"/>
                          <a:ea typeface="Calibri" panose="020F0502020204030204" pitchFamily="34" charset="0"/>
                          <a:cs typeface="Calibri" panose="020F0502020204030204" pitchFamily="34" charset="0"/>
                        </a:rPr>
                        <a:t>Eve Harrington</a:t>
                      </a:r>
                    </a:p>
                  </a:txBody>
                  <a:tcPr marL="36000" marR="0" marT="18288" marB="1828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46A0DE"/>
                      </a:solidFill>
                      <a:prstDash val="solid"/>
                      <a:round/>
                      <a:headEnd type="none" w="med" len="med"/>
                      <a:tailEnd type="none" w="med" len="med"/>
                    </a:lnT>
                    <a:lnB w="9525" cap="flat" cmpd="sng" algn="ctr">
                      <a:solidFill>
                        <a:srgbClr val="46A0DE"/>
                      </a:solidFill>
                      <a:prstDash val="solid"/>
                      <a:round/>
                      <a:headEnd type="none" w="med" len="med"/>
                      <a:tailEnd type="none" w="med" len="med"/>
                    </a:lnB>
                    <a:noFill/>
                  </a:tcPr>
                </a:tc>
                <a:tc>
                  <a:txBody>
                    <a:bodyPr/>
                    <a:lstStyle/>
                    <a:p>
                      <a:pPr algn="l" fontAlgn="b"/>
                      <a:r>
                        <a:rPr lang="en-US" sz="900" b="1" i="0" u="none" strike="noStrike">
                          <a:solidFill>
                            <a:schemeClr val="tx1">
                              <a:lumMod val="50000"/>
                            </a:schemeClr>
                          </a:solidFill>
                          <a:effectLst/>
                          <a:latin typeface="Calibri" panose="020F0502020204030204" pitchFamily="34" charset="0"/>
                          <a:ea typeface="Calibri" panose="020F0502020204030204" pitchFamily="34" charset="0"/>
                          <a:cs typeface="Calibri" panose="020F0502020204030204" pitchFamily="34" charset="0"/>
                        </a:rPr>
                        <a:t>ZX512</a:t>
                      </a:r>
                    </a:p>
                  </a:txBody>
                  <a:tcPr marL="36000" marR="0" marT="18288" marB="1828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46A0DE"/>
                      </a:solidFill>
                      <a:prstDash val="solid"/>
                      <a:round/>
                      <a:headEnd type="none" w="med" len="med"/>
                      <a:tailEnd type="none" w="med" len="med"/>
                    </a:lnT>
                    <a:lnB w="9525" cap="flat" cmpd="sng" algn="ctr">
                      <a:solidFill>
                        <a:srgbClr val="46A0DE"/>
                      </a:solidFill>
                      <a:prstDash val="solid"/>
                      <a:round/>
                      <a:headEnd type="none" w="med" len="med"/>
                      <a:tailEnd type="none" w="med" len="med"/>
                    </a:lnB>
                    <a:noFill/>
                  </a:tcPr>
                </a:tc>
                <a:tc>
                  <a:txBody>
                    <a:bodyPr/>
                    <a:lstStyle/>
                    <a:p>
                      <a:pPr algn="l" fontAlgn="b"/>
                      <a:r>
                        <a:rPr lang="en-US" sz="900" b="1" i="0" u="none" strike="noStrike">
                          <a:solidFill>
                            <a:schemeClr val="tx1">
                              <a:lumMod val="50000"/>
                            </a:schemeClr>
                          </a:solidFill>
                          <a:effectLst/>
                          <a:latin typeface="Calibri" panose="020F0502020204030204" pitchFamily="34" charset="0"/>
                          <a:ea typeface="Calibri" panose="020F0502020204030204" pitchFamily="34" charset="0"/>
                          <a:cs typeface="Calibri" panose="020F0502020204030204" pitchFamily="34" charset="0"/>
                        </a:rPr>
                        <a:t>ORD</a:t>
                      </a:r>
                    </a:p>
                  </a:txBody>
                  <a:tcPr marL="36000" marR="0" marT="18288" marB="1828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46A0DE"/>
                      </a:solidFill>
                      <a:prstDash val="solid"/>
                      <a:round/>
                      <a:headEnd type="none" w="med" len="med"/>
                      <a:tailEnd type="none" w="med" len="med"/>
                    </a:lnT>
                    <a:lnB w="9525" cap="flat" cmpd="sng" algn="ctr">
                      <a:solidFill>
                        <a:srgbClr val="46A0DE"/>
                      </a:solidFill>
                      <a:prstDash val="solid"/>
                      <a:round/>
                      <a:headEnd type="none" w="med" len="med"/>
                      <a:tailEnd type="none" w="med" len="med"/>
                    </a:lnB>
                    <a:noFill/>
                  </a:tcPr>
                </a:tc>
                <a:tc>
                  <a:txBody>
                    <a:bodyPr/>
                    <a:lstStyle/>
                    <a:p>
                      <a:pPr algn="l" fontAlgn="b"/>
                      <a:r>
                        <a:rPr lang="en-US" sz="900" b="1" i="0" u="none" strike="noStrike">
                          <a:solidFill>
                            <a:schemeClr val="tx1">
                              <a:lumMod val="50000"/>
                            </a:schemeClr>
                          </a:solidFill>
                          <a:effectLst/>
                          <a:latin typeface="Calibri" panose="020F0502020204030204" pitchFamily="34" charset="0"/>
                          <a:ea typeface="Calibri" panose="020F0502020204030204" pitchFamily="34" charset="0"/>
                          <a:cs typeface="Calibri" panose="020F0502020204030204" pitchFamily="34" charset="0"/>
                        </a:rPr>
                        <a:t>BOS</a:t>
                      </a:r>
                    </a:p>
                  </a:txBody>
                  <a:tcPr marL="36000" marR="0" marT="18288" marB="1828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46A0DE"/>
                      </a:solidFill>
                      <a:prstDash val="solid"/>
                      <a:round/>
                      <a:headEnd type="none" w="med" len="med"/>
                      <a:tailEnd type="none" w="med" len="med"/>
                    </a:lnT>
                    <a:lnB w="9525" cap="flat" cmpd="sng" algn="ctr">
                      <a:solidFill>
                        <a:srgbClr val="46A0DE"/>
                      </a:solidFill>
                      <a:prstDash val="solid"/>
                      <a:round/>
                      <a:headEnd type="none" w="med" len="med"/>
                      <a:tailEnd type="none" w="med" len="med"/>
                    </a:lnB>
                    <a:noFill/>
                  </a:tcPr>
                </a:tc>
                <a:tc>
                  <a:txBody>
                    <a:bodyPr/>
                    <a:lstStyle/>
                    <a:p>
                      <a:pPr algn="l" fontAlgn="b"/>
                      <a:r>
                        <a:rPr lang="en-US" sz="900" b="1" i="0" u="none" strike="noStrike">
                          <a:solidFill>
                            <a:schemeClr val="tx1">
                              <a:lumMod val="50000"/>
                            </a:schemeClr>
                          </a:solidFill>
                          <a:effectLst/>
                          <a:latin typeface="Calibri" panose="020F0502020204030204" pitchFamily="34" charset="0"/>
                          <a:ea typeface="Calibri" panose="020F0502020204030204" pitchFamily="34" charset="0"/>
                          <a:cs typeface="Calibri" panose="020F0502020204030204" pitchFamily="34" charset="0"/>
                        </a:rPr>
                        <a:t>6/15/2025</a:t>
                      </a:r>
                    </a:p>
                  </a:txBody>
                  <a:tcPr marL="36000" marR="0" marT="18288" marB="1828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46A0DE"/>
                      </a:solidFill>
                      <a:prstDash val="solid"/>
                      <a:round/>
                      <a:headEnd type="none" w="med" len="med"/>
                      <a:tailEnd type="none" w="med" len="med"/>
                    </a:lnT>
                    <a:lnB w="9525" cap="flat" cmpd="sng" algn="ctr">
                      <a:solidFill>
                        <a:srgbClr val="46A0DE"/>
                      </a:solidFill>
                      <a:prstDash val="solid"/>
                      <a:round/>
                      <a:headEnd type="none" w="med" len="med"/>
                      <a:tailEnd type="none" w="med" len="med"/>
                    </a:lnB>
                    <a:noFill/>
                  </a:tcPr>
                </a:tc>
                <a:tc>
                  <a:txBody>
                    <a:bodyPr/>
                    <a:lstStyle/>
                    <a:p>
                      <a:pPr algn="l" fontAlgn="b"/>
                      <a:r>
                        <a:rPr lang="en-US" sz="900" b="1" i="0" u="none" strike="noStrike">
                          <a:solidFill>
                            <a:schemeClr val="tx1">
                              <a:lumMod val="50000"/>
                            </a:schemeClr>
                          </a:solidFill>
                          <a:effectLst/>
                          <a:latin typeface="Calibri" panose="020F0502020204030204" pitchFamily="34" charset="0"/>
                          <a:ea typeface="Calibri" panose="020F0502020204030204" pitchFamily="34" charset="0"/>
                          <a:cs typeface="Calibri" panose="020F0502020204030204" pitchFamily="34" charset="0"/>
                        </a:rPr>
                        <a:t>Confirmed</a:t>
                      </a:r>
                    </a:p>
                  </a:txBody>
                  <a:tcPr marL="36000" marR="0" marT="18288" marB="18288" anchor="ctr">
                    <a:lnL w="12700" cap="flat" cmpd="sng" algn="ctr">
                      <a:solidFill>
                        <a:schemeClr val="tx1"/>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rgbClr val="46A0DE"/>
                      </a:solidFill>
                      <a:prstDash val="solid"/>
                      <a:round/>
                      <a:headEnd type="none" w="med" len="med"/>
                      <a:tailEnd type="none" w="med" len="med"/>
                    </a:lnT>
                    <a:lnB w="9525" cap="flat" cmpd="sng" algn="ctr">
                      <a:solidFill>
                        <a:srgbClr val="46A0DE"/>
                      </a:solidFill>
                      <a:prstDash val="solid"/>
                      <a:round/>
                      <a:headEnd type="none" w="med" len="med"/>
                      <a:tailEnd type="none" w="med" len="med"/>
                    </a:lnB>
                    <a:noFill/>
                  </a:tcPr>
                </a:tc>
                <a:extLst>
                  <a:ext uri="{0D108BD9-81ED-4DB2-BD59-A6C34878D82A}">
                    <a16:rowId xmlns:a16="http://schemas.microsoft.com/office/drawing/2014/main" val="3978278835"/>
                  </a:ext>
                </a:extLst>
              </a:tr>
              <a:tr h="217750">
                <a:tc>
                  <a:txBody>
                    <a:bodyPr/>
                    <a:lstStyle/>
                    <a:p>
                      <a:pPr algn="l" fontAlgn="b"/>
                      <a:r>
                        <a:rPr lang="en-US" sz="900" b="1" i="0" u="none" strike="noStrike">
                          <a:solidFill>
                            <a:schemeClr val="tx1">
                              <a:lumMod val="50000"/>
                            </a:schemeClr>
                          </a:solidFill>
                          <a:effectLst/>
                          <a:latin typeface="Calibri" panose="020F0502020204030204" pitchFamily="34" charset="0"/>
                          <a:ea typeface="Calibri" panose="020F0502020204030204" pitchFamily="34" charset="0"/>
                          <a:cs typeface="Calibri" panose="020F0502020204030204" pitchFamily="34" charset="0"/>
                        </a:rPr>
                        <a:t>PQR678</a:t>
                      </a:r>
                    </a:p>
                  </a:txBody>
                  <a:tcPr marL="36000" marR="0" marT="18288" marB="18288" anchor="ctr">
                    <a:lnL w="9525"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41AFA1"/>
                      </a:solidFill>
                      <a:prstDash val="solid"/>
                      <a:round/>
                      <a:headEnd type="none" w="med" len="med"/>
                      <a:tailEnd type="none" w="med" len="med"/>
                    </a:lnT>
                    <a:lnB w="9525" cap="flat" cmpd="sng" algn="ctr">
                      <a:solidFill>
                        <a:srgbClr val="41AFA1"/>
                      </a:solidFill>
                      <a:prstDash val="solid"/>
                      <a:round/>
                      <a:headEnd type="none" w="med" len="med"/>
                      <a:tailEnd type="none" w="med" len="med"/>
                    </a:lnB>
                    <a:noFill/>
                  </a:tcPr>
                </a:tc>
                <a:tc>
                  <a:txBody>
                    <a:bodyPr/>
                    <a:lstStyle/>
                    <a:p>
                      <a:pPr algn="l" fontAlgn="b"/>
                      <a:r>
                        <a:rPr lang="en-US" sz="900" b="1" i="0" u="none" strike="noStrike">
                          <a:solidFill>
                            <a:schemeClr val="tx1">
                              <a:lumMod val="50000"/>
                            </a:schemeClr>
                          </a:solidFill>
                          <a:effectLst/>
                          <a:latin typeface="Calibri" panose="020F0502020204030204" pitchFamily="34" charset="0"/>
                          <a:ea typeface="Calibri" panose="020F0502020204030204" pitchFamily="34" charset="0"/>
                          <a:cs typeface="Calibri" panose="020F0502020204030204" pitchFamily="34" charset="0"/>
                        </a:rPr>
                        <a:t>frank.monster@example.net</a:t>
                      </a:r>
                    </a:p>
                  </a:txBody>
                  <a:tcPr marL="36000" marR="0" marT="18288" marB="1828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F97483"/>
                      </a:solidFill>
                      <a:prstDash val="solid"/>
                      <a:round/>
                      <a:headEnd type="none" w="med" len="med"/>
                      <a:tailEnd type="none" w="med" len="med"/>
                    </a:lnT>
                    <a:lnB w="9525" cap="flat" cmpd="sng" algn="ctr">
                      <a:solidFill>
                        <a:srgbClr val="F97483"/>
                      </a:solidFill>
                      <a:prstDash val="solid"/>
                      <a:round/>
                      <a:headEnd type="none" w="med" len="med"/>
                      <a:tailEnd type="none" w="med" len="med"/>
                    </a:lnB>
                    <a:noFill/>
                  </a:tcPr>
                </a:tc>
                <a:tc>
                  <a:txBody>
                    <a:bodyPr/>
                    <a:lstStyle/>
                    <a:p>
                      <a:pPr algn="l" fontAlgn="b"/>
                      <a:r>
                        <a:rPr lang="en-US" sz="900" b="1" i="0" u="none" strike="noStrike">
                          <a:solidFill>
                            <a:schemeClr val="tx1">
                              <a:lumMod val="50000"/>
                            </a:schemeClr>
                          </a:solidFill>
                          <a:effectLst/>
                          <a:latin typeface="Calibri" panose="020F0502020204030204" pitchFamily="34" charset="0"/>
                          <a:ea typeface="Calibri" panose="020F0502020204030204" pitchFamily="34" charset="0"/>
                          <a:cs typeface="Calibri" panose="020F0502020204030204" pitchFamily="34" charset="0"/>
                        </a:rPr>
                        <a:t>FLR5432109876</a:t>
                      </a:r>
                    </a:p>
                  </a:txBody>
                  <a:tcPr marL="36000" marR="0" marT="18288" marB="1828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CA6CCD"/>
                      </a:solidFill>
                      <a:prstDash val="solid"/>
                      <a:round/>
                      <a:headEnd type="none" w="med" len="med"/>
                      <a:tailEnd type="none" w="med" len="med"/>
                    </a:lnT>
                    <a:lnB w="9525" cap="flat" cmpd="sng" algn="ctr">
                      <a:solidFill>
                        <a:srgbClr val="CA6CCD"/>
                      </a:solidFill>
                      <a:prstDash val="solid"/>
                      <a:round/>
                      <a:headEnd type="none" w="med" len="med"/>
                      <a:tailEnd type="none" w="med" len="med"/>
                    </a:lnB>
                    <a:noFill/>
                  </a:tcPr>
                </a:tc>
                <a:tc>
                  <a:txBody>
                    <a:bodyPr/>
                    <a:lstStyle/>
                    <a:p>
                      <a:pPr algn="l" fontAlgn="b"/>
                      <a:r>
                        <a:rPr lang="en-US" sz="900" b="1" i="0" u="none" strike="noStrike">
                          <a:solidFill>
                            <a:schemeClr val="tx1">
                              <a:lumMod val="50000"/>
                            </a:schemeClr>
                          </a:solidFill>
                          <a:effectLst/>
                          <a:latin typeface="Calibri" panose="020F0502020204030204" pitchFamily="34" charset="0"/>
                          <a:ea typeface="Calibri" panose="020F0502020204030204" pitchFamily="34" charset="0"/>
                          <a:cs typeface="Calibri" panose="020F0502020204030204" pitchFamily="34" charset="0"/>
                        </a:rPr>
                        <a:t>BKG006</a:t>
                      </a:r>
                    </a:p>
                  </a:txBody>
                  <a:tcPr marL="36000" marR="0" marT="18288" marB="1828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73391D"/>
                      </a:solidFill>
                      <a:prstDash val="solid"/>
                      <a:round/>
                      <a:headEnd type="none" w="med" len="med"/>
                      <a:tailEnd type="none" w="med" len="med"/>
                    </a:lnT>
                    <a:lnB w="9525" cap="flat" cmpd="sng" algn="ctr">
                      <a:solidFill>
                        <a:srgbClr val="73391D"/>
                      </a:solidFill>
                      <a:prstDash val="solid"/>
                      <a:round/>
                      <a:headEnd type="none" w="med" len="med"/>
                      <a:tailEnd type="none" w="med" len="med"/>
                    </a:lnB>
                    <a:noFill/>
                  </a:tcPr>
                </a:tc>
                <a:tc>
                  <a:txBody>
                    <a:bodyPr/>
                    <a:lstStyle/>
                    <a:p>
                      <a:pPr algn="l" fontAlgn="b"/>
                      <a:r>
                        <a:rPr lang="en-US" sz="900" b="1" i="0" u="none" strike="noStrike">
                          <a:solidFill>
                            <a:schemeClr val="tx1">
                              <a:lumMod val="50000"/>
                            </a:schemeClr>
                          </a:solidFill>
                          <a:effectLst/>
                          <a:latin typeface="Calibri" panose="020F0502020204030204" pitchFamily="34" charset="0"/>
                          <a:ea typeface="Calibri" panose="020F0502020204030204" pitchFamily="34" charset="0"/>
                          <a:cs typeface="Calibri" panose="020F0502020204030204" pitchFamily="34" charset="0"/>
                        </a:rPr>
                        <a:t>Frankenstein Monster</a:t>
                      </a:r>
                    </a:p>
                  </a:txBody>
                  <a:tcPr marL="36000" marR="0" marT="18288" marB="1828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46A0DE"/>
                      </a:solidFill>
                      <a:prstDash val="solid"/>
                      <a:round/>
                      <a:headEnd type="none" w="med" len="med"/>
                      <a:tailEnd type="none" w="med" len="med"/>
                    </a:lnT>
                    <a:lnB w="9525" cap="flat" cmpd="sng" algn="ctr">
                      <a:solidFill>
                        <a:srgbClr val="46A0DE"/>
                      </a:solidFill>
                      <a:prstDash val="solid"/>
                      <a:round/>
                      <a:headEnd type="none" w="med" len="med"/>
                      <a:tailEnd type="none" w="med" len="med"/>
                    </a:lnB>
                    <a:noFill/>
                  </a:tcPr>
                </a:tc>
                <a:tc>
                  <a:txBody>
                    <a:bodyPr/>
                    <a:lstStyle/>
                    <a:p>
                      <a:pPr algn="l" fontAlgn="b"/>
                      <a:r>
                        <a:rPr lang="en-US" sz="900" b="1" i="0" u="none" strike="noStrike">
                          <a:solidFill>
                            <a:schemeClr val="tx1">
                              <a:lumMod val="50000"/>
                            </a:schemeClr>
                          </a:solidFill>
                          <a:effectLst/>
                          <a:latin typeface="Calibri" panose="020F0502020204030204" pitchFamily="34" charset="0"/>
                          <a:ea typeface="Calibri" panose="020F0502020204030204" pitchFamily="34" charset="0"/>
                          <a:cs typeface="Calibri" panose="020F0502020204030204" pitchFamily="34" charset="0"/>
                        </a:rPr>
                        <a:t>ZX633</a:t>
                      </a:r>
                    </a:p>
                  </a:txBody>
                  <a:tcPr marL="36000" marR="0" marT="18288" marB="1828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46A0DE"/>
                      </a:solidFill>
                      <a:prstDash val="solid"/>
                      <a:round/>
                      <a:headEnd type="none" w="med" len="med"/>
                      <a:tailEnd type="none" w="med" len="med"/>
                    </a:lnT>
                    <a:lnB w="9525" cap="flat" cmpd="sng" algn="ctr">
                      <a:solidFill>
                        <a:srgbClr val="46A0DE"/>
                      </a:solidFill>
                      <a:prstDash val="solid"/>
                      <a:round/>
                      <a:headEnd type="none" w="med" len="med"/>
                      <a:tailEnd type="none" w="med" len="med"/>
                    </a:lnB>
                    <a:noFill/>
                  </a:tcPr>
                </a:tc>
                <a:tc>
                  <a:txBody>
                    <a:bodyPr/>
                    <a:lstStyle/>
                    <a:p>
                      <a:pPr algn="l" fontAlgn="b"/>
                      <a:r>
                        <a:rPr lang="en-US" sz="900" b="1" i="0" u="none" strike="noStrike">
                          <a:solidFill>
                            <a:schemeClr val="tx1">
                              <a:lumMod val="50000"/>
                            </a:schemeClr>
                          </a:solidFill>
                          <a:effectLst/>
                          <a:latin typeface="Calibri" panose="020F0502020204030204" pitchFamily="34" charset="0"/>
                          <a:ea typeface="Calibri" panose="020F0502020204030204" pitchFamily="34" charset="0"/>
                          <a:cs typeface="Calibri" panose="020F0502020204030204" pitchFamily="34" charset="0"/>
                        </a:rPr>
                        <a:t>DFW</a:t>
                      </a:r>
                    </a:p>
                  </a:txBody>
                  <a:tcPr marL="36000" marR="0" marT="18288" marB="1828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46A0DE"/>
                      </a:solidFill>
                      <a:prstDash val="solid"/>
                      <a:round/>
                      <a:headEnd type="none" w="med" len="med"/>
                      <a:tailEnd type="none" w="med" len="med"/>
                    </a:lnT>
                    <a:lnB w="9525" cap="flat" cmpd="sng" algn="ctr">
                      <a:solidFill>
                        <a:srgbClr val="46A0DE"/>
                      </a:solidFill>
                      <a:prstDash val="solid"/>
                      <a:round/>
                      <a:headEnd type="none" w="med" len="med"/>
                      <a:tailEnd type="none" w="med" len="med"/>
                    </a:lnB>
                    <a:noFill/>
                  </a:tcPr>
                </a:tc>
                <a:tc>
                  <a:txBody>
                    <a:bodyPr/>
                    <a:lstStyle/>
                    <a:p>
                      <a:pPr algn="l" fontAlgn="b"/>
                      <a:r>
                        <a:rPr lang="en-US" sz="900" b="1" i="0" u="none" strike="noStrike">
                          <a:solidFill>
                            <a:schemeClr val="tx1">
                              <a:lumMod val="50000"/>
                            </a:schemeClr>
                          </a:solidFill>
                          <a:effectLst/>
                          <a:latin typeface="Calibri" panose="020F0502020204030204" pitchFamily="34" charset="0"/>
                          <a:ea typeface="Calibri" panose="020F0502020204030204" pitchFamily="34" charset="0"/>
                          <a:cs typeface="Calibri" panose="020F0502020204030204" pitchFamily="34" charset="0"/>
                        </a:rPr>
                        <a:t>PHX</a:t>
                      </a:r>
                    </a:p>
                  </a:txBody>
                  <a:tcPr marL="36000" marR="0" marT="18288" marB="1828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46A0DE"/>
                      </a:solidFill>
                      <a:prstDash val="solid"/>
                      <a:round/>
                      <a:headEnd type="none" w="med" len="med"/>
                      <a:tailEnd type="none" w="med" len="med"/>
                    </a:lnT>
                    <a:lnB w="9525" cap="flat" cmpd="sng" algn="ctr">
                      <a:solidFill>
                        <a:srgbClr val="46A0DE"/>
                      </a:solidFill>
                      <a:prstDash val="solid"/>
                      <a:round/>
                      <a:headEnd type="none" w="med" len="med"/>
                      <a:tailEnd type="none" w="med" len="med"/>
                    </a:lnB>
                    <a:noFill/>
                  </a:tcPr>
                </a:tc>
                <a:tc>
                  <a:txBody>
                    <a:bodyPr/>
                    <a:lstStyle/>
                    <a:p>
                      <a:pPr algn="l" fontAlgn="b"/>
                      <a:r>
                        <a:rPr lang="en-US" sz="900" b="1" i="0" u="none" strike="noStrike">
                          <a:solidFill>
                            <a:schemeClr val="tx1">
                              <a:lumMod val="50000"/>
                            </a:schemeClr>
                          </a:solidFill>
                          <a:effectLst/>
                          <a:latin typeface="Calibri" panose="020F0502020204030204" pitchFamily="34" charset="0"/>
                          <a:ea typeface="Calibri" panose="020F0502020204030204" pitchFamily="34" charset="0"/>
                          <a:cs typeface="Calibri" panose="020F0502020204030204" pitchFamily="34" charset="0"/>
                        </a:rPr>
                        <a:t>5/1/2025</a:t>
                      </a:r>
                    </a:p>
                  </a:txBody>
                  <a:tcPr marL="36000" marR="0" marT="18288" marB="1828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46A0DE"/>
                      </a:solidFill>
                      <a:prstDash val="solid"/>
                      <a:round/>
                      <a:headEnd type="none" w="med" len="med"/>
                      <a:tailEnd type="none" w="med" len="med"/>
                    </a:lnT>
                    <a:lnB w="9525" cap="flat" cmpd="sng" algn="ctr">
                      <a:solidFill>
                        <a:srgbClr val="46A0DE"/>
                      </a:solidFill>
                      <a:prstDash val="solid"/>
                      <a:round/>
                      <a:headEnd type="none" w="med" len="med"/>
                      <a:tailEnd type="none" w="med" len="med"/>
                    </a:lnB>
                    <a:noFill/>
                  </a:tcPr>
                </a:tc>
                <a:tc>
                  <a:txBody>
                    <a:bodyPr/>
                    <a:lstStyle/>
                    <a:p>
                      <a:pPr algn="l" fontAlgn="b"/>
                      <a:r>
                        <a:rPr lang="en-US" sz="900" b="1" i="0" u="none" strike="noStrike">
                          <a:solidFill>
                            <a:schemeClr val="tx1">
                              <a:lumMod val="50000"/>
                            </a:schemeClr>
                          </a:solidFill>
                          <a:effectLst/>
                          <a:latin typeface="Calibri" panose="020F0502020204030204" pitchFamily="34" charset="0"/>
                          <a:ea typeface="Calibri" panose="020F0502020204030204" pitchFamily="34" charset="0"/>
                          <a:cs typeface="Calibri" panose="020F0502020204030204" pitchFamily="34" charset="0"/>
                        </a:rPr>
                        <a:t>Boarding</a:t>
                      </a:r>
                    </a:p>
                  </a:txBody>
                  <a:tcPr marL="36000" marR="0" marT="18288" marB="18288" anchor="ctr">
                    <a:lnL w="12700" cap="flat" cmpd="sng" algn="ctr">
                      <a:solidFill>
                        <a:schemeClr val="tx1"/>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rgbClr val="46A0DE"/>
                      </a:solidFill>
                      <a:prstDash val="solid"/>
                      <a:round/>
                      <a:headEnd type="none" w="med" len="med"/>
                      <a:tailEnd type="none" w="med" len="med"/>
                    </a:lnT>
                    <a:lnB w="9525" cap="flat" cmpd="sng" algn="ctr">
                      <a:solidFill>
                        <a:srgbClr val="46A0DE"/>
                      </a:solidFill>
                      <a:prstDash val="solid"/>
                      <a:round/>
                      <a:headEnd type="none" w="med" len="med"/>
                      <a:tailEnd type="none" w="med" len="med"/>
                    </a:lnB>
                    <a:noFill/>
                  </a:tcPr>
                </a:tc>
                <a:extLst>
                  <a:ext uri="{0D108BD9-81ED-4DB2-BD59-A6C34878D82A}">
                    <a16:rowId xmlns:a16="http://schemas.microsoft.com/office/drawing/2014/main" val="3425964993"/>
                  </a:ext>
                </a:extLst>
              </a:tr>
              <a:tr h="217750">
                <a:tc>
                  <a:txBody>
                    <a:bodyPr/>
                    <a:lstStyle/>
                    <a:p>
                      <a:pPr algn="l" fontAlgn="b"/>
                      <a:r>
                        <a:rPr lang="en-US" sz="900" b="1" i="0" u="none" strike="noStrike">
                          <a:solidFill>
                            <a:schemeClr val="tx1">
                              <a:lumMod val="50000"/>
                            </a:schemeClr>
                          </a:solidFill>
                          <a:effectLst/>
                          <a:latin typeface="Calibri" panose="020F0502020204030204" pitchFamily="34" charset="0"/>
                          <a:ea typeface="Calibri" panose="020F0502020204030204" pitchFamily="34" charset="0"/>
                          <a:cs typeface="Calibri" panose="020F0502020204030204" pitchFamily="34" charset="0"/>
                        </a:rPr>
                        <a:t>STU901</a:t>
                      </a:r>
                    </a:p>
                  </a:txBody>
                  <a:tcPr marL="36000" marR="0" marT="18288" marB="18288" anchor="ctr">
                    <a:lnL w="9525"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41AFA1"/>
                      </a:solidFill>
                      <a:prstDash val="solid"/>
                      <a:round/>
                      <a:headEnd type="none" w="med" len="med"/>
                      <a:tailEnd type="none" w="med" len="med"/>
                    </a:lnT>
                    <a:lnB w="9525" cap="flat" cmpd="sng" algn="ctr">
                      <a:solidFill>
                        <a:srgbClr val="41AFA1"/>
                      </a:solidFill>
                      <a:prstDash val="solid"/>
                      <a:round/>
                      <a:headEnd type="none" w="med" len="med"/>
                      <a:tailEnd type="none" w="med" len="med"/>
                    </a:lnB>
                    <a:noFill/>
                  </a:tcPr>
                </a:tc>
                <a:tc>
                  <a:txBody>
                    <a:bodyPr/>
                    <a:lstStyle/>
                    <a:p>
                      <a:pPr algn="l" fontAlgn="b"/>
                      <a:r>
                        <a:rPr lang="en-US" sz="900" b="1" i="0" u="none" strike="noStrike">
                          <a:solidFill>
                            <a:schemeClr val="tx1">
                              <a:lumMod val="50000"/>
                            </a:schemeClr>
                          </a:solidFill>
                          <a:effectLst/>
                          <a:latin typeface="Calibri" panose="020F0502020204030204" pitchFamily="34" charset="0"/>
                          <a:ea typeface="Calibri" panose="020F0502020204030204" pitchFamily="34" charset="0"/>
                          <a:cs typeface="Calibri" panose="020F0502020204030204" pitchFamily="34" charset="0"/>
                        </a:rPr>
                        <a:t>greta.garbo@example.com</a:t>
                      </a:r>
                    </a:p>
                  </a:txBody>
                  <a:tcPr marL="36000" marR="0" marT="18288" marB="1828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F97483"/>
                      </a:solidFill>
                      <a:prstDash val="solid"/>
                      <a:round/>
                      <a:headEnd type="none" w="med" len="med"/>
                      <a:tailEnd type="none" w="med" len="med"/>
                    </a:lnT>
                    <a:lnB w="9525" cap="flat" cmpd="sng" algn="ctr">
                      <a:solidFill>
                        <a:srgbClr val="F97483"/>
                      </a:solidFill>
                      <a:prstDash val="solid"/>
                      <a:round/>
                      <a:headEnd type="none" w="med" len="med"/>
                      <a:tailEnd type="none" w="med" len="med"/>
                    </a:lnB>
                    <a:noFill/>
                  </a:tcPr>
                </a:tc>
                <a:tc>
                  <a:txBody>
                    <a:bodyPr/>
                    <a:lstStyle/>
                    <a:p>
                      <a:pPr algn="l" fontAlgn="b"/>
                      <a:r>
                        <a:rPr lang="en-US" sz="900" b="1" i="0" u="none" strike="noStrike">
                          <a:solidFill>
                            <a:schemeClr val="tx1">
                              <a:lumMod val="50000"/>
                            </a:schemeClr>
                          </a:solidFill>
                          <a:effectLst/>
                          <a:latin typeface="Calibri" panose="020F0502020204030204" pitchFamily="34" charset="0"/>
                          <a:ea typeface="Calibri" panose="020F0502020204030204" pitchFamily="34" charset="0"/>
                          <a:cs typeface="Calibri" panose="020F0502020204030204" pitchFamily="34" charset="0"/>
                        </a:rPr>
                        <a:t>FLR0009991112</a:t>
                      </a:r>
                    </a:p>
                  </a:txBody>
                  <a:tcPr marL="36000" marR="0" marT="18288" marB="1828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CA6CCD"/>
                      </a:solidFill>
                      <a:prstDash val="solid"/>
                      <a:round/>
                      <a:headEnd type="none" w="med" len="med"/>
                      <a:tailEnd type="none" w="med" len="med"/>
                    </a:lnT>
                    <a:lnB w="9525" cap="flat" cmpd="sng" algn="ctr">
                      <a:solidFill>
                        <a:srgbClr val="CA6CCD"/>
                      </a:solidFill>
                      <a:prstDash val="solid"/>
                      <a:round/>
                      <a:headEnd type="none" w="med" len="med"/>
                      <a:tailEnd type="none" w="med" len="med"/>
                    </a:lnB>
                    <a:noFill/>
                  </a:tcPr>
                </a:tc>
                <a:tc>
                  <a:txBody>
                    <a:bodyPr/>
                    <a:lstStyle/>
                    <a:p>
                      <a:pPr algn="l" fontAlgn="b"/>
                      <a:r>
                        <a:rPr lang="en-US" sz="900" b="1" i="0" u="none" strike="noStrike">
                          <a:solidFill>
                            <a:schemeClr val="tx1">
                              <a:lumMod val="50000"/>
                            </a:schemeClr>
                          </a:solidFill>
                          <a:effectLst/>
                          <a:latin typeface="Calibri" panose="020F0502020204030204" pitchFamily="34" charset="0"/>
                          <a:ea typeface="Calibri" panose="020F0502020204030204" pitchFamily="34" charset="0"/>
                          <a:cs typeface="Calibri" panose="020F0502020204030204" pitchFamily="34" charset="0"/>
                        </a:rPr>
                        <a:t>BKG007</a:t>
                      </a:r>
                    </a:p>
                  </a:txBody>
                  <a:tcPr marL="36000" marR="0" marT="18288" marB="1828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73391D"/>
                      </a:solidFill>
                      <a:prstDash val="solid"/>
                      <a:round/>
                      <a:headEnd type="none" w="med" len="med"/>
                      <a:tailEnd type="none" w="med" len="med"/>
                    </a:lnT>
                    <a:lnB w="9525" cap="flat" cmpd="sng" algn="ctr">
                      <a:solidFill>
                        <a:srgbClr val="73391D"/>
                      </a:solidFill>
                      <a:prstDash val="solid"/>
                      <a:round/>
                      <a:headEnd type="none" w="med" len="med"/>
                      <a:tailEnd type="none" w="med" len="med"/>
                    </a:lnB>
                    <a:noFill/>
                  </a:tcPr>
                </a:tc>
                <a:tc>
                  <a:txBody>
                    <a:bodyPr/>
                    <a:lstStyle/>
                    <a:p>
                      <a:pPr algn="l" fontAlgn="b"/>
                      <a:r>
                        <a:rPr lang="en-US" sz="900" b="1" i="0" u="none" strike="noStrike">
                          <a:solidFill>
                            <a:schemeClr val="tx1">
                              <a:lumMod val="50000"/>
                            </a:schemeClr>
                          </a:solidFill>
                          <a:effectLst/>
                          <a:latin typeface="Calibri" panose="020F0502020204030204" pitchFamily="34" charset="0"/>
                          <a:ea typeface="Calibri" panose="020F0502020204030204" pitchFamily="34" charset="0"/>
                          <a:cs typeface="Calibri" panose="020F0502020204030204" pitchFamily="34" charset="0"/>
                        </a:rPr>
                        <a:t>Greta Garbo</a:t>
                      </a:r>
                    </a:p>
                  </a:txBody>
                  <a:tcPr marL="36000" marR="0" marT="18288" marB="1828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46A0DE"/>
                      </a:solidFill>
                      <a:prstDash val="solid"/>
                      <a:round/>
                      <a:headEnd type="none" w="med" len="med"/>
                      <a:tailEnd type="none" w="med" len="med"/>
                    </a:lnT>
                    <a:lnB w="9525" cap="flat" cmpd="sng" algn="ctr">
                      <a:solidFill>
                        <a:srgbClr val="46A0DE"/>
                      </a:solidFill>
                      <a:prstDash val="solid"/>
                      <a:round/>
                      <a:headEnd type="none" w="med" len="med"/>
                      <a:tailEnd type="none" w="med" len="med"/>
                    </a:lnB>
                    <a:noFill/>
                  </a:tcPr>
                </a:tc>
                <a:tc>
                  <a:txBody>
                    <a:bodyPr/>
                    <a:lstStyle/>
                    <a:p>
                      <a:pPr algn="l" fontAlgn="b"/>
                      <a:r>
                        <a:rPr lang="en-US" sz="900" b="1" i="0" u="none" strike="noStrike">
                          <a:solidFill>
                            <a:schemeClr val="tx1">
                              <a:lumMod val="50000"/>
                            </a:schemeClr>
                          </a:solidFill>
                          <a:effectLst/>
                          <a:latin typeface="Calibri" panose="020F0502020204030204" pitchFamily="34" charset="0"/>
                          <a:ea typeface="Calibri" panose="020F0502020204030204" pitchFamily="34" charset="0"/>
                          <a:cs typeface="Calibri" panose="020F0502020204030204" pitchFamily="34" charset="0"/>
                        </a:rPr>
                        <a:t>ZX789</a:t>
                      </a:r>
                    </a:p>
                  </a:txBody>
                  <a:tcPr marL="36000" marR="0" marT="18288" marB="1828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46A0DE"/>
                      </a:solidFill>
                      <a:prstDash val="solid"/>
                      <a:round/>
                      <a:headEnd type="none" w="med" len="med"/>
                      <a:tailEnd type="none" w="med" len="med"/>
                    </a:lnT>
                    <a:lnB w="9525" cap="flat" cmpd="sng" algn="ctr">
                      <a:solidFill>
                        <a:srgbClr val="46A0DE"/>
                      </a:solidFill>
                      <a:prstDash val="solid"/>
                      <a:round/>
                      <a:headEnd type="none" w="med" len="med"/>
                      <a:tailEnd type="none" w="med" len="med"/>
                    </a:lnB>
                    <a:noFill/>
                  </a:tcPr>
                </a:tc>
                <a:tc>
                  <a:txBody>
                    <a:bodyPr/>
                    <a:lstStyle/>
                    <a:p>
                      <a:pPr algn="l" fontAlgn="b"/>
                      <a:r>
                        <a:rPr lang="en-US" sz="900" b="1" i="0" u="none" strike="noStrike">
                          <a:solidFill>
                            <a:schemeClr val="tx1">
                              <a:lumMod val="50000"/>
                            </a:schemeClr>
                          </a:solidFill>
                          <a:effectLst/>
                          <a:latin typeface="Calibri" panose="020F0502020204030204" pitchFamily="34" charset="0"/>
                          <a:ea typeface="Calibri" panose="020F0502020204030204" pitchFamily="34" charset="0"/>
                          <a:cs typeface="Calibri" panose="020F0502020204030204" pitchFamily="34" charset="0"/>
                        </a:rPr>
                        <a:t>LAX</a:t>
                      </a:r>
                    </a:p>
                  </a:txBody>
                  <a:tcPr marL="36000" marR="0" marT="18288" marB="1828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46A0DE"/>
                      </a:solidFill>
                      <a:prstDash val="solid"/>
                      <a:round/>
                      <a:headEnd type="none" w="med" len="med"/>
                      <a:tailEnd type="none" w="med" len="med"/>
                    </a:lnT>
                    <a:lnB w="9525" cap="flat" cmpd="sng" algn="ctr">
                      <a:solidFill>
                        <a:srgbClr val="46A0DE"/>
                      </a:solidFill>
                      <a:prstDash val="solid"/>
                      <a:round/>
                      <a:headEnd type="none" w="med" len="med"/>
                      <a:tailEnd type="none" w="med" len="med"/>
                    </a:lnB>
                    <a:noFill/>
                  </a:tcPr>
                </a:tc>
                <a:tc>
                  <a:txBody>
                    <a:bodyPr/>
                    <a:lstStyle/>
                    <a:p>
                      <a:pPr algn="l" fontAlgn="b"/>
                      <a:r>
                        <a:rPr lang="en-US" sz="900" b="1" i="0" u="none" strike="noStrike">
                          <a:solidFill>
                            <a:schemeClr val="tx1">
                              <a:lumMod val="50000"/>
                            </a:schemeClr>
                          </a:solidFill>
                          <a:effectLst/>
                          <a:latin typeface="Calibri" panose="020F0502020204030204" pitchFamily="34" charset="0"/>
                          <a:ea typeface="Calibri" panose="020F0502020204030204" pitchFamily="34" charset="0"/>
                          <a:cs typeface="Calibri" panose="020F0502020204030204" pitchFamily="34" charset="0"/>
                        </a:rPr>
                        <a:t>JFK</a:t>
                      </a:r>
                    </a:p>
                  </a:txBody>
                  <a:tcPr marL="36000" marR="0" marT="18288" marB="1828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46A0DE"/>
                      </a:solidFill>
                      <a:prstDash val="solid"/>
                      <a:round/>
                      <a:headEnd type="none" w="med" len="med"/>
                      <a:tailEnd type="none" w="med" len="med"/>
                    </a:lnT>
                    <a:lnB w="9525" cap="flat" cmpd="sng" algn="ctr">
                      <a:solidFill>
                        <a:srgbClr val="46A0DE"/>
                      </a:solidFill>
                      <a:prstDash val="solid"/>
                      <a:round/>
                      <a:headEnd type="none" w="med" len="med"/>
                      <a:tailEnd type="none" w="med" len="med"/>
                    </a:lnB>
                    <a:noFill/>
                  </a:tcPr>
                </a:tc>
                <a:tc>
                  <a:txBody>
                    <a:bodyPr/>
                    <a:lstStyle/>
                    <a:p>
                      <a:pPr algn="l" fontAlgn="b"/>
                      <a:r>
                        <a:rPr lang="en-US" sz="900" b="1" i="0" u="none" strike="noStrike">
                          <a:solidFill>
                            <a:schemeClr val="tx1">
                              <a:lumMod val="50000"/>
                            </a:schemeClr>
                          </a:solidFill>
                          <a:effectLst/>
                          <a:latin typeface="Calibri" panose="020F0502020204030204" pitchFamily="34" charset="0"/>
                          <a:ea typeface="Calibri" panose="020F0502020204030204" pitchFamily="34" charset="0"/>
                          <a:cs typeface="Calibri" panose="020F0502020204030204" pitchFamily="34" charset="0"/>
                        </a:rPr>
                        <a:t>7/20/2025</a:t>
                      </a:r>
                    </a:p>
                  </a:txBody>
                  <a:tcPr marL="36000" marR="0" marT="18288" marB="1828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46A0DE"/>
                      </a:solidFill>
                      <a:prstDash val="solid"/>
                      <a:round/>
                      <a:headEnd type="none" w="med" len="med"/>
                      <a:tailEnd type="none" w="med" len="med"/>
                    </a:lnT>
                    <a:lnB w="9525" cap="flat" cmpd="sng" algn="ctr">
                      <a:solidFill>
                        <a:srgbClr val="46A0DE"/>
                      </a:solidFill>
                      <a:prstDash val="solid"/>
                      <a:round/>
                      <a:headEnd type="none" w="med" len="med"/>
                      <a:tailEnd type="none" w="med" len="med"/>
                    </a:lnB>
                    <a:noFill/>
                  </a:tcPr>
                </a:tc>
                <a:tc>
                  <a:txBody>
                    <a:bodyPr/>
                    <a:lstStyle/>
                    <a:p>
                      <a:pPr algn="l" fontAlgn="b"/>
                      <a:r>
                        <a:rPr lang="en-US" sz="900" b="1" i="0" u="none" strike="noStrike">
                          <a:solidFill>
                            <a:schemeClr val="tx1">
                              <a:lumMod val="50000"/>
                            </a:schemeClr>
                          </a:solidFill>
                          <a:effectLst/>
                          <a:latin typeface="Calibri" panose="020F0502020204030204" pitchFamily="34" charset="0"/>
                          <a:ea typeface="Calibri" panose="020F0502020204030204" pitchFamily="34" charset="0"/>
                          <a:cs typeface="Calibri" panose="020F0502020204030204" pitchFamily="34" charset="0"/>
                        </a:rPr>
                        <a:t>Confirmed</a:t>
                      </a:r>
                    </a:p>
                  </a:txBody>
                  <a:tcPr marL="36000" marR="0" marT="18288" marB="18288" anchor="ctr">
                    <a:lnL w="12700" cap="flat" cmpd="sng" algn="ctr">
                      <a:solidFill>
                        <a:schemeClr val="tx1"/>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rgbClr val="46A0DE"/>
                      </a:solidFill>
                      <a:prstDash val="solid"/>
                      <a:round/>
                      <a:headEnd type="none" w="med" len="med"/>
                      <a:tailEnd type="none" w="med" len="med"/>
                    </a:lnT>
                    <a:lnB w="9525" cap="flat" cmpd="sng" algn="ctr">
                      <a:solidFill>
                        <a:srgbClr val="46A0DE"/>
                      </a:solidFill>
                      <a:prstDash val="solid"/>
                      <a:round/>
                      <a:headEnd type="none" w="med" len="med"/>
                      <a:tailEnd type="none" w="med" len="med"/>
                    </a:lnB>
                    <a:noFill/>
                  </a:tcPr>
                </a:tc>
                <a:extLst>
                  <a:ext uri="{0D108BD9-81ED-4DB2-BD59-A6C34878D82A}">
                    <a16:rowId xmlns:a16="http://schemas.microsoft.com/office/drawing/2014/main" val="326338231"/>
                  </a:ext>
                </a:extLst>
              </a:tr>
              <a:tr h="217750">
                <a:tc>
                  <a:txBody>
                    <a:bodyPr/>
                    <a:lstStyle/>
                    <a:p>
                      <a:pPr algn="l" fontAlgn="b"/>
                      <a:r>
                        <a:rPr lang="en-US" sz="900" b="1" i="0" u="none" strike="noStrike">
                          <a:solidFill>
                            <a:schemeClr val="tx1">
                              <a:lumMod val="50000"/>
                            </a:schemeClr>
                          </a:solidFill>
                          <a:effectLst/>
                          <a:latin typeface="Calibri" panose="020F0502020204030204" pitchFamily="34" charset="0"/>
                          <a:ea typeface="Calibri" panose="020F0502020204030204" pitchFamily="34" charset="0"/>
                          <a:cs typeface="Calibri" panose="020F0502020204030204" pitchFamily="34" charset="0"/>
                        </a:rPr>
                        <a:t>VWX234</a:t>
                      </a:r>
                    </a:p>
                  </a:txBody>
                  <a:tcPr marL="36000" marR="0" marT="18288" marB="18288" anchor="ctr">
                    <a:lnL w="9525"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41AFA1"/>
                      </a:solidFill>
                      <a:prstDash val="solid"/>
                      <a:round/>
                      <a:headEnd type="none" w="med" len="med"/>
                      <a:tailEnd type="none" w="med" len="med"/>
                    </a:lnT>
                    <a:lnB w="9525" cap="flat" cmpd="sng" algn="ctr">
                      <a:solidFill>
                        <a:srgbClr val="41AFA1"/>
                      </a:solidFill>
                      <a:prstDash val="solid"/>
                      <a:round/>
                      <a:headEnd type="none" w="med" len="med"/>
                      <a:tailEnd type="none" w="med" len="med"/>
                    </a:lnB>
                    <a:noFill/>
                  </a:tcPr>
                </a:tc>
                <a:tc>
                  <a:txBody>
                    <a:bodyPr/>
                    <a:lstStyle/>
                    <a:p>
                      <a:pPr algn="l" fontAlgn="b"/>
                      <a:r>
                        <a:rPr lang="en-US" sz="900" b="1" i="0" u="none" strike="noStrike">
                          <a:solidFill>
                            <a:schemeClr val="tx1">
                              <a:lumMod val="50000"/>
                            </a:schemeClr>
                          </a:solidFill>
                          <a:effectLst/>
                          <a:latin typeface="Calibri" panose="020F0502020204030204" pitchFamily="34" charset="0"/>
                          <a:ea typeface="Calibri" panose="020F0502020204030204" pitchFamily="34" charset="0"/>
                          <a:cs typeface="Calibri" panose="020F0502020204030204" pitchFamily="34" charset="0"/>
                        </a:rPr>
                        <a:t>han.solo@example.org</a:t>
                      </a:r>
                    </a:p>
                  </a:txBody>
                  <a:tcPr marL="36000" marR="0" marT="18288" marB="1828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F97483"/>
                      </a:solidFill>
                      <a:prstDash val="solid"/>
                      <a:round/>
                      <a:headEnd type="none" w="med" len="med"/>
                      <a:tailEnd type="none" w="med" len="med"/>
                    </a:lnT>
                    <a:lnB w="9525" cap="flat" cmpd="sng" algn="ctr">
                      <a:solidFill>
                        <a:srgbClr val="F97483"/>
                      </a:solidFill>
                      <a:prstDash val="solid"/>
                      <a:round/>
                      <a:headEnd type="none" w="med" len="med"/>
                      <a:tailEnd type="none" w="med" len="med"/>
                    </a:lnB>
                    <a:noFill/>
                  </a:tcPr>
                </a:tc>
                <a:tc>
                  <a:txBody>
                    <a:bodyPr/>
                    <a:lstStyle/>
                    <a:p>
                      <a:pPr algn="l" fontAlgn="b"/>
                      <a:r>
                        <a:rPr lang="en-US" sz="900" b="1" i="0" u="none" strike="noStrike">
                          <a:solidFill>
                            <a:schemeClr val="tx1">
                              <a:lumMod val="50000"/>
                            </a:schemeClr>
                          </a:solidFill>
                          <a:effectLst/>
                          <a:latin typeface="Calibri" panose="020F0502020204030204" pitchFamily="34" charset="0"/>
                          <a:ea typeface="Calibri" panose="020F0502020204030204" pitchFamily="34" charset="0"/>
                          <a:cs typeface="Calibri" panose="020F0502020204030204" pitchFamily="34" charset="0"/>
                        </a:rPr>
                        <a:t>FLR2228883334</a:t>
                      </a:r>
                    </a:p>
                  </a:txBody>
                  <a:tcPr marL="36000" marR="0" marT="18288" marB="1828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CA6CCD"/>
                      </a:solidFill>
                      <a:prstDash val="solid"/>
                      <a:round/>
                      <a:headEnd type="none" w="med" len="med"/>
                      <a:tailEnd type="none" w="med" len="med"/>
                    </a:lnT>
                    <a:lnB w="9525" cap="flat" cmpd="sng" algn="ctr">
                      <a:solidFill>
                        <a:srgbClr val="CA6CCD"/>
                      </a:solidFill>
                      <a:prstDash val="solid"/>
                      <a:round/>
                      <a:headEnd type="none" w="med" len="med"/>
                      <a:tailEnd type="none" w="med" len="med"/>
                    </a:lnB>
                    <a:noFill/>
                  </a:tcPr>
                </a:tc>
                <a:tc>
                  <a:txBody>
                    <a:bodyPr/>
                    <a:lstStyle/>
                    <a:p>
                      <a:pPr algn="l" fontAlgn="b"/>
                      <a:r>
                        <a:rPr lang="en-US" sz="900" b="1" i="0" u="none" strike="noStrike">
                          <a:solidFill>
                            <a:schemeClr val="tx1">
                              <a:lumMod val="50000"/>
                            </a:schemeClr>
                          </a:solidFill>
                          <a:effectLst/>
                          <a:latin typeface="Calibri" panose="020F0502020204030204" pitchFamily="34" charset="0"/>
                          <a:ea typeface="Calibri" panose="020F0502020204030204" pitchFamily="34" charset="0"/>
                          <a:cs typeface="Calibri" panose="020F0502020204030204" pitchFamily="34" charset="0"/>
                        </a:rPr>
                        <a:t>BKG008</a:t>
                      </a:r>
                    </a:p>
                  </a:txBody>
                  <a:tcPr marL="36000" marR="0" marT="18288" marB="1828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73391D"/>
                      </a:solidFill>
                      <a:prstDash val="solid"/>
                      <a:round/>
                      <a:headEnd type="none" w="med" len="med"/>
                      <a:tailEnd type="none" w="med" len="med"/>
                    </a:lnT>
                    <a:lnB w="9525" cap="flat" cmpd="sng" algn="ctr">
                      <a:solidFill>
                        <a:srgbClr val="73391D"/>
                      </a:solidFill>
                      <a:prstDash val="solid"/>
                      <a:round/>
                      <a:headEnd type="none" w="med" len="med"/>
                      <a:tailEnd type="none" w="med" len="med"/>
                    </a:lnB>
                    <a:noFill/>
                  </a:tcPr>
                </a:tc>
                <a:tc>
                  <a:txBody>
                    <a:bodyPr/>
                    <a:lstStyle/>
                    <a:p>
                      <a:pPr algn="l" fontAlgn="b"/>
                      <a:r>
                        <a:rPr lang="en-US" sz="900" b="1" i="0" u="none" strike="noStrike">
                          <a:solidFill>
                            <a:schemeClr val="tx1">
                              <a:lumMod val="50000"/>
                            </a:schemeClr>
                          </a:solidFill>
                          <a:effectLst/>
                          <a:latin typeface="Calibri" panose="020F0502020204030204" pitchFamily="34" charset="0"/>
                          <a:ea typeface="Calibri" panose="020F0502020204030204" pitchFamily="34" charset="0"/>
                          <a:cs typeface="Calibri" panose="020F0502020204030204" pitchFamily="34" charset="0"/>
                        </a:rPr>
                        <a:t>Hans Solo</a:t>
                      </a:r>
                    </a:p>
                  </a:txBody>
                  <a:tcPr marL="36000" marR="0" marT="18288" marB="1828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46A0DE"/>
                      </a:solidFill>
                      <a:prstDash val="solid"/>
                      <a:round/>
                      <a:headEnd type="none" w="med" len="med"/>
                      <a:tailEnd type="none" w="med" len="med"/>
                    </a:lnT>
                    <a:lnB w="9525" cap="flat" cmpd="sng" algn="ctr">
                      <a:solidFill>
                        <a:srgbClr val="46A0DE"/>
                      </a:solidFill>
                      <a:prstDash val="solid"/>
                      <a:round/>
                      <a:headEnd type="none" w="med" len="med"/>
                      <a:tailEnd type="none" w="med" len="med"/>
                    </a:lnB>
                    <a:noFill/>
                  </a:tcPr>
                </a:tc>
                <a:tc>
                  <a:txBody>
                    <a:bodyPr/>
                    <a:lstStyle/>
                    <a:p>
                      <a:pPr algn="l" fontAlgn="b"/>
                      <a:r>
                        <a:rPr lang="en-US" sz="900" b="1" i="0" u="none" strike="noStrike">
                          <a:solidFill>
                            <a:schemeClr val="tx1">
                              <a:lumMod val="50000"/>
                            </a:schemeClr>
                          </a:solidFill>
                          <a:effectLst/>
                          <a:latin typeface="Calibri" panose="020F0502020204030204" pitchFamily="34" charset="0"/>
                          <a:ea typeface="Calibri" panose="020F0502020204030204" pitchFamily="34" charset="0"/>
                          <a:cs typeface="Calibri" panose="020F0502020204030204" pitchFamily="34" charset="0"/>
                        </a:rPr>
                        <a:t>ZX840</a:t>
                      </a:r>
                    </a:p>
                  </a:txBody>
                  <a:tcPr marL="36000" marR="0" marT="18288" marB="1828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46A0DE"/>
                      </a:solidFill>
                      <a:prstDash val="solid"/>
                      <a:round/>
                      <a:headEnd type="none" w="med" len="med"/>
                      <a:tailEnd type="none" w="med" len="med"/>
                    </a:lnT>
                    <a:lnB w="9525" cap="flat" cmpd="sng" algn="ctr">
                      <a:solidFill>
                        <a:srgbClr val="46A0DE"/>
                      </a:solidFill>
                      <a:prstDash val="solid"/>
                      <a:round/>
                      <a:headEnd type="none" w="med" len="med"/>
                      <a:tailEnd type="none" w="med" len="med"/>
                    </a:lnB>
                    <a:noFill/>
                  </a:tcPr>
                </a:tc>
                <a:tc>
                  <a:txBody>
                    <a:bodyPr/>
                    <a:lstStyle/>
                    <a:p>
                      <a:pPr algn="l" fontAlgn="b"/>
                      <a:r>
                        <a:rPr lang="en-US" sz="900" b="1" i="0" u="none" strike="noStrike">
                          <a:solidFill>
                            <a:schemeClr val="tx1">
                              <a:lumMod val="50000"/>
                            </a:schemeClr>
                          </a:solidFill>
                          <a:effectLst/>
                          <a:latin typeface="Calibri" panose="020F0502020204030204" pitchFamily="34" charset="0"/>
                          <a:ea typeface="Calibri" panose="020F0502020204030204" pitchFamily="34" charset="0"/>
                          <a:cs typeface="Calibri" panose="020F0502020204030204" pitchFamily="34" charset="0"/>
                        </a:rPr>
                        <a:t>SAN</a:t>
                      </a:r>
                    </a:p>
                  </a:txBody>
                  <a:tcPr marL="36000" marR="0" marT="18288" marB="1828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46A0DE"/>
                      </a:solidFill>
                      <a:prstDash val="solid"/>
                      <a:round/>
                      <a:headEnd type="none" w="med" len="med"/>
                      <a:tailEnd type="none" w="med" len="med"/>
                    </a:lnT>
                    <a:lnB w="9525" cap="flat" cmpd="sng" algn="ctr">
                      <a:solidFill>
                        <a:srgbClr val="46A0DE"/>
                      </a:solidFill>
                      <a:prstDash val="solid"/>
                      <a:round/>
                      <a:headEnd type="none" w="med" len="med"/>
                      <a:tailEnd type="none" w="med" len="med"/>
                    </a:lnB>
                    <a:noFill/>
                  </a:tcPr>
                </a:tc>
                <a:tc>
                  <a:txBody>
                    <a:bodyPr/>
                    <a:lstStyle/>
                    <a:p>
                      <a:pPr algn="l" fontAlgn="b"/>
                      <a:r>
                        <a:rPr lang="en-US" sz="900" b="1" i="0" u="none" strike="noStrike">
                          <a:solidFill>
                            <a:schemeClr val="tx1">
                              <a:lumMod val="50000"/>
                            </a:schemeClr>
                          </a:solidFill>
                          <a:effectLst/>
                          <a:latin typeface="Calibri" panose="020F0502020204030204" pitchFamily="34" charset="0"/>
                          <a:ea typeface="Calibri" panose="020F0502020204030204" pitchFamily="34" charset="0"/>
                          <a:cs typeface="Calibri" panose="020F0502020204030204" pitchFamily="34" charset="0"/>
                        </a:rPr>
                        <a:t>PDX</a:t>
                      </a:r>
                    </a:p>
                  </a:txBody>
                  <a:tcPr marL="36000" marR="0" marT="18288" marB="1828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46A0DE"/>
                      </a:solidFill>
                      <a:prstDash val="solid"/>
                      <a:round/>
                      <a:headEnd type="none" w="med" len="med"/>
                      <a:tailEnd type="none" w="med" len="med"/>
                    </a:lnT>
                    <a:lnB w="9525" cap="flat" cmpd="sng" algn="ctr">
                      <a:solidFill>
                        <a:srgbClr val="46A0DE"/>
                      </a:solidFill>
                      <a:prstDash val="solid"/>
                      <a:round/>
                      <a:headEnd type="none" w="med" len="med"/>
                      <a:tailEnd type="none" w="med" len="med"/>
                    </a:lnB>
                    <a:noFill/>
                  </a:tcPr>
                </a:tc>
                <a:tc>
                  <a:txBody>
                    <a:bodyPr/>
                    <a:lstStyle/>
                    <a:p>
                      <a:pPr algn="l" fontAlgn="b"/>
                      <a:r>
                        <a:rPr lang="en-US" sz="900" b="1" i="0" u="none" strike="noStrike">
                          <a:solidFill>
                            <a:schemeClr val="tx1">
                              <a:lumMod val="50000"/>
                            </a:schemeClr>
                          </a:solidFill>
                          <a:effectLst/>
                          <a:latin typeface="Calibri" panose="020F0502020204030204" pitchFamily="34" charset="0"/>
                          <a:ea typeface="Calibri" panose="020F0502020204030204" pitchFamily="34" charset="0"/>
                          <a:cs typeface="Calibri" panose="020F0502020204030204" pitchFamily="34" charset="0"/>
                        </a:rPr>
                        <a:t>6/25/2025</a:t>
                      </a:r>
                    </a:p>
                  </a:txBody>
                  <a:tcPr marL="36000" marR="0" marT="18288" marB="1828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46A0DE"/>
                      </a:solidFill>
                      <a:prstDash val="solid"/>
                      <a:round/>
                      <a:headEnd type="none" w="med" len="med"/>
                      <a:tailEnd type="none" w="med" len="med"/>
                    </a:lnT>
                    <a:lnB w="9525" cap="flat" cmpd="sng" algn="ctr">
                      <a:solidFill>
                        <a:srgbClr val="46A0DE"/>
                      </a:solidFill>
                      <a:prstDash val="solid"/>
                      <a:round/>
                      <a:headEnd type="none" w="med" len="med"/>
                      <a:tailEnd type="none" w="med" len="med"/>
                    </a:lnB>
                    <a:noFill/>
                  </a:tcPr>
                </a:tc>
                <a:tc>
                  <a:txBody>
                    <a:bodyPr/>
                    <a:lstStyle/>
                    <a:p>
                      <a:pPr algn="l" fontAlgn="b"/>
                      <a:r>
                        <a:rPr lang="en-US" sz="900" b="1" i="0" u="none" strike="noStrike">
                          <a:solidFill>
                            <a:schemeClr val="tx1">
                              <a:lumMod val="50000"/>
                            </a:schemeClr>
                          </a:solidFill>
                          <a:effectLst/>
                          <a:latin typeface="Calibri" panose="020F0502020204030204" pitchFamily="34" charset="0"/>
                          <a:ea typeface="Calibri" panose="020F0502020204030204" pitchFamily="34" charset="0"/>
                          <a:cs typeface="Calibri" panose="020F0502020204030204" pitchFamily="34" charset="0"/>
                        </a:rPr>
                        <a:t>Hold</a:t>
                      </a:r>
                    </a:p>
                  </a:txBody>
                  <a:tcPr marL="36000" marR="0" marT="18288" marB="18288" anchor="ctr">
                    <a:lnL w="12700" cap="flat" cmpd="sng" algn="ctr">
                      <a:solidFill>
                        <a:schemeClr val="tx1"/>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rgbClr val="46A0DE"/>
                      </a:solidFill>
                      <a:prstDash val="solid"/>
                      <a:round/>
                      <a:headEnd type="none" w="med" len="med"/>
                      <a:tailEnd type="none" w="med" len="med"/>
                    </a:lnT>
                    <a:lnB w="9525" cap="flat" cmpd="sng" algn="ctr">
                      <a:solidFill>
                        <a:srgbClr val="46A0DE"/>
                      </a:solidFill>
                      <a:prstDash val="solid"/>
                      <a:round/>
                      <a:headEnd type="none" w="med" len="med"/>
                      <a:tailEnd type="none" w="med" len="med"/>
                    </a:lnB>
                    <a:noFill/>
                  </a:tcPr>
                </a:tc>
                <a:extLst>
                  <a:ext uri="{0D108BD9-81ED-4DB2-BD59-A6C34878D82A}">
                    <a16:rowId xmlns:a16="http://schemas.microsoft.com/office/drawing/2014/main" val="3599394771"/>
                  </a:ext>
                </a:extLst>
              </a:tr>
              <a:tr h="217750">
                <a:tc>
                  <a:txBody>
                    <a:bodyPr/>
                    <a:lstStyle/>
                    <a:p>
                      <a:pPr algn="l" fontAlgn="b"/>
                      <a:r>
                        <a:rPr lang="en-US" sz="900" b="1" i="0" u="none" strike="noStrike">
                          <a:solidFill>
                            <a:schemeClr val="tx1">
                              <a:lumMod val="50000"/>
                            </a:schemeClr>
                          </a:solidFill>
                          <a:effectLst/>
                          <a:latin typeface="Calibri" panose="020F0502020204030204" pitchFamily="34" charset="0"/>
                          <a:ea typeface="Calibri" panose="020F0502020204030204" pitchFamily="34" charset="0"/>
                          <a:cs typeface="Calibri" panose="020F0502020204030204" pitchFamily="34" charset="0"/>
                        </a:rPr>
                        <a:t>YZA567</a:t>
                      </a:r>
                    </a:p>
                  </a:txBody>
                  <a:tcPr marL="36000" marR="0" marT="18288" marB="18288" anchor="ctr">
                    <a:lnL w="9525"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41AFA1"/>
                      </a:solidFill>
                      <a:prstDash val="solid"/>
                      <a:round/>
                      <a:headEnd type="none" w="med" len="med"/>
                      <a:tailEnd type="none" w="med" len="med"/>
                    </a:lnT>
                    <a:lnB w="9525" cap="flat" cmpd="sng" algn="ctr">
                      <a:solidFill>
                        <a:srgbClr val="41AFA1"/>
                      </a:solidFill>
                      <a:prstDash val="solid"/>
                      <a:round/>
                      <a:headEnd type="none" w="med" len="med"/>
                      <a:tailEnd type="none" w="med" len="med"/>
                    </a:lnB>
                    <a:noFill/>
                  </a:tcPr>
                </a:tc>
                <a:tc>
                  <a:txBody>
                    <a:bodyPr/>
                    <a:lstStyle/>
                    <a:p>
                      <a:pPr algn="l" fontAlgn="b"/>
                      <a:r>
                        <a:rPr lang="en-US" sz="900" b="1" i="0" u="none" strike="noStrike">
                          <a:solidFill>
                            <a:schemeClr val="tx1">
                              <a:lumMod val="50000"/>
                            </a:schemeClr>
                          </a:solidFill>
                          <a:effectLst/>
                          <a:latin typeface="Calibri" panose="020F0502020204030204" pitchFamily="34" charset="0"/>
                          <a:ea typeface="Calibri" panose="020F0502020204030204" pitchFamily="34" charset="0"/>
                          <a:cs typeface="Calibri" panose="020F0502020204030204" pitchFamily="34" charset="0"/>
                        </a:rPr>
                        <a:t>indiana.jones@example.net</a:t>
                      </a:r>
                    </a:p>
                  </a:txBody>
                  <a:tcPr marL="36000" marR="0" marT="18288" marB="1828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F97483"/>
                      </a:solidFill>
                      <a:prstDash val="solid"/>
                      <a:round/>
                      <a:headEnd type="none" w="med" len="med"/>
                      <a:tailEnd type="none" w="med" len="med"/>
                    </a:lnT>
                    <a:lnB w="9525" cap="flat" cmpd="sng" algn="ctr">
                      <a:solidFill>
                        <a:srgbClr val="F97483"/>
                      </a:solidFill>
                      <a:prstDash val="solid"/>
                      <a:round/>
                      <a:headEnd type="none" w="med" len="med"/>
                      <a:tailEnd type="none" w="med" len="med"/>
                    </a:lnB>
                    <a:noFill/>
                  </a:tcPr>
                </a:tc>
                <a:tc>
                  <a:txBody>
                    <a:bodyPr/>
                    <a:lstStyle/>
                    <a:p>
                      <a:pPr algn="l" fontAlgn="b"/>
                      <a:r>
                        <a:rPr lang="en-US" sz="900" b="1" i="0" u="none" strike="noStrike">
                          <a:solidFill>
                            <a:schemeClr val="tx1">
                              <a:lumMod val="50000"/>
                            </a:schemeClr>
                          </a:solidFill>
                          <a:effectLst/>
                          <a:latin typeface="Calibri" panose="020F0502020204030204" pitchFamily="34" charset="0"/>
                          <a:ea typeface="Calibri" panose="020F0502020204030204" pitchFamily="34" charset="0"/>
                          <a:cs typeface="Calibri" panose="020F0502020204030204" pitchFamily="34" charset="0"/>
                        </a:rPr>
                        <a:t>FLR4567890123</a:t>
                      </a:r>
                    </a:p>
                  </a:txBody>
                  <a:tcPr marL="36000" marR="0" marT="18288" marB="1828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CA6CCD"/>
                      </a:solidFill>
                      <a:prstDash val="solid"/>
                      <a:round/>
                      <a:headEnd type="none" w="med" len="med"/>
                      <a:tailEnd type="none" w="med" len="med"/>
                    </a:lnT>
                    <a:lnB w="9525" cap="flat" cmpd="sng" algn="ctr">
                      <a:solidFill>
                        <a:srgbClr val="CA6CCD"/>
                      </a:solidFill>
                      <a:prstDash val="solid"/>
                      <a:round/>
                      <a:headEnd type="none" w="med" len="med"/>
                      <a:tailEnd type="none" w="med" len="med"/>
                    </a:lnB>
                    <a:noFill/>
                  </a:tcPr>
                </a:tc>
                <a:tc>
                  <a:txBody>
                    <a:bodyPr/>
                    <a:lstStyle/>
                    <a:p>
                      <a:pPr algn="l" fontAlgn="b"/>
                      <a:r>
                        <a:rPr lang="en-US" sz="900" b="1" i="0" u="none" strike="noStrike">
                          <a:solidFill>
                            <a:schemeClr val="tx1">
                              <a:lumMod val="50000"/>
                            </a:schemeClr>
                          </a:solidFill>
                          <a:effectLst/>
                          <a:latin typeface="Calibri" panose="020F0502020204030204" pitchFamily="34" charset="0"/>
                          <a:ea typeface="Calibri" panose="020F0502020204030204" pitchFamily="34" charset="0"/>
                          <a:cs typeface="Calibri" panose="020F0502020204030204" pitchFamily="34" charset="0"/>
                        </a:rPr>
                        <a:t>BKG009</a:t>
                      </a:r>
                    </a:p>
                  </a:txBody>
                  <a:tcPr marL="36000" marR="0" marT="18288" marB="1828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73391D"/>
                      </a:solidFill>
                      <a:prstDash val="solid"/>
                      <a:round/>
                      <a:headEnd type="none" w="med" len="med"/>
                      <a:tailEnd type="none" w="med" len="med"/>
                    </a:lnT>
                    <a:lnB w="9525" cap="flat" cmpd="sng" algn="ctr">
                      <a:solidFill>
                        <a:srgbClr val="73391D"/>
                      </a:solidFill>
                      <a:prstDash val="solid"/>
                      <a:round/>
                      <a:headEnd type="none" w="med" len="med"/>
                      <a:tailEnd type="none" w="med" len="med"/>
                    </a:lnB>
                    <a:noFill/>
                  </a:tcPr>
                </a:tc>
                <a:tc>
                  <a:txBody>
                    <a:bodyPr/>
                    <a:lstStyle/>
                    <a:p>
                      <a:pPr algn="l" fontAlgn="b"/>
                      <a:r>
                        <a:rPr lang="en-US" sz="900" b="1" i="0" u="none" strike="noStrike">
                          <a:solidFill>
                            <a:schemeClr val="tx1">
                              <a:lumMod val="50000"/>
                            </a:schemeClr>
                          </a:solidFill>
                          <a:effectLst/>
                          <a:latin typeface="Calibri" panose="020F0502020204030204" pitchFamily="34" charset="0"/>
                          <a:ea typeface="Calibri" panose="020F0502020204030204" pitchFamily="34" charset="0"/>
                          <a:cs typeface="Calibri" panose="020F0502020204030204" pitchFamily="34" charset="0"/>
                        </a:rPr>
                        <a:t>Indiana Jones</a:t>
                      </a:r>
                    </a:p>
                  </a:txBody>
                  <a:tcPr marL="36000" marR="0" marT="18288" marB="1828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46A0DE"/>
                      </a:solidFill>
                      <a:prstDash val="solid"/>
                      <a:round/>
                      <a:headEnd type="none" w="med" len="med"/>
                      <a:tailEnd type="none" w="med" len="med"/>
                    </a:lnT>
                    <a:lnB w="9525" cap="flat" cmpd="sng" algn="ctr">
                      <a:solidFill>
                        <a:srgbClr val="46A0DE"/>
                      </a:solidFill>
                      <a:prstDash val="solid"/>
                      <a:round/>
                      <a:headEnd type="none" w="med" len="med"/>
                      <a:tailEnd type="none" w="med" len="med"/>
                    </a:lnB>
                    <a:noFill/>
                  </a:tcPr>
                </a:tc>
                <a:tc>
                  <a:txBody>
                    <a:bodyPr/>
                    <a:lstStyle/>
                    <a:p>
                      <a:pPr algn="l" fontAlgn="b"/>
                      <a:r>
                        <a:rPr lang="en-US" sz="900" b="1" i="0" u="none" strike="noStrike">
                          <a:solidFill>
                            <a:schemeClr val="tx1">
                              <a:lumMod val="50000"/>
                            </a:schemeClr>
                          </a:solidFill>
                          <a:effectLst/>
                          <a:latin typeface="Calibri" panose="020F0502020204030204" pitchFamily="34" charset="0"/>
                          <a:ea typeface="Calibri" panose="020F0502020204030204" pitchFamily="34" charset="0"/>
                          <a:cs typeface="Calibri" panose="020F0502020204030204" pitchFamily="34" charset="0"/>
                        </a:rPr>
                        <a:t>ZX901</a:t>
                      </a:r>
                    </a:p>
                  </a:txBody>
                  <a:tcPr marL="36000" marR="0" marT="18288" marB="1828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46A0DE"/>
                      </a:solidFill>
                      <a:prstDash val="solid"/>
                      <a:round/>
                      <a:headEnd type="none" w="med" len="med"/>
                      <a:tailEnd type="none" w="med" len="med"/>
                    </a:lnT>
                    <a:lnB w="9525" cap="flat" cmpd="sng" algn="ctr">
                      <a:solidFill>
                        <a:srgbClr val="46A0DE"/>
                      </a:solidFill>
                      <a:prstDash val="solid"/>
                      <a:round/>
                      <a:headEnd type="none" w="med" len="med"/>
                      <a:tailEnd type="none" w="med" len="med"/>
                    </a:lnB>
                    <a:noFill/>
                  </a:tcPr>
                </a:tc>
                <a:tc>
                  <a:txBody>
                    <a:bodyPr/>
                    <a:lstStyle/>
                    <a:p>
                      <a:pPr algn="l" fontAlgn="b"/>
                      <a:r>
                        <a:rPr lang="en-US" sz="900" b="1" i="0" u="none" strike="noStrike">
                          <a:solidFill>
                            <a:schemeClr val="tx1">
                              <a:lumMod val="50000"/>
                            </a:schemeClr>
                          </a:solidFill>
                          <a:effectLst/>
                          <a:latin typeface="Calibri" panose="020F0502020204030204" pitchFamily="34" charset="0"/>
                          <a:ea typeface="Calibri" panose="020F0502020204030204" pitchFamily="34" charset="0"/>
                          <a:cs typeface="Calibri" panose="020F0502020204030204" pitchFamily="34" charset="0"/>
                        </a:rPr>
                        <a:t>BOS</a:t>
                      </a:r>
                    </a:p>
                  </a:txBody>
                  <a:tcPr marL="36000" marR="0" marT="18288" marB="1828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46A0DE"/>
                      </a:solidFill>
                      <a:prstDash val="solid"/>
                      <a:round/>
                      <a:headEnd type="none" w="med" len="med"/>
                      <a:tailEnd type="none" w="med" len="med"/>
                    </a:lnT>
                    <a:lnB w="9525" cap="flat" cmpd="sng" algn="ctr">
                      <a:solidFill>
                        <a:srgbClr val="46A0DE"/>
                      </a:solidFill>
                      <a:prstDash val="solid"/>
                      <a:round/>
                      <a:headEnd type="none" w="med" len="med"/>
                      <a:tailEnd type="none" w="med" len="med"/>
                    </a:lnB>
                    <a:noFill/>
                  </a:tcPr>
                </a:tc>
                <a:tc>
                  <a:txBody>
                    <a:bodyPr/>
                    <a:lstStyle/>
                    <a:p>
                      <a:pPr algn="l" fontAlgn="b"/>
                      <a:r>
                        <a:rPr lang="en-US" sz="900" b="1" i="0" u="none" strike="noStrike">
                          <a:solidFill>
                            <a:schemeClr val="tx1">
                              <a:lumMod val="50000"/>
                            </a:schemeClr>
                          </a:solidFill>
                          <a:effectLst/>
                          <a:latin typeface="Calibri" panose="020F0502020204030204" pitchFamily="34" charset="0"/>
                          <a:ea typeface="Calibri" panose="020F0502020204030204" pitchFamily="34" charset="0"/>
                          <a:cs typeface="Calibri" panose="020F0502020204030204" pitchFamily="34" charset="0"/>
                        </a:rPr>
                        <a:t>ORD</a:t>
                      </a:r>
                    </a:p>
                  </a:txBody>
                  <a:tcPr marL="36000" marR="0" marT="18288" marB="1828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46A0DE"/>
                      </a:solidFill>
                      <a:prstDash val="solid"/>
                      <a:round/>
                      <a:headEnd type="none" w="med" len="med"/>
                      <a:tailEnd type="none" w="med" len="med"/>
                    </a:lnT>
                    <a:lnB w="9525" cap="flat" cmpd="sng" algn="ctr">
                      <a:solidFill>
                        <a:srgbClr val="46A0DE"/>
                      </a:solidFill>
                      <a:prstDash val="solid"/>
                      <a:round/>
                      <a:headEnd type="none" w="med" len="med"/>
                      <a:tailEnd type="none" w="med" len="med"/>
                    </a:lnB>
                    <a:noFill/>
                  </a:tcPr>
                </a:tc>
                <a:tc>
                  <a:txBody>
                    <a:bodyPr/>
                    <a:lstStyle/>
                    <a:p>
                      <a:pPr algn="l" fontAlgn="b"/>
                      <a:r>
                        <a:rPr lang="en-US" sz="900" b="1" i="0" u="none" strike="noStrike">
                          <a:solidFill>
                            <a:schemeClr val="tx1">
                              <a:lumMod val="50000"/>
                            </a:schemeClr>
                          </a:solidFill>
                          <a:effectLst/>
                          <a:latin typeface="Calibri" panose="020F0502020204030204" pitchFamily="34" charset="0"/>
                          <a:ea typeface="Calibri" panose="020F0502020204030204" pitchFamily="34" charset="0"/>
                          <a:cs typeface="Calibri" panose="020F0502020204030204" pitchFamily="34" charset="0"/>
                        </a:rPr>
                        <a:t>5/10/2025</a:t>
                      </a:r>
                    </a:p>
                  </a:txBody>
                  <a:tcPr marL="36000" marR="0" marT="18288" marB="1828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46A0DE"/>
                      </a:solidFill>
                      <a:prstDash val="solid"/>
                      <a:round/>
                      <a:headEnd type="none" w="med" len="med"/>
                      <a:tailEnd type="none" w="med" len="med"/>
                    </a:lnT>
                    <a:lnB w="9525" cap="flat" cmpd="sng" algn="ctr">
                      <a:solidFill>
                        <a:srgbClr val="46A0DE"/>
                      </a:solidFill>
                      <a:prstDash val="solid"/>
                      <a:round/>
                      <a:headEnd type="none" w="med" len="med"/>
                      <a:tailEnd type="none" w="med" len="med"/>
                    </a:lnB>
                    <a:noFill/>
                  </a:tcPr>
                </a:tc>
                <a:tc>
                  <a:txBody>
                    <a:bodyPr/>
                    <a:lstStyle/>
                    <a:p>
                      <a:pPr algn="l" fontAlgn="b"/>
                      <a:r>
                        <a:rPr lang="en-US" sz="900" b="1" i="0" u="none" strike="noStrike">
                          <a:solidFill>
                            <a:schemeClr val="tx1">
                              <a:lumMod val="50000"/>
                            </a:schemeClr>
                          </a:solidFill>
                          <a:effectLst/>
                          <a:latin typeface="Calibri" panose="020F0502020204030204" pitchFamily="34" charset="0"/>
                          <a:ea typeface="Calibri" panose="020F0502020204030204" pitchFamily="34" charset="0"/>
                          <a:cs typeface="Calibri" panose="020F0502020204030204" pitchFamily="34" charset="0"/>
                        </a:rPr>
                        <a:t>Confirmed</a:t>
                      </a:r>
                    </a:p>
                  </a:txBody>
                  <a:tcPr marL="36000" marR="0" marT="18288" marB="18288" anchor="ctr">
                    <a:lnL w="12700" cap="flat" cmpd="sng" algn="ctr">
                      <a:solidFill>
                        <a:schemeClr val="tx1"/>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rgbClr val="46A0DE"/>
                      </a:solidFill>
                      <a:prstDash val="solid"/>
                      <a:round/>
                      <a:headEnd type="none" w="med" len="med"/>
                      <a:tailEnd type="none" w="med" len="med"/>
                    </a:lnT>
                    <a:lnB w="9525" cap="flat" cmpd="sng" algn="ctr">
                      <a:solidFill>
                        <a:srgbClr val="46A0DE"/>
                      </a:solidFill>
                      <a:prstDash val="solid"/>
                      <a:round/>
                      <a:headEnd type="none" w="med" len="med"/>
                      <a:tailEnd type="none" w="med" len="med"/>
                    </a:lnB>
                    <a:noFill/>
                  </a:tcPr>
                </a:tc>
                <a:extLst>
                  <a:ext uri="{0D108BD9-81ED-4DB2-BD59-A6C34878D82A}">
                    <a16:rowId xmlns:a16="http://schemas.microsoft.com/office/drawing/2014/main" val="1836516617"/>
                  </a:ext>
                </a:extLst>
              </a:tr>
              <a:tr h="217750">
                <a:tc>
                  <a:txBody>
                    <a:bodyPr/>
                    <a:lstStyle/>
                    <a:p>
                      <a:pPr algn="l" fontAlgn="b"/>
                      <a:r>
                        <a:rPr lang="en-US" sz="900" b="1" i="0" u="none" strike="noStrike">
                          <a:solidFill>
                            <a:schemeClr val="tx1">
                              <a:lumMod val="50000"/>
                            </a:schemeClr>
                          </a:solidFill>
                          <a:effectLst/>
                          <a:latin typeface="Calibri" panose="020F0502020204030204" pitchFamily="34" charset="0"/>
                          <a:ea typeface="Calibri" panose="020F0502020204030204" pitchFamily="34" charset="0"/>
                          <a:cs typeface="Calibri" panose="020F0502020204030204" pitchFamily="34" charset="0"/>
                        </a:rPr>
                        <a:t>BCD890</a:t>
                      </a:r>
                    </a:p>
                  </a:txBody>
                  <a:tcPr marL="36000" marR="0" marT="18288" marB="18288" anchor="ctr">
                    <a:lnL w="9525"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41AFA1"/>
                      </a:solidFill>
                      <a:prstDash val="solid"/>
                      <a:round/>
                      <a:headEnd type="none" w="med" len="med"/>
                      <a:tailEnd type="none" w="med" len="med"/>
                    </a:lnT>
                    <a:lnB w="9525" cap="flat" cmpd="sng" algn="ctr">
                      <a:noFill/>
                      <a:prstDash val="solid"/>
                      <a:round/>
                      <a:headEnd type="none" w="med" len="med"/>
                      <a:tailEnd type="none" w="med" len="med"/>
                    </a:lnB>
                    <a:noFill/>
                  </a:tcPr>
                </a:tc>
                <a:tc>
                  <a:txBody>
                    <a:bodyPr/>
                    <a:lstStyle/>
                    <a:p>
                      <a:pPr algn="l" fontAlgn="b"/>
                      <a:r>
                        <a:rPr lang="en-US" sz="900" b="1" i="0" u="none" strike="noStrike">
                          <a:solidFill>
                            <a:schemeClr val="tx1">
                              <a:lumMod val="50000"/>
                            </a:schemeClr>
                          </a:solidFill>
                          <a:effectLst/>
                          <a:latin typeface="Calibri" panose="020F0502020204030204" pitchFamily="34" charset="0"/>
                          <a:ea typeface="Calibri" panose="020F0502020204030204" pitchFamily="34" charset="0"/>
                          <a:cs typeface="Calibri" panose="020F0502020204030204" pitchFamily="34" charset="0"/>
                        </a:rPr>
                        <a:t>juliet.capulet@example.com</a:t>
                      </a:r>
                    </a:p>
                  </a:txBody>
                  <a:tcPr marL="36000" marR="0" marT="18288" marB="1828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F97483"/>
                      </a:solidFill>
                      <a:prstDash val="solid"/>
                      <a:round/>
                      <a:headEnd type="none" w="med" len="med"/>
                      <a:tailEnd type="none" w="med" len="med"/>
                    </a:lnT>
                    <a:lnB w="9525" cap="flat" cmpd="sng" algn="ctr">
                      <a:noFill/>
                      <a:prstDash val="solid"/>
                      <a:round/>
                      <a:headEnd type="none" w="med" len="med"/>
                      <a:tailEnd type="none" w="med" len="med"/>
                    </a:lnB>
                    <a:noFill/>
                  </a:tcPr>
                </a:tc>
                <a:tc>
                  <a:txBody>
                    <a:bodyPr/>
                    <a:lstStyle/>
                    <a:p>
                      <a:pPr algn="l" fontAlgn="b"/>
                      <a:r>
                        <a:rPr lang="en-US" sz="900" b="1" i="0" u="none" strike="noStrike">
                          <a:solidFill>
                            <a:schemeClr val="tx1">
                              <a:lumMod val="50000"/>
                            </a:schemeClr>
                          </a:solidFill>
                          <a:effectLst/>
                          <a:latin typeface="Calibri" panose="020F0502020204030204" pitchFamily="34" charset="0"/>
                          <a:ea typeface="Calibri" panose="020F0502020204030204" pitchFamily="34" charset="0"/>
                          <a:cs typeface="Calibri" panose="020F0502020204030204" pitchFamily="34" charset="0"/>
                        </a:rPr>
                        <a:t>FLR3210987654</a:t>
                      </a:r>
                    </a:p>
                  </a:txBody>
                  <a:tcPr marL="36000" marR="0" marT="18288" marB="1828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CA6CCD"/>
                      </a:solidFill>
                      <a:prstDash val="solid"/>
                      <a:round/>
                      <a:headEnd type="none" w="med" len="med"/>
                      <a:tailEnd type="none" w="med" len="med"/>
                    </a:lnT>
                    <a:lnB w="9525" cap="flat" cmpd="sng" algn="ctr">
                      <a:noFill/>
                      <a:prstDash val="solid"/>
                      <a:round/>
                      <a:headEnd type="none" w="med" len="med"/>
                      <a:tailEnd type="none" w="med" len="med"/>
                    </a:lnB>
                    <a:noFill/>
                  </a:tcPr>
                </a:tc>
                <a:tc>
                  <a:txBody>
                    <a:bodyPr/>
                    <a:lstStyle/>
                    <a:p>
                      <a:pPr algn="l" fontAlgn="b"/>
                      <a:r>
                        <a:rPr lang="en-US" sz="900" b="1" i="0" u="none" strike="noStrike">
                          <a:solidFill>
                            <a:schemeClr val="tx1">
                              <a:lumMod val="50000"/>
                            </a:schemeClr>
                          </a:solidFill>
                          <a:effectLst/>
                          <a:latin typeface="Calibri" panose="020F0502020204030204" pitchFamily="34" charset="0"/>
                          <a:ea typeface="Calibri" panose="020F0502020204030204" pitchFamily="34" charset="0"/>
                          <a:cs typeface="Calibri" panose="020F0502020204030204" pitchFamily="34" charset="0"/>
                        </a:rPr>
                        <a:t>BKG010</a:t>
                      </a:r>
                    </a:p>
                  </a:txBody>
                  <a:tcPr marL="36000" marR="0" marT="18288" marB="1828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73391D"/>
                      </a:solidFill>
                      <a:prstDash val="solid"/>
                      <a:round/>
                      <a:headEnd type="none" w="med" len="med"/>
                      <a:tailEnd type="none" w="med" len="med"/>
                    </a:lnT>
                    <a:lnB w="9525" cap="flat" cmpd="sng" algn="ctr">
                      <a:noFill/>
                      <a:prstDash val="solid"/>
                      <a:round/>
                      <a:headEnd type="none" w="med" len="med"/>
                      <a:tailEnd type="none" w="med" len="med"/>
                    </a:lnB>
                    <a:noFill/>
                  </a:tcPr>
                </a:tc>
                <a:tc>
                  <a:txBody>
                    <a:bodyPr/>
                    <a:lstStyle/>
                    <a:p>
                      <a:pPr algn="l" fontAlgn="b"/>
                      <a:r>
                        <a:rPr lang="en-US" sz="900" b="1" i="0" u="none" strike="noStrike">
                          <a:solidFill>
                            <a:schemeClr val="tx1">
                              <a:lumMod val="50000"/>
                            </a:schemeClr>
                          </a:solidFill>
                          <a:effectLst/>
                          <a:latin typeface="Calibri" panose="020F0502020204030204" pitchFamily="34" charset="0"/>
                          <a:ea typeface="Calibri" panose="020F0502020204030204" pitchFamily="34" charset="0"/>
                          <a:cs typeface="Calibri" panose="020F0502020204030204" pitchFamily="34" charset="0"/>
                        </a:rPr>
                        <a:t>Juliet Capulet</a:t>
                      </a:r>
                    </a:p>
                  </a:txBody>
                  <a:tcPr marL="36000" marR="0" marT="18288" marB="1828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46A0DE"/>
                      </a:solidFill>
                      <a:prstDash val="solid"/>
                      <a:round/>
                      <a:headEnd type="none" w="med" len="med"/>
                      <a:tailEnd type="none" w="med" len="med"/>
                    </a:lnT>
                    <a:lnB w="9525" cap="flat" cmpd="sng" algn="ctr">
                      <a:noFill/>
                      <a:prstDash val="solid"/>
                      <a:round/>
                      <a:headEnd type="none" w="med" len="med"/>
                      <a:tailEnd type="none" w="med" len="med"/>
                    </a:lnB>
                    <a:noFill/>
                  </a:tcPr>
                </a:tc>
                <a:tc>
                  <a:txBody>
                    <a:bodyPr/>
                    <a:lstStyle/>
                    <a:p>
                      <a:pPr algn="l" fontAlgn="b"/>
                      <a:r>
                        <a:rPr lang="en-US" sz="900" b="1" i="0" u="none" strike="noStrike">
                          <a:solidFill>
                            <a:schemeClr val="tx1">
                              <a:lumMod val="50000"/>
                            </a:schemeClr>
                          </a:solidFill>
                          <a:effectLst/>
                          <a:latin typeface="Calibri" panose="020F0502020204030204" pitchFamily="34" charset="0"/>
                          <a:ea typeface="Calibri" panose="020F0502020204030204" pitchFamily="34" charset="0"/>
                          <a:cs typeface="Calibri" panose="020F0502020204030204" pitchFamily="34" charset="0"/>
                        </a:rPr>
                        <a:t>ZX022</a:t>
                      </a:r>
                    </a:p>
                  </a:txBody>
                  <a:tcPr marL="36000" marR="0" marT="18288" marB="1828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46A0DE"/>
                      </a:solidFill>
                      <a:prstDash val="solid"/>
                      <a:round/>
                      <a:headEnd type="none" w="med" len="med"/>
                      <a:tailEnd type="none" w="med" len="med"/>
                    </a:lnT>
                    <a:lnB w="9525" cap="flat" cmpd="sng" algn="ctr">
                      <a:noFill/>
                      <a:prstDash val="solid"/>
                      <a:round/>
                      <a:headEnd type="none" w="med" len="med"/>
                      <a:tailEnd type="none" w="med" len="med"/>
                    </a:lnB>
                    <a:noFill/>
                  </a:tcPr>
                </a:tc>
                <a:tc>
                  <a:txBody>
                    <a:bodyPr/>
                    <a:lstStyle/>
                    <a:p>
                      <a:pPr algn="l" fontAlgn="b"/>
                      <a:r>
                        <a:rPr lang="en-US" sz="900" b="1" i="0" u="none" strike="noStrike">
                          <a:solidFill>
                            <a:schemeClr val="tx1">
                              <a:lumMod val="50000"/>
                            </a:schemeClr>
                          </a:solidFill>
                          <a:effectLst/>
                          <a:latin typeface="Calibri" panose="020F0502020204030204" pitchFamily="34" charset="0"/>
                          <a:ea typeface="Calibri" panose="020F0502020204030204" pitchFamily="34" charset="0"/>
                          <a:cs typeface="Calibri" panose="020F0502020204030204" pitchFamily="34" charset="0"/>
                        </a:rPr>
                        <a:t>MIA</a:t>
                      </a:r>
                    </a:p>
                  </a:txBody>
                  <a:tcPr marL="36000" marR="0" marT="18288" marB="1828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46A0DE"/>
                      </a:solidFill>
                      <a:prstDash val="solid"/>
                      <a:round/>
                      <a:headEnd type="none" w="med" len="med"/>
                      <a:tailEnd type="none" w="med" len="med"/>
                    </a:lnT>
                    <a:lnB w="9525" cap="flat" cmpd="sng" algn="ctr">
                      <a:noFill/>
                      <a:prstDash val="solid"/>
                      <a:round/>
                      <a:headEnd type="none" w="med" len="med"/>
                      <a:tailEnd type="none" w="med" len="med"/>
                    </a:lnB>
                    <a:noFill/>
                  </a:tcPr>
                </a:tc>
                <a:tc>
                  <a:txBody>
                    <a:bodyPr/>
                    <a:lstStyle/>
                    <a:p>
                      <a:pPr algn="l" fontAlgn="b"/>
                      <a:r>
                        <a:rPr lang="en-US" sz="900" b="1" i="0" u="none" strike="noStrike">
                          <a:solidFill>
                            <a:schemeClr val="tx1">
                              <a:lumMod val="50000"/>
                            </a:schemeClr>
                          </a:solidFill>
                          <a:effectLst/>
                          <a:latin typeface="Calibri" panose="020F0502020204030204" pitchFamily="34" charset="0"/>
                          <a:ea typeface="Calibri" panose="020F0502020204030204" pitchFamily="34" charset="0"/>
                          <a:cs typeface="Calibri" panose="020F0502020204030204" pitchFamily="34" charset="0"/>
                        </a:rPr>
                        <a:t>ATL</a:t>
                      </a:r>
                    </a:p>
                  </a:txBody>
                  <a:tcPr marL="36000" marR="0" marT="18288" marB="1828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46A0DE"/>
                      </a:solidFill>
                      <a:prstDash val="solid"/>
                      <a:round/>
                      <a:headEnd type="none" w="med" len="med"/>
                      <a:tailEnd type="none" w="med" len="med"/>
                    </a:lnT>
                    <a:lnB w="9525" cap="flat" cmpd="sng" algn="ctr">
                      <a:noFill/>
                      <a:prstDash val="solid"/>
                      <a:round/>
                      <a:headEnd type="none" w="med" len="med"/>
                      <a:tailEnd type="none" w="med" len="med"/>
                    </a:lnB>
                    <a:noFill/>
                  </a:tcPr>
                </a:tc>
                <a:tc>
                  <a:txBody>
                    <a:bodyPr/>
                    <a:lstStyle/>
                    <a:p>
                      <a:pPr algn="l" fontAlgn="b"/>
                      <a:r>
                        <a:rPr lang="en-US" sz="900" b="1" i="0" u="none" strike="noStrike">
                          <a:solidFill>
                            <a:schemeClr val="tx1">
                              <a:lumMod val="50000"/>
                            </a:schemeClr>
                          </a:solidFill>
                          <a:effectLst/>
                          <a:latin typeface="Calibri" panose="020F0502020204030204" pitchFamily="34" charset="0"/>
                          <a:ea typeface="Calibri" panose="020F0502020204030204" pitchFamily="34" charset="0"/>
                          <a:cs typeface="Calibri" panose="020F0502020204030204" pitchFamily="34" charset="0"/>
                        </a:rPr>
                        <a:t>8/1/2025</a:t>
                      </a:r>
                    </a:p>
                  </a:txBody>
                  <a:tcPr marL="36000" marR="0" marT="18288" marB="1828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46A0DE"/>
                      </a:solidFill>
                      <a:prstDash val="solid"/>
                      <a:round/>
                      <a:headEnd type="none" w="med" len="med"/>
                      <a:tailEnd type="none" w="med" len="med"/>
                    </a:lnT>
                    <a:lnB w="9525" cap="flat" cmpd="sng" algn="ctr">
                      <a:noFill/>
                      <a:prstDash val="solid"/>
                      <a:round/>
                      <a:headEnd type="none" w="med" len="med"/>
                      <a:tailEnd type="none" w="med" len="med"/>
                    </a:lnB>
                    <a:noFill/>
                  </a:tcPr>
                </a:tc>
                <a:tc>
                  <a:txBody>
                    <a:bodyPr/>
                    <a:lstStyle/>
                    <a:p>
                      <a:pPr algn="l" fontAlgn="b"/>
                      <a:r>
                        <a:rPr lang="en-US" sz="900" b="1" i="0" u="none" strike="noStrike" dirty="0">
                          <a:solidFill>
                            <a:schemeClr val="tx1">
                              <a:lumMod val="50000"/>
                            </a:schemeClr>
                          </a:solidFill>
                          <a:effectLst/>
                          <a:latin typeface="Calibri" panose="020F0502020204030204" pitchFamily="34" charset="0"/>
                          <a:ea typeface="Calibri" panose="020F0502020204030204" pitchFamily="34" charset="0"/>
                          <a:cs typeface="Calibri" panose="020F0502020204030204" pitchFamily="34" charset="0"/>
                        </a:rPr>
                        <a:t>Confirmed</a:t>
                      </a:r>
                    </a:p>
                  </a:txBody>
                  <a:tcPr marL="36000" marR="0" marT="18288" marB="18288" anchor="ctr">
                    <a:lnL w="12700" cap="flat" cmpd="sng" algn="ctr">
                      <a:solidFill>
                        <a:schemeClr val="tx1"/>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rgbClr val="46A0DE"/>
                      </a:solidFill>
                      <a:prstDash val="solid"/>
                      <a:round/>
                      <a:headEnd type="none" w="med" len="med"/>
                      <a:tailEnd type="none" w="med" len="med"/>
                    </a:lnT>
                    <a:lnB w="9525" cap="flat" cmpd="sng" algn="ctr">
                      <a:noFill/>
                      <a:prstDash val="solid"/>
                      <a:round/>
                      <a:headEnd type="none" w="med" len="med"/>
                      <a:tailEnd type="none" w="med" len="med"/>
                    </a:lnB>
                    <a:noFill/>
                  </a:tcPr>
                </a:tc>
                <a:extLst>
                  <a:ext uri="{0D108BD9-81ED-4DB2-BD59-A6C34878D82A}">
                    <a16:rowId xmlns:a16="http://schemas.microsoft.com/office/drawing/2014/main" val="3336490047"/>
                  </a:ext>
                </a:extLst>
              </a:tr>
            </a:tbl>
          </a:graphicData>
        </a:graphic>
      </p:graphicFrame>
      <p:pic>
        <p:nvPicPr>
          <p:cNvPr id="2" name="Picture 25">
            <a:extLst>
              <a:ext uri="{FF2B5EF4-FFF2-40B4-BE49-F238E27FC236}">
                <a16:creationId xmlns:a16="http://schemas.microsoft.com/office/drawing/2014/main" id="{6F514376-E723-2DF9-939E-EC9252ACB223}"/>
              </a:ext>
              <a:ext uri="{C183D7F6-B498-43B3-948B-1728B52AA6E4}">
                <adec:decorative xmlns:adec="http://schemas.microsoft.com/office/drawing/2017/decorative" val="1"/>
              </a:ext>
            </a:extLst>
          </p:cNvPr>
          <p:cNvPicPr>
            <a:picLocks noChangeAspect="1"/>
          </p:cNvPicPr>
          <p:nvPr/>
        </p:nvPicPr>
        <p:blipFill rotWithShape="1">
          <a:blip r:embed="rId12">
            <a:extLst>
              <a:ext uri="{96DAC541-7B7A-43D3-8B79-37D633B846F1}">
                <asvg:svgBlip xmlns:asvg="http://schemas.microsoft.com/office/drawing/2016/SVG/main" r:embed="rId13"/>
              </a:ext>
            </a:extLst>
          </a:blip>
          <a:srcRect t="6749" b="6749"/>
          <a:stretch/>
        </p:blipFill>
        <p:spPr>
          <a:xfrm>
            <a:off x="335536" y="202441"/>
            <a:ext cx="756472" cy="654358"/>
          </a:xfrm>
          <a:prstGeom prst="rect">
            <a:avLst/>
          </a:prstGeom>
          <a:noFill/>
          <a:ln>
            <a:noFill/>
          </a:ln>
          <a:effectLst/>
        </p:spPr>
      </p:pic>
      <p:cxnSp>
        <p:nvCxnSpPr>
          <p:cNvPr id="3" name="Straight Connector 2">
            <a:extLst>
              <a:ext uri="{FF2B5EF4-FFF2-40B4-BE49-F238E27FC236}">
                <a16:creationId xmlns:a16="http://schemas.microsoft.com/office/drawing/2014/main" id="{B0EE5939-F03F-2674-EC9C-AD737953E90B}"/>
              </a:ext>
              <a:ext uri="{C183D7F6-B498-43B3-948B-1728B52AA6E4}">
                <adec:decorative xmlns:adec="http://schemas.microsoft.com/office/drawing/2017/decorative" val="1"/>
              </a:ext>
            </a:extLst>
          </p:cNvPr>
          <p:cNvCxnSpPr>
            <a:cxnSpLocks/>
          </p:cNvCxnSpPr>
          <p:nvPr/>
        </p:nvCxnSpPr>
        <p:spPr>
          <a:xfrm>
            <a:off x="1432732" y="169044"/>
            <a:ext cx="0" cy="968457"/>
          </a:xfrm>
          <a:prstGeom prst="line">
            <a:avLst/>
          </a:prstGeom>
          <a:solidFill>
            <a:srgbClr val="3A4953">
              <a:alpha val="0"/>
            </a:srgbClr>
          </a:solidFill>
          <a:ln w="12700" cap="rnd" cmpd="sng" algn="ctr">
            <a:solidFill>
              <a:srgbClr val="657076"/>
            </a:solidFill>
            <a:prstDash val="solid"/>
            <a:headEnd type="none" w="lg" len="sm"/>
            <a:tailEnd type="none" w="lg" len="sm"/>
          </a:ln>
          <a:effectLst/>
        </p:spPr>
      </p:cxnSp>
    </p:spTree>
    <p:extLst>
      <p:ext uri="{BB962C8B-B14F-4D97-AF65-F5344CB8AC3E}">
        <p14:creationId xmlns:p14="http://schemas.microsoft.com/office/powerpoint/2010/main" val="107608853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par>
                                <p:cTn id="8" presetID="42" presetClass="path" presetSubtype="0" decel="100000" fill="hold" grpId="1" nodeType="withEffect">
                                  <p:stCondLst>
                                    <p:cond delay="0"/>
                                  </p:stCondLst>
                                  <p:childTnLst>
                                    <p:animMotion origin="layout" path="M 2.91667E-6 -3.7037E-6 L 2.91667E-6 0.03542 " pathEditMode="relative" rAng="0" ptsTypes="AA">
                                      <p:cBhvr>
                                        <p:cTn id="9" dur="700" spd="-100000" fill="hold"/>
                                        <p:tgtEl>
                                          <p:spTgt spid="26"/>
                                        </p:tgtEl>
                                        <p:attrNameLst>
                                          <p:attrName>ppt_x</p:attrName>
                                          <p:attrName>ppt_y</p:attrName>
                                        </p:attrNameLst>
                                      </p:cBhvr>
                                      <p:rCtr x="0" y="1759"/>
                                    </p:animMotion>
                                  </p:childTnLst>
                                </p:cTn>
                              </p:par>
                              <p:par>
                                <p:cTn id="10" presetID="10" presetClass="entr" presetSubtype="0" fill="hold" nodeType="withEffect">
                                  <p:stCondLst>
                                    <p:cond delay="100"/>
                                  </p:stCondLst>
                                  <p:childTnLst>
                                    <p:set>
                                      <p:cBhvr>
                                        <p:cTn id="11" dur="1" fill="hold">
                                          <p:stCondLst>
                                            <p:cond delay="0"/>
                                          </p:stCondLst>
                                        </p:cTn>
                                        <p:tgtEl>
                                          <p:spTgt spid="82"/>
                                        </p:tgtEl>
                                        <p:attrNameLst>
                                          <p:attrName>style.visibility</p:attrName>
                                        </p:attrNameLst>
                                      </p:cBhvr>
                                      <p:to>
                                        <p:strVal val="visible"/>
                                      </p:to>
                                    </p:set>
                                    <p:animEffect transition="in" filter="fade">
                                      <p:cBhvr>
                                        <p:cTn id="12" dur="500"/>
                                        <p:tgtEl>
                                          <p:spTgt spid="82"/>
                                        </p:tgtEl>
                                      </p:cBhvr>
                                    </p:animEffect>
                                  </p:childTnLst>
                                </p:cTn>
                              </p:par>
                              <p:par>
                                <p:cTn id="13" presetID="42" presetClass="path" presetSubtype="0" decel="100000" fill="hold" nodeType="withEffect">
                                  <p:stCondLst>
                                    <p:cond delay="100"/>
                                  </p:stCondLst>
                                  <p:childTnLst>
                                    <p:animMotion origin="layout" path="M 2.91667E-6 -3.7037E-6 L 2.91667E-6 0.03542 " pathEditMode="relative" rAng="0" ptsTypes="AA">
                                      <p:cBhvr>
                                        <p:cTn id="14" dur="700" spd="-100000" fill="hold"/>
                                        <p:tgtEl>
                                          <p:spTgt spid="82"/>
                                        </p:tgtEl>
                                        <p:attrNameLst>
                                          <p:attrName>ppt_x</p:attrName>
                                          <p:attrName>ppt_y</p:attrName>
                                        </p:attrNameLst>
                                      </p:cBhvr>
                                      <p:rCtr x="0" y="1759"/>
                                    </p:animMotion>
                                  </p:childTnLst>
                                </p:cTn>
                              </p:par>
                              <p:par>
                                <p:cTn id="15" presetID="10" presetClass="entr" presetSubtype="0" fill="hold" nodeType="withEffect">
                                  <p:stCondLst>
                                    <p:cond delay="20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par>
                                <p:cTn id="18" presetID="42" presetClass="path" presetSubtype="0" decel="100000" fill="hold" nodeType="withEffect">
                                  <p:stCondLst>
                                    <p:cond delay="200"/>
                                  </p:stCondLst>
                                  <p:childTnLst>
                                    <p:animMotion origin="layout" path="M 0 -1.48148E-6 L 0 0.03542 " pathEditMode="relative" rAng="0" ptsTypes="AA">
                                      <p:cBhvr>
                                        <p:cTn id="19" dur="700" spd="-100000" fill="hold"/>
                                        <p:tgtEl>
                                          <p:spTgt spid="9"/>
                                        </p:tgtEl>
                                        <p:attrNameLst>
                                          <p:attrName>ppt_x</p:attrName>
                                          <p:attrName>ppt_y</p:attrName>
                                        </p:attrNameLst>
                                      </p:cBhvr>
                                      <p:rCtr x="0" y="1759"/>
                                    </p:animMotion>
                                  </p:childTnLst>
                                </p:cTn>
                              </p:par>
                              <p:par>
                                <p:cTn id="20" presetID="10" presetClass="entr" presetSubtype="0" fill="hold" grpId="0" nodeType="withEffect">
                                  <p:stCondLst>
                                    <p:cond delay="20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par>
                                <p:cTn id="23" presetID="42" presetClass="path" presetSubtype="0" decel="100000" fill="hold" grpId="1" nodeType="withEffect">
                                  <p:stCondLst>
                                    <p:cond delay="200"/>
                                  </p:stCondLst>
                                  <p:childTnLst>
                                    <p:animMotion origin="layout" path="M 0 -2.22222E-6 L 0 0.03542 " pathEditMode="relative" rAng="0" ptsTypes="AA">
                                      <p:cBhvr>
                                        <p:cTn id="24" dur="700" spd="-100000" fill="hold"/>
                                        <p:tgtEl>
                                          <p:spTgt spid="6"/>
                                        </p:tgtEl>
                                        <p:attrNameLst>
                                          <p:attrName>ppt_x</p:attrName>
                                          <p:attrName>ppt_y</p:attrName>
                                        </p:attrNameLst>
                                      </p:cBhvr>
                                      <p:rCtr x="0" y="1759"/>
                                    </p:animMotion>
                                  </p:childTnLst>
                                </p:cTn>
                              </p:par>
                              <p:par>
                                <p:cTn id="25" presetID="10" presetClass="entr" presetSubtype="0" fill="hold" nodeType="withEffect">
                                  <p:stCondLst>
                                    <p:cond delay="100"/>
                                  </p:stCondLst>
                                  <p:childTnLst>
                                    <p:set>
                                      <p:cBhvr>
                                        <p:cTn id="26" dur="1" fill="hold">
                                          <p:stCondLst>
                                            <p:cond delay="0"/>
                                          </p:stCondLst>
                                        </p:cTn>
                                        <p:tgtEl>
                                          <p:spTgt spid="2"/>
                                        </p:tgtEl>
                                        <p:attrNameLst>
                                          <p:attrName>style.visibility</p:attrName>
                                        </p:attrNameLst>
                                      </p:cBhvr>
                                      <p:to>
                                        <p:strVal val="visible"/>
                                      </p:to>
                                    </p:set>
                                    <p:animEffect transition="in" filter="fade">
                                      <p:cBhvr>
                                        <p:cTn id="27" dur="500"/>
                                        <p:tgtEl>
                                          <p:spTgt spid="2"/>
                                        </p:tgtEl>
                                      </p:cBhvr>
                                    </p:animEffect>
                                  </p:childTnLst>
                                </p:cTn>
                              </p:par>
                              <p:par>
                                <p:cTn id="28" presetID="42" presetClass="path" presetSubtype="0" decel="100000" fill="hold" nodeType="withEffect">
                                  <p:stCondLst>
                                    <p:cond delay="100"/>
                                  </p:stCondLst>
                                  <p:childTnLst>
                                    <p:animMotion origin="layout" path="M 0 -4.44444E-6 L 0 0.03542 " pathEditMode="relative" rAng="0" ptsTypes="AA">
                                      <p:cBhvr>
                                        <p:cTn id="29" dur="700" spd="-100000" fill="hold"/>
                                        <p:tgtEl>
                                          <p:spTgt spid="2"/>
                                        </p:tgtEl>
                                        <p:attrNameLst>
                                          <p:attrName>ppt_x</p:attrName>
                                          <p:attrName>ppt_y</p:attrName>
                                        </p:attrNameLst>
                                      </p:cBhvr>
                                      <p:rCtr x="0" y="1759"/>
                                    </p:animMotion>
                                  </p:childTnLst>
                                </p:cTn>
                              </p:par>
                              <p:par>
                                <p:cTn id="30" presetID="10" presetClass="entr" presetSubtype="0" fill="hold" nodeType="with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fade">
                                      <p:cBhvr>
                                        <p:cTn id="32" dur="500"/>
                                        <p:tgtEl>
                                          <p:spTgt spid="3"/>
                                        </p:tgtEl>
                                      </p:cBhvr>
                                    </p:animEffect>
                                  </p:childTnLst>
                                </p:cTn>
                              </p:par>
                              <p:par>
                                <p:cTn id="33" presetID="42" presetClass="path" presetSubtype="0" decel="100000" fill="hold" nodeType="withEffect">
                                  <p:stCondLst>
                                    <p:cond delay="0"/>
                                  </p:stCondLst>
                                  <p:childTnLst>
                                    <p:animMotion origin="layout" path="M -2.08333E-7 4.81481E-6 L -2.08333E-7 0.03541 " pathEditMode="relative" rAng="0" ptsTypes="AA">
                                      <p:cBhvr>
                                        <p:cTn id="34" dur="700" spd="-100000" fill="hold"/>
                                        <p:tgtEl>
                                          <p:spTgt spid="3"/>
                                        </p:tgtEl>
                                        <p:attrNameLst>
                                          <p:attrName>ppt_x</p:attrName>
                                          <p:attrName>ppt_y</p:attrName>
                                        </p:attrNameLst>
                                      </p:cBhvr>
                                      <p:rCtr x="0" y="178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6" grpId="1"/>
      <p:bldP spid="6" grpId="0" animBg="1"/>
      <p:bldP spid="6" grpId="1"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B72B55-93D1-A11D-B147-EE999196DE75}"/>
              </a:ext>
            </a:extLst>
          </p:cNvPr>
          <p:cNvSpPr>
            <a:spLocks noGrp="1"/>
          </p:cNvSpPr>
          <p:nvPr>
            <p:ph type="title"/>
          </p:nvPr>
        </p:nvSpPr>
        <p:spPr/>
        <p:txBody>
          <a:bodyPr/>
          <a:lstStyle/>
          <a:p>
            <a:r>
              <a:rPr lang="en-US" dirty="0"/>
              <a:t>Azure Cosmos DB – Fleet Management</a:t>
            </a:r>
          </a:p>
        </p:txBody>
      </p:sp>
      <p:sp>
        <p:nvSpPr>
          <p:cNvPr id="3" name="Text Placeholder 15">
            <a:extLst>
              <a:ext uri="{FF2B5EF4-FFF2-40B4-BE49-F238E27FC236}">
                <a16:creationId xmlns:a16="http://schemas.microsoft.com/office/drawing/2014/main" id="{329081CD-847E-FAFF-0570-7B18A9C06ED8}"/>
              </a:ext>
            </a:extLst>
          </p:cNvPr>
          <p:cNvSpPr txBox="1">
            <a:spLocks/>
          </p:cNvSpPr>
          <p:nvPr/>
        </p:nvSpPr>
        <p:spPr>
          <a:xfrm>
            <a:off x="588263" y="1039774"/>
            <a:ext cx="11018520" cy="430887"/>
          </a:xfrm>
          <a:prstGeom prst="rect">
            <a:avLst/>
          </a:prstGeom>
        </p:spPr>
        <p:txBody>
          <a:bodyPr vert="horz" wrap="square" lIns="0" tIns="0" rIns="0" bIns="0" rtlCol="0" anchor="t">
            <a:spAutoFit/>
          </a:bodyPr>
          <a:lstStyle>
            <a:lvl1pPr marL="127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70000">
                      <a:srgbClr val="49C5B1"/>
                    </a:gs>
                    <a:gs pos="0">
                      <a:srgbClr val="8DE971"/>
                    </a:gs>
                  </a:gsLst>
                  <a:path path="circle">
                    <a:fillToRect l="100000" t="100000"/>
                  </a:path>
                </a:gradFill>
                <a:latin typeface="+mj-lt"/>
                <a:ea typeface="+mn-ea"/>
                <a:cs typeface="Segoe UI" panose="020B0502040204020203" pitchFamily="34" charset="0"/>
              </a:defRPr>
            </a:lvl1pPr>
            <a:lvl2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j-lt"/>
                <a:ea typeface="+mn-ea"/>
                <a:cs typeface="+mn-cs"/>
              </a:defRPr>
            </a:lvl2pPr>
            <a:lvl3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j-lt"/>
                <a:ea typeface="+mn-ea"/>
                <a:cs typeface="+mn-cs"/>
              </a:defRPr>
            </a:lvl3pPr>
            <a:lvl4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j-lt"/>
                <a:ea typeface="+mn-ea"/>
                <a:cs typeface="+mn-cs"/>
              </a:defRPr>
            </a:lvl4pPr>
            <a:lvl5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j-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270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800" b="1" i="0" u="none" strike="noStrike" kern="1200" cap="none" spc="0" normalizeH="0" baseline="0" noProof="0" dirty="0">
                <a:ln>
                  <a:noFill/>
                </a:ln>
                <a:solidFill>
                  <a:srgbClr val="000000"/>
                </a:solidFill>
                <a:effectLst/>
                <a:uLnTx/>
                <a:uFillTx/>
                <a:latin typeface="Segoe UI Semibold"/>
                <a:ea typeface="+mn-ea"/>
                <a:cs typeface="Segoe UI"/>
              </a:rPr>
              <a:t>Monitor, manage, and scale Azure Cosmos DB for multi-tenant apps </a:t>
            </a:r>
          </a:p>
        </p:txBody>
      </p:sp>
      <p:sp>
        <p:nvSpPr>
          <p:cNvPr id="4" name="Round Same Side Corner Rectangle 5">
            <a:extLst>
              <a:ext uri="{FF2B5EF4-FFF2-40B4-BE49-F238E27FC236}">
                <a16:creationId xmlns:a16="http://schemas.microsoft.com/office/drawing/2014/main" id="{590EE6E0-F20A-6A98-50BB-872A58A4B3FD}"/>
              </a:ext>
              <a:ext uri="{C183D7F6-B498-43B3-948B-1728B52AA6E4}">
                <adec:decorative xmlns:adec="http://schemas.microsoft.com/office/drawing/2017/decorative" val="1"/>
              </a:ext>
            </a:extLst>
          </p:cNvPr>
          <p:cNvSpPr/>
          <p:nvPr/>
        </p:nvSpPr>
        <p:spPr bwMode="auto">
          <a:xfrm>
            <a:off x="585216" y="3583453"/>
            <a:ext cx="11018519" cy="2598975"/>
          </a:xfrm>
          <a:prstGeom prst="round2SameRect">
            <a:avLst>
              <a:gd name="adj1" fmla="val 16667"/>
              <a:gd name="adj2" fmla="val 4997"/>
            </a:avLst>
          </a:prstGeom>
          <a:gradFill flip="none" rotWithShape="1">
            <a:gsLst>
              <a:gs pos="100000">
                <a:srgbClr val="0078D4"/>
              </a:gs>
              <a:gs pos="56000">
                <a:srgbClr val="0078D4">
                  <a:alpha val="14000"/>
                </a:srgbClr>
              </a:gs>
              <a:gs pos="5000">
                <a:srgbClr val="8DC8E8">
                  <a:alpha val="0"/>
                </a:srgbClr>
              </a:gs>
            </a:gsLst>
            <a:lin ang="5400000" scaled="1"/>
            <a:tileRect/>
          </a:gradFill>
          <a:ln w="9525" cap="flat" cmpd="sng" algn="ctr">
            <a:noFill/>
            <a:prstDash val="solid"/>
            <a:headEnd type="none" w="med" len="med"/>
            <a:tailEnd type="none" w="med" len="med"/>
          </a:ln>
          <a:effectLst>
            <a:outerShdw blurRad="63500" dist="127000" dir="2700000" algn="ctr" rotWithShape="0">
              <a:srgbClr val="000000">
                <a:alpha val="5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5" name="Rounded Rectangle 3">
            <a:extLst>
              <a:ext uri="{FF2B5EF4-FFF2-40B4-BE49-F238E27FC236}">
                <a16:creationId xmlns:a16="http://schemas.microsoft.com/office/drawing/2014/main" id="{F0E3A283-D685-125E-AF91-58962B66EAE0}"/>
              </a:ext>
              <a:ext uri="{C183D7F6-B498-43B3-948B-1728B52AA6E4}">
                <adec:decorative xmlns:adec="http://schemas.microsoft.com/office/drawing/2017/decorative" val="1"/>
              </a:ext>
            </a:extLst>
          </p:cNvPr>
          <p:cNvSpPr>
            <a:spLocks/>
          </p:cNvSpPr>
          <p:nvPr/>
        </p:nvSpPr>
        <p:spPr bwMode="auto">
          <a:xfrm>
            <a:off x="4339908" y="2003049"/>
            <a:ext cx="3520440" cy="3441329"/>
          </a:xfrm>
          <a:prstGeom prst="roundRect">
            <a:avLst>
              <a:gd name="adj" fmla="val 2824"/>
            </a:avLst>
          </a:prstGeom>
          <a:solidFill>
            <a:srgbClr val="091F2C"/>
          </a:solidFill>
          <a:ln w="9525" cap="flat" cmpd="sng" algn="ctr">
            <a:noFill/>
            <a:prstDash val="solid"/>
            <a:headEnd type="none" w="med" len="med"/>
            <a:tailEnd type="none" w="med" len="med"/>
          </a:ln>
          <a:effectLst>
            <a:outerShdw blurRad="63500" dist="127000" dir="2700000" algn="tl" rotWithShape="0">
              <a:srgbClr val="000000">
                <a:alpha val="43137"/>
              </a:srgbClr>
            </a:outerShdw>
          </a:effectLst>
          <a:scene3d>
            <a:camera prst="perspectiveLeft" fov="2100000">
              <a:rot lat="0" lon="0" rev="0"/>
            </a:camera>
            <a:lightRig rig="threePt" dir="t"/>
          </a:scene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a:ln>
                <a:noFill/>
              </a:ln>
              <a:solidFill>
                <a:srgbClr val="091F2C"/>
              </a:solidFill>
              <a:effectLst/>
              <a:uLnTx/>
              <a:uFillTx/>
              <a:latin typeface="Segoe UI"/>
              <a:ea typeface="+mn-ea"/>
              <a:cs typeface="Segoe UI" pitchFamily="34" charset="0"/>
            </a:endParaRPr>
          </a:p>
        </p:txBody>
      </p:sp>
      <p:sp>
        <p:nvSpPr>
          <p:cNvPr id="6" name="Rounded Rectangle 3">
            <a:extLst>
              <a:ext uri="{FF2B5EF4-FFF2-40B4-BE49-F238E27FC236}">
                <a16:creationId xmlns:a16="http://schemas.microsoft.com/office/drawing/2014/main" id="{F4677A91-38A0-51F4-800B-4272E34147DD}"/>
              </a:ext>
              <a:ext uri="{C183D7F6-B498-43B3-948B-1728B52AA6E4}">
                <adec:decorative xmlns:adec="http://schemas.microsoft.com/office/drawing/2017/decorative" val="1"/>
              </a:ext>
            </a:extLst>
          </p:cNvPr>
          <p:cNvSpPr>
            <a:spLocks/>
          </p:cNvSpPr>
          <p:nvPr/>
        </p:nvSpPr>
        <p:spPr bwMode="auto">
          <a:xfrm>
            <a:off x="8088948" y="2003049"/>
            <a:ext cx="3520440" cy="3441329"/>
          </a:xfrm>
          <a:prstGeom prst="roundRect">
            <a:avLst>
              <a:gd name="adj" fmla="val 2824"/>
            </a:avLst>
          </a:prstGeom>
          <a:solidFill>
            <a:srgbClr val="091F2C"/>
          </a:solidFill>
          <a:ln w="9525" cap="flat" cmpd="sng" algn="ctr">
            <a:noFill/>
            <a:prstDash val="solid"/>
            <a:headEnd type="none" w="med" len="med"/>
            <a:tailEnd type="none" w="med" len="med"/>
          </a:ln>
          <a:effectLst>
            <a:outerShdw blurRad="63500" dist="127000" dir="2700000" algn="tl" rotWithShape="0">
              <a:srgbClr val="000000">
                <a:alpha val="43137"/>
              </a:srgbClr>
            </a:outerShdw>
          </a:effectLst>
          <a:scene3d>
            <a:camera prst="perspectiveLeft" fov="2100000">
              <a:rot lat="0" lon="0" rev="0"/>
            </a:camera>
            <a:lightRig rig="threePt" dir="t"/>
          </a:scene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a:ln>
                <a:noFill/>
              </a:ln>
              <a:solidFill>
                <a:srgbClr val="091F2C"/>
              </a:solidFill>
              <a:effectLst/>
              <a:uLnTx/>
              <a:uFillTx/>
              <a:latin typeface="Segoe UI"/>
              <a:ea typeface="+mn-ea"/>
              <a:cs typeface="Segoe UI" pitchFamily="34" charset="0"/>
            </a:endParaRPr>
          </a:p>
        </p:txBody>
      </p:sp>
      <p:sp>
        <p:nvSpPr>
          <p:cNvPr id="7" name="Rounded Rectangle 3">
            <a:extLst>
              <a:ext uri="{FF2B5EF4-FFF2-40B4-BE49-F238E27FC236}">
                <a16:creationId xmlns:a16="http://schemas.microsoft.com/office/drawing/2014/main" id="{74C9FF8E-7DBD-8D7A-B704-08A86401A10A}"/>
              </a:ext>
              <a:ext uri="{C183D7F6-B498-43B3-948B-1728B52AA6E4}">
                <adec:decorative xmlns:adec="http://schemas.microsoft.com/office/drawing/2017/decorative" val="1"/>
              </a:ext>
            </a:extLst>
          </p:cNvPr>
          <p:cNvSpPr>
            <a:spLocks/>
          </p:cNvSpPr>
          <p:nvPr/>
        </p:nvSpPr>
        <p:spPr bwMode="auto">
          <a:xfrm>
            <a:off x="590868" y="2003049"/>
            <a:ext cx="3520440" cy="3441329"/>
          </a:xfrm>
          <a:prstGeom prst="roundRect">
            <a:avLst>
              <a:gd name="adj" fmla="val 2824"/>
            </a:avLst>
          </a:prstGeom>
          <a:solidFill>
            <a:srgbClr val="091F2C"/>
          </a:solidFill>
          <a:ln w="9525" cap="flat" cmpd="sng" algn="ctr">
            <a:noFill/>
            <a:prstDash val="solid"/>
            <a:headEnd type="none" w="med" len="med"/>
            <a:tailEnd type="none" w="med" len="med"/>
          </a:ln>
          <a:effectLst>
            <a:outerShdw blurRad="63500" dist="127000" dir="2700000" algn="tl" rotWithShape="0">
              <a:srgbClr val="000000">
                <a:alpha val="43137"/>
              </a:srgbClr>
            </a:outerShdw>
          </a:effectLst>
          <a:scene3d>
            <a:camera prst="perspectiveLeft" fov="2100000">
              <a:rot lat="0" lon="0" rev="0"/>
            </a:camera>
            <a:lightRig rig="threePt" dir="t"/>
          </a:scene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a:ln>
                <a:noFill/>
              </a:ln>
              <a:solidFill>
                <a:srgbClr val="091F2C"/>
              </a:solidFill>
              <a:effectLst/>
              <a:uLnTx/>
              <a:uFillTx/>
              <a:latin typeface="Segoe UI"/>
              <a:ea typeface="+mn-ea"/>
              <a:cs typeface="Segoe UI" pitchFamily="34" charset="0"/>
            </a:endParaRPr>
          </a:p>
        </p:txBody>
      </p:sp>
      <p:sp>
        <p:nvSpPr>
          <p:cNvPr id="8" name="TextBox 7">
            <a:extLst>
              <a:ext uri="{FF2B5EF4-FFF2-40B4-BE49-F238E27FC236}">
                <a16:creationId xmlns:a16="http://schemas.microsoft.com/office/drawing/2014/main" id="{A746BBC9-53B5-C6BB-E293-76AFBE8D84B6}"/>
              </a:ext>
            </a:extLst>
          </p:cNvPr>
          <p:cNvSpPr txBox="1"/>
          <p:nvPr/>
        </p:nvSpPr>
        <p:spPr>
          <a:xfrm>
            <a:off x="8985992" y="2128797"/>
            <a:ext cx="2008893" cy="707886"/>
          </a:xfrm>
          <a:prstGeom prst="rect">
            <a:avLst/>
          </a:prstGeom>
          <a:noFill/>
        </p:spPr>
        <p:txBody>
          <a:bodyPr wrap="square" rtlCol="0">
            <a:spAutoFit/>
          </a:bodyPr>
          <a:lstStyle>
            <a:defPPr>
              <a:defRPr lang="en-US"/>
            </a:defPPr>
            <a:lvl1pPr marR="0" lvl="0" indent="0" algn="ctr" fontAlgn="auto">
              <a:lnSpc>
                <a:spcPct val="100000"/>
              </a:lnSpc>
              <a:spcBef>
                <a:spcPts val="0"/>
              </a:spcBef>
              <a:spcAft>
                <a:spcPts val="0"/>
              </a:spcAft>
              <a:buClrTx/>
              <a:buSzTx/>
              <a:buFontTx/>
              <a:buNone/>
              <a:tabLst/>
              <a:defRPr kumimoji="0" sz="2000" i="0" u="none" strike="noStrike" cap="none" spc="0" normalizeH="0" baseline="0">
                <a:ln>
                  <a:noFill/>
                </a:ln>
                <a:solidFill>
                  <a:srgbClr val="FFFFFF"/>
                </a:solidFill>
                <a:effectLst/>
                <a:uLnTx/>
                <a:uFillTx/>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mn-ea"/>
                <a:cs typeface="+mn-cs"/>
              </a:rPr>
              <a:t>Low cost per tenant</a:t>
            </a:r>
          </a:p>
        </p:txBody>
      </p:sp>
      <p:sp>
        <p:nvSpPr>
          <p:cNvPr id="9" name="TextBox 8">
            <a:extLst>
              <a:ext uri="{FF2B5EF4-FFF2-40B4-BE49-F238E27FC236}">
                <a16:creationId xmlns:a16="http://schemas.microsoft.com/office/drawing/2014/main" id="{CF4DF723-A957-BA18-BB84-0028139E184E}"/>
              </a:ext>
            </a:extLst>
          </p:cNvPr>
          <p:cNvSpPr txBox="1"/>
          <p:nvPr/>
        </p:nvSpPr>
        <p:spPr>
          <a:xfrm>
            <a:off x="1042227" y="2128797"/>
            <a:ext cx="2617723"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mn-ea"/>
                <a:cs typeface="+mn-cs"/>
              </a:rPr>
              <a:t>Easy to manage &amp; monitor</a:t>
            </a:r>
          </a:p>
        </p:txBody>
      </p:sp>
      <p:sp>
        <p:nvSpPr>
          <p:cNvPr id="10" name="TextBox 9">
            <a:extLst>
              <a:ext uri="{FF2B5EF4-FFF2-40B4-BE49-F238E27FC236}">
                <a16:creationId xmlns:a16="http://schemas.microsoft.com/office/drawing/2014/main" id="{D81A90D4-D70E-1966-B8C8-31132A0CB97A}"/>
              </a:ext>
            </a:extLst>
          </p:cNvPr>
          <p:cNvSpPr txBox="1"/>
          <p:nvPr/>
        </p:nvSpPr>
        <p:spPr>
          <a:xfrm>
            <a:off x="4513987" y="2128797"/>
            <a:ext cx="3236170" cy="707886"/>
          </a:xfrm>
          <a:prstGeom prst="rect">
            <a:avLst/>
          </a:prstGeom>
          <a:noFill/>
        </p:spPr>
        <p:txBody>
          <a:bodyPr wrap="square" rtlCol="0">
            <a:spAutoFit/>
          </a:bodyPr>
          <a:lstStyle>
            <a:defPPr>
              <a:defRPr lang="en-US"/>
            </a:defPPr>
            <a:lvl1pPr marR="0" lvl="0" indent="0" algn="ctr" fontAlgn="auto">
              <a:lnSpc>
                <a:spcPct val="100000"/>
              </a:lnSpc>
              <a:spcBef>
                <a:spcPts val="0"/>
              </a:spcBef>
              <a:spcAft>
                <a:spcPts val="0"/>
              </a:spcAft>
              <a:buClrTx/>
              <a:buSzTx/>
              <a:buFontTx/>
              <a:buNone/>
              <a:tabLst/>
              <a:defRPr kumimoji="0" sz="2000" i="0" u="none" strike="noStrike" cap="none" spc="0" normalizeH="0" baseline="0">
                <a:ln>
                  <a:noFill/>
                </a:ln>
                <a:solidFill>
                  <a:srgbClr val="FFFFFF"/>
                </a:solidFill>
                <a:effectLst/>
                <a:uLnTx/>
                <a:uFillTx/>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mn-ea"/>
                <a:cs typeface="+mn-cs"/>
              </a:rPr>
              <a:t>Good isolation &amp; performance</a:t>
            </a:r>
          </a:p>
        </p:txBody>
      </p:sp>
      <p:sp>
        <p:nvSpPr>
          <p:cNvPr id="11" name="TextBox 10">
            <a:extLst>
              <a:ext uri="{FF2B5EF4-FFF2-40B4-BE49-F238E27FC236}">
                <a16:creationId xmlns:a16="http://schemas.microsoft.com/office/drawing/2014/main" id="{23E244BE-E513-A766-28D4-CAF5ECDB6A22}"/>
              </a:ext>
            </a:extLst>
          </p:cNvPr>
          <p:cNvSpPr txBox="1"/>
          <p:nvPr/>
        </p:nvSpPr>
        <p:spPr>
          <a:xfrm>
            <a:off x="1524568" y="5716434"/>
            <a:ext cx="8918559"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mn-cs"/>
              </a:rPr>
              <a:t>Enables ISVs to build multi-tenant apps with strong tenant isolation + low cost per tenant</a:t>
            </a:r>
          </a:p>
        </p:txBody>
      </p:sp>
      <p:sp>
        <p:nvSpPr>
          <p:cNvPr id="12" name="Oval 11">
            <a:extLst>
              <a:ext uri="{FF2B5EF4-FFF2-40B4-BE49-F238E27FC236}">
                <a16:creationId xmlns:a16="http://schemas.microsoft.com/office/drawing/2014/main" id="{2BBA93D1-C6DF-CCC2-3A1D-02126E21E886}"/>
              </a:ext>
              <a:ext uri="{C183D7F6-B498-43B3-948B-1728B52AA6E4}">
                <adec:decorative xmlns:adec="http://schemas.microsoft.com/office/drawing/2017/decorative" val="1"/>
              </a:ext>
            </a:extLst>
          </p:cNvPr>
          <p:cNvSpPr/>
          <p:nvPr/>
        </p:nvSpPr>
        <p:spPr bwMode="auto">
          <a:xfrm>
            <a:off x="9378661" y="3018707"/>
            <a:ext cx="1064466" cy="1064466"/>
          </a:xfrm>
          <a:prstGeom prst="ellipse">
            <a:avLst/>
          </a:prstGeom>
          <a:gradFill flip="none" rotWithShape="1">
            <a:gsLst>
              <a:gs pos="0">
                <a:srgbClr val="0078D4"/>
              </a:gs>
              <a:gs pos="80000">
                <a:srgbClr val="399A91"/>
              </a:gs>
            </a:gsLst>
            <a:path path="circle">
              <a:fillToRect l="100000" t="100000"/>
            </a:path>
            <a:tileRect r="-100000" b="-100000"/>
          </a:gradFill>
          <a:ln w="63897" cap="flat">
            <a:noFill/>
            <a:prstDash val="solid"/>
            <a:miter/>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FFFFFF"/>
              </a:solidFill>
              <a:effectLst/>
              <a:uLnTx/>
              <a:uFillTx/>
              <a:latin typeface="Segoe UI"/>
              <a:ea typeface="+mn-ea"/>
              <a:cs typeface="+mn-cs"/>
            </a:endParaRPr>
          </a:p>
        </p:txBody>
      </p:sp>
      <p:pic>
        <p:nvPicPr>
          <p:cNvPr id="13" name="Graphic 12">
            <a:extLst>
              <a:ext uri="{FF2B5EF4-FFF2-40B4-BE49-F238E27FC236}">
                <a16:creationId xmlns:a16="http://schemas.microsoft.com/office/drawing/2014/main" id="{9634BEBA-0309-FF5D-68EB-1691B097DD31}"/>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278" r="278"/>
          <a:stretch/>
        </p:blipFill>
        <p:spPr>
          <a:xfrm>
            <a:off x="9589928" y="3258429"/>
            <a:ext cx="592677" cy="595988"/>
          </a:xfrm>
          <a:prstGeom prst="rect">
            <a:avLst/>
          </a:prstGeom>
        </p:spPr>
      </p:pic>
      <p:sp>
        <p:nvSpPr>
          <p:cNvPr id="14" name="TextBox 13">
            <a:extLst>
              <a:ext uri="{FF2B5EF4-FFF2-40B4-BE49-F238E27FC236}">
                <a16:creationId xmlns:a16="http://schemas.microsoft.com/office/drawing/2014/main" id="{887207CA-3773-C100-D36F-739EDE9B11F4}"/>
              </a:ext>
            </a:extLst>
          </p:cNvPr>
          <p:cNvSpPr txBox="1"/>
          <p:nvPr/>
        </p:nvSpPr>
        <p:spPr>
          <a:xfrm>
            <a:off x="8370800" y="4317567"/>
            <a:ext cx="3025581" cy="140038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B9DCD2"/>
                </a:solidFill>
                <a:effectLst/>
                <a:uLnTx/>
                <a:uFillTx/>
                <a:latin typeface="Segoe UI"/>
                <a:ea typeface="+mn-ea"/>
                <a:cs typeface="+mn-cs"/>
              </a:rPr>
              <a:t>Elastically scale and pool RU/s across databases in fleet, with controls for guaranteed performance</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B9DCD2"/>
              </a:soli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B9DCD2"/>
                </a:solidFill>
                <a:effectLst/>
                <a:uLnTx/>
                <a:uFillTx/>
                <a:latin typeface="Segoe UI"/>
                <a:ea typeface="+mn-ea"/>
                <a:cs typeface="+mn-cs"/>
              </a:rPr>
              <a:t> </a:t>
            </a:r>
          </a:p>
        </p:txBody>
      </p:sp>
      <p:pic>
        <p:nvPicPr>
          <p:cNvPr id="15" name="Graphic 14">
            <a:extLst>
              <a:ext uri="{FF2B5EF4-FFF2-40B4-BE49-F238E27FC236}">
                <a16:creationId xmlns:a16="http://schemas.microsoft.com/office/drawing/2014/main" id="{50CFCDAB-33A2-D833-1AF5-455FC190E428}"/>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099896" y="3409700"/>
            <a:ext cx="370476" cy="322029"/>
          </a:xfrm>
          <a:prstGeom prst="rect">
            <a:avLst/>
          </a:prstGeom>
        </p:spPr>
      </p:pic>
      <p:sp>
        <p:nvSpPr>
          <p:cNvPr id="16" name="TextBox 15">
            <a:extLst>
              <a:ext uri="{FF2B5EF4-FFF2-40B4-BE49-F238E27FC236}">
                <a16:creationId xmlns:a16="http://schemas.microsoft.com/office/drawing/2014/main" id="{FD0222FB-C00C-546B-80FB-145FC78023C9}"/>
              </a:ext>
            </a:extLst>
          </p:cNvPr>
          <p:cNvSpPr txBox="1"/>
          <p:nvPr/>
        </p:nvSpPr>
        <p:spPr>
          <a:xfrm>
            <a:off x="5208326" y="3592306"/>
            <a:ext cx="187552" cy="24622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a:t>
            </a:r>
          </a:p>
        </p:txBody>
      </p:sp>
      <p:pic>
        <p:nvPicPr>
          <p:cNvPr id="17" name="Graphic 16">
            <a:extLst>
              <a:ext uri="{FF2B5EF4-FFF2-40B4-BE49-F238E27FC236}">
                <a16:creationId xmlns:a16="http://schemas.microsoft.com/office/drawing/2014/main" id="{016D3DC8-A9F9-9F4F-73E8-F49F72459F09}"/>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099279" y="3834538"/>
            <a:ext cx="370476" cy="322029"/>
          </a:xfrm>
          <a:prstGeom prst="rect">
            <a:avLst/>
          </a:prstGeom>
        </p:spPr>
      </p:pic>
      <p:pic>
        <p:nvPicPr>
          <p:cNvPr id="18" name="Graphic 17">
            <a:extLst>
              <a:ext uri="{FF2B5EF4-FFF2-40B4-BE49-F238E27FC236}">
                <a16:creationId xmlns:a16="http://schemas.microsoft.com/office/drawing/2014/main" id="{3383C87B-1A7C-3A59-6FCE-C2544909CAF4}"/>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099279" y="3018868"/>
            <a:ext cx="370476" cy="322029"/>
          </a:xfrm>
          <a:prstGeom prst="rect">
            <a:avLst/>
          </a:prstGeom>
        </p:spPr>
      </p:pic>
      <p:sp>
        <p:nvSpPr>
          <p:cNvPr id="19" name="Rectangle: Rounded Corners 18">
            <a:extLst>
              <a:ext uri="{FF2B5EF4-FFF2-40B4-BE49-F238E27FC236}">
                <a16:creationId xmlns:a16="http://schemas.microsoft.com/office/drawing/2014/main" id="{78112C97-F04B-A36D-65CC-664DFB18493B}"/>
              </a:ext>
              <a:ext uri="{C183D7F6-B498-43B3-948B-1728B52AA6E4}">
                <adec:decorative xmlns:adec="http://schemas.microsoft.com/office/drawing/2017/decorative" val="1"/>
              </a:ext>
            </a:extLst>
          </p:cNvPr>
          <p:cNvSpPr/>
          <p:nvPr/>
        </p:nvSpPr>
        <p:spPr>
          <a:xfrm>
            <a:off x="4987884" y="2889584"/>
            <a:ext cx="2286969" cy="1387737"/>
          </a:xfrm>
          <a:prstGeom prst="roundRect">
            <a:avLst/>
          </a:prstGeom>
          <a:noFill/>
          <a:ln w="19050" cap="flat" cmpd="sng" algn="ctr">
            <a:solidFill>
              <a:srgbClr val="FFFF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0" name="TextBox 19">
            <a:extLst>
              <a:ext uri="{FF2B5EF4-FFF2-40B4-BE49-F238E27FC236}">
                <a16:creationId xmlns:a16="http://schemas.microsoft.com/office/drawing/2014/main" id="{68DE4D6A-858E-DD29-C000-1CBB43039598}"/>
              </a:ext>
            </a:extLst>
          </p:cNvPr>
          <p:cNvSpPr txBox="1"/>
          <p:nvPr/>
        </p:nvSpPr>
        <p:spPr>
          <a:xfrm>
            <a:off x="5598553" y="3094341"/>
            <a:ext cx="1714691"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a:ea typeface="+mn-ea"/>
                <a:cs typeface="+mn-cs"/>
              </a:rPr>
              <a:t>Cosmos DB for Tenant 1</a:t>
            </a:r>
          </a:p>
        </p:txBody>
      </p:sp>
      <p:sp>
        <p:nvSpPr>
          <p:cNvPr id="21" name="TextBox 20">
            <a:extLst>
              <a:ext uri="{FF2B5EF4-FFF2-40B4-BE49-F238E27FC236}">
                <a16:creationId xmlns:a16="http://schemas.microsoft.com/office/drawing/2014/main" id="{C168446D-C06A-9B55-E8DB-35A46FE3A3AE}"/>
              </a:ext>
            </a:extLst>
          </p:cNvPr>
          <p:cNvSpPr txBox="1"/>
          <p:nvPr/>
        </p:nvSpPr>
        <p:spPr>
          <a:xfrm>
            <a:off x="5604168" y="3487068"/>
            <a:ext cx="1714691"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a:ea typeface="+mn-ea"/>
                <a:cs typeface="+mn-cs"/>
              </a:rPr>
              <a:t>Cosmos DB for Tenant 2</a:t>
            </a:r>
          </a:p>
        </p:txBody>
      </p:sp>
      <p:sp>
        <p:nvSpPr>
          <p:cNvPr id="22" name="TextBox 21">
            <a:extLst>
              <a:ext uri="{FF2B5EF4-FFF2-40B4-BE49-F238E27FC236}">
                <a16:creationId xmlns:a16="http://schemas.microsoft.com/office/drawing/2014/main" id="{3E5934D6-5092-111D-F56F-AF4A4380A114}"/>
              </a:ext>
            </a:extLst>
          </p:cNvPr>
          <p:cNvSpPr txBox="1"/>
          <p:nvPr/>
        </p:nvSpPr>
        <p:spPr>
          <a:xfrm>
            <a:off x="5604792" y="3898933"/>
            <a:ext cx="1714691"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a:ea typeface="+mn-ea"/>
                <a:cs typeface="+mn-cs"/>
              </a:rPr>
              <a:t>Cosmos DB for Tenant 1000</a:t>
            </a:r>
          </a:p>
        </p:txBody>
      </p:sp>
      <p:sp>
        <p:nvSpPr>
          <p:cNvPr id="23" name="TextBox 22">
            <a:extLst>
              <a:ext uri="{FF2B5EF4-FFF2-40B4-BE49-F238E27FC236}">
                <a16:creationId xmlns:a16="http://schemas.microsoft.com/office/drawing/2014/main" id="{B4BE82F0-2685-77E3-6A74-CBBCC54930F0}"/>
              </a:ext>
            </a:extLst>
          </p:cNvPr>
          <p:cNvSpPr txBox="1"/>
          <p:nvPr/>
        </p:nvSpPr>
        <p:spPr>
          <a:xfrm>
            <a:off x="4621760" y="4317567"/>
            <a:ext cx="3025581" cy="115416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B9DCD2"/>
                </a:solidFill>
                <a:effectLst/>
                <a:uLnTx/>
                <a:uFillTx/>
                <a:latin typeface="Segoe UI"/>
                <a:ea typeface="+mn-ea"/>
                <a:cs typeface="+mn-cs"/>
              </a:rPr>
              <a:t>Enables data and security isolation at tenant level, with account per tenant architecture  </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B9DCD2"/>
              </a:soli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B9DCD2"/>
                </a:solidFill>
                <a:effectLst/>
                <a:uLnTx/>
                <a:uFillTx/>
                <a:latin typeface="Segoe UI"/>
                <a:ea typeface="+mn-ea"/>
                <a:cs typeface="+mn-cs"/>
              </a:rPr>
              <a:t> </a:t>
            </a:r>
          </a:p>
        </p:txBody>
      </p:sp>
      <p:sp>
        <p:nvSpPr>
          <p:cNvPr id="24" name="TextBox 23">
            <a:extLst>
              <a:ext uri="{FF2B5EF4-FFF2-40B4-BE49-F238E27FC236}">
                <a16:creationId xmlns:a16="http://schemas.microsoft.com/office/drawing/2014/main" id="{D2544661-F75E-4477-EAF8-971081FD1AB6}"/>
              </a:ext>
            </a:extLst>
          </p:cNvPr>
          <p:cNvSpPr txBox="1"/>
          <p:nvPr/>
        </p:nvSpPr>
        <p:spPr>
          <a:xfrm>
            <a:off x="883403" y="4317567"/>
            <a:ext cx="3025581" cy="115416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B9DCD2"/>
                </a:solidFill>
                <a:effectLst/>
                <a:uLnTx/>
                <a:uFillTx/>
                <a:latin typeface="Segoe UI"/>
                <a:ea typeface="+mn-ea"/>
                <a:cs typeface="+mn-cs"/>
              </a:rPr>
              <a:t>New fleet APIs to manage, monitor, and make changes across thousands of databases</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B9DCD2"/>
              </a:soli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B9DCD2"/>
                </a:solidFill>
                <a:effectLst/>
                <a:uLnTx/>
                <a:uFillTx/>
                <a:latin typeface="Segoe UI"/>
                <a:ea typeface="+mn-ea"/>
                <a:cs typeface="+mn-cs"/>
              </a:rPr>
              <a:t> </a:t>
            </a:r>
          </a:p>
        </p:txBody>
      </p:sp>
      <p:sp>
        <p:nvSpPr>
          <p:cNvPr id="25" name="Oval 24">
            <a:extLst>
              <a:ext uri="{FF2B5EF4-FFF2-40B4-BE49-F238E27FC236}">
                <a16:creationId xmlns:a16="http://schemas.microsoft.com/office/drawing/2014/main" id="{EB3A4FAE-78C3-D090-A436-9FD19C51F52E}"/>
              </a:ext>
              <a:ext uri="{C183D7F6-B498-43B3-948B-1728B52AA6E4}">
                <adec:decorative xmlns:adec="http://schemas.microsoft.com/office/drawing/2017/decorative" val="1"/>
              </a:ext>
            </a:extLst>
          </p:cNvPr>
          <p:cNvSpPr/>
          <p:nvPr/>
        </p:nvSpPr>
        <p:spPr bwMode="auto">
          <a:xfrm>
            <a:off x="1839209" y="2997016"/>
            <a:ext cx="973960" cy="973960"/>
          </a:xfrm>
          <a:prstGeom prst="ellipse">
            <a:avLst/>
          </a:prstGeom>
          <a:gradFill flip="none" rotWithShape="1">
            <a:gsLst>
              <a:gs pos="0">
                <a:srgbClr val="0078D4"/>
              </a:gs>
              <a:gs pos="80000">
                <a:srgbClr val="399A91"/>
              </a:gs>
            </a:gsLst>
            <a:path path="circle">
              <a:fillToRect l="100000" t="100000"/>
            </a:path>
            <a:tileRect r="-100000" b="-100000"/>
          </a:gradFill>
          <a:ln w="63897" cap="flat">
            <a:noFill/>
            <a:prstDash val="solid"/>
            <a:miter/>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FFFFFF"/>
              </a:solidFill>
              <a:effectLst/>
              <a:uLnTx/>
              <a:uFillTx/>
              <a:latin typeface="Segoe UI"/>
              <a:ea typeface="+mn-ea"/>
              <a:cs typeface="+mn-cs"/>
            </a:endParaRPr>
          </a:p>
        </p:txBody>
      </p:sp>
      <p:sp>
        <p:nvSpPr>
          <p:cNvPr id="26" name="Graphic 35">
            <a:extLst>
              <a:ext uri="{FF2B5EF4-FFF2-40B4-BE49-F238E27FC236}">
                <a16:creationId xmlns:a16="http://schemas.microsoft.com/office/drawing/2014/main" id="{D345D546-E74C-A175-B119-529678C11094}"/>
              </a:ext>
              <a:ext uri="{C183D7F6-B498-43B3-948B-1728B52AA6E4}">
                <adec:decorative xmlns:adec="http://schemas.microsoft.com/office/drawing/2017/decorative" val="1"/>
              </a:ext>
            </a:extLst>
          </p:cNvPr>
          <p:cNvSpPr/>
          <p:nvPr/>
        </p:nvSpPr>
        <p:spPr>
          <a:xfrm>
            <a:off x="2108329" y="3284247"/>
            <a:ext cx="412753" cy="429051"/>
          </a:xfrm>
          <a:custGeom>
            <a:avLst/>
            <a:gdLst>
              <a:gd name="connsiteX0" fmla="*/ 18105 w 422455"/>
              <a:gd name="connsiteY0" fmla="*/ 289684 h 362103"/>
              <a:gd name="connsiteX1" fmla="*/ 36041 w 422455"/>
              <a:gd name="connsiteY1" fmla="*/ 305327 h 362103"/>
              <a:gd name="connsiteX2" fmla="*/ 36210 w 422455"/>
              <a:gd name="connsiteY2" fmla="*/ 307789 h 362103"/>
              <a:gd name="connsiteX3" fmla="*/ 36210 w 422455"/>
              <a:gd name="connsiteY3" fmla="*/ 344000 h 362103"/>
              <a:gd name="connsiteX4" fmla="*/ 18100 w 422455"/>
              <a:gd name="connsiteY4" fmla="*/ 362100 h 362103"/>
              <a:gd name="connsiteX5" fmla="*/ 169 w 422455"/>
              <a:gd name="connsiteY5" fmla="*/ 346462 h 362103"/>
              <a:gd name="connsiteX6" fmla="*/ 0 w 422455"/>
              <a:gd name="connsiteY6" fmla="*/ 344000 h 362103"/>
              <a:gd name="connsiteX7" fmla="*/ 0 w 422455"/>
              <a:gd name="connsiteY7" fmla="*/ 307789 h 362103"/>
              <a:gd name="connsiteX8" fmla="*/ 18105 w 422455"/>
              <a:gd name="connsiteY8" fmla="*/ 289684 h 362103"/>
              <a:gd name="connsiteX9" fmla="*/ 211227 w 422455"/>
              <a:gd name="connsiteY9" fmla="*/ 144843 h 362103"/>
              <a:gd name="connsiteX10" fmla="*/ 229163 w 422455"/>
              <a:gd name="connsiteY10" fmla="*/ 160485 h 362103"/>
              <a:gd name="connsiteX11" fmla="*/ 229332 w 422455"/>
              <a:gd name="connsiteY11" fmla="*/ 162948 h 362103"/>
              <a:gd name="connsiteX12" fmla="*/ 229332 w 422455"/>
              <a:gd name="connsiteY12" fmla="*/ 344000 h 362103"/>
              <a:gd name="connsiteX13" fmla="*/ 211222 w 422455"/>
              <a:gd name="connsiteY13" fmla="*/ 362100 h 362103"/>
              <a:gd name="connsiteX14" fmla="*/ 193291 w 422455"/>
              <a:gd name="connsiteY14" fmla="*/ 346462 h 362103"/>
              <a:gd name="connsiteX15" fmla="*/ 193122 w 422455"/>
              <a:gd name="connsiteY15" fmla="*/ 344000 h 362103"/>
              <a:gd name="connsiteX16" fmla="*/ 193122 w 422455"/>
              <a:gd name="connsiteY16" fmla="*/ 162948 h 362103"/>
              <a:gd name="connsiteX17" fmla="*/ 211227 w 422455"/>
              <a:gd name="connsiteY17" fmla="*/ 144843 h 362103"/>
              <a:gd name="connsiteX18" fmla="*/ 307788 w 422455"/>
              <a:gd name="connsiteY18" fmla="*/ 72422 h 362103"/>
              <a:gd name="connsiteX19" fmla="*/ 325724 w 422455"/>
              <a:gd name="connsiteY19" fmla="*/ 88065 h 362103"/>
              <a:gd name="connsiteX20" fmla="*/ 325893 w 422455"/>
              <a:gd name="connsiteY20" fmla="*/ 90527 h 362103"/>
              <a:gd name="connsiteX21" fmla="*/ 325893 w 422455"/>
              <a:gd name="connsiteY21" fmla="*/ 344000 h 362103"/>
              <a:gd name="connsiteX22" fmla="*/ 307783 w 422455"/>
              <a:gd name="connsiteY22" fmla="*/ 362100 h 362103"/>
              <a:gd name="connsiteX23" fmla="*/ 289852 w 422455"/>
              <a:gd name="connsiteY23" fmla="*/ 346462 h 362103"/>
              <a:gd name="connsiteX24" fmla="*/ 289683 w 422455"/>
              <a:gd name="connsiteY24" fmla="*/ 344000 h 362103"/>
              <a:gd name="connsiteX25" fmla="*/ 289683 w 422455"/>
              <a:gd name="connsiteY25" fmla="*/ 90527 h 362103"/>
              <a:gd name="connsiteX26" fmla="*/ 307788 w 422455"/>
              <a:gd name="connsiteY26" fmla="*/ 72422 h 362103"/>
              <a:gd name="connsiteX27" fmla="*/ 404180 w 422455"/>
              <a:gd name="connsiteY27" fmla="*/ 1 h 362103"/>
              <a:gd name="connsiteX28" fmla="*/ 422285 w 422455"/>
              <a:gd name="connsiteY28" fmla="*/ 15451 h 362103"/>
              <a:gd name="connsiteX29" fmla="*/ 422454 w 422455"/>
              <a:gd name="connsiteY29" fmla="*/ 17913 h 362103"/>
              <a:gd name="connsiteX30" fmla="*/ 422454 w 422455"/>
              <a:gd name="connsiteY30" fmla="*/ 343831 h 362103"/>
              <a:gd name="connsiteX31" fmla="*/ 404518 w 422455"/>
              <a:gd name="connsiteY31" fmla="*/ 362102 h 362103"/>
              <a:gd name="connsiteX32" fmla="*/ 386437 w 422455"/>
              <a:gd name="connsiteY32" fmla="*/ 346631 h 362103"/>
              <a:gd name="connsiteX33" fmla="*/ 386244 w 422455"/>
              <a:gd name="connsiteY33" fmla="*/ 344193 h 362103"/>
              <a:gd name="connsiteX34" fmla="*/ 386244 w 422455"/>
              <a:gd name="connsiteY34" fmla="*/ 18275 h 362103"/>
              <a:gd name="connsiteX35" fmla="*/ 404178 w 422455"/>
              <a:gd name="connsiteY35" fmla="*/ 1 h 362103"/>
              <a:gd name="connsiteX36" fmla="*/ 404180 w 422455"/>
              <a:gd name="connsiteY36" fmla="*/ 1 h 362103"/>
              <a:gd name="connsiteX37" fmla="*/ 114666 w 422455"/>
              <a:gd name="connsiteY37" fmla="*/ 217263 h 362103"/>
              <a:gd name="connsiteX38" fmla="*/ 132602 w 422455"/>
              <a:gd name="connsiteY38" fmla="*/ 232906 h 362103"/>
              <a:gd name="connsiteX39" fmla="*/ 132771 w 422455"/>
              <a:gd name="connsiteY39" fmla="*/ 235369 h 362103"/>
              <a:gd name="connsiteX40" fmla="*/ 132771 w 422455"/>
              <a:gd name="connsiteY40" fmla="*/ 343976 h 362103"/>
              <a:gd name="connsiteX41" fmla="*/ 114661 w 422455"/>
              <a:gd name="connsiteY41" fmla="*/ 362076 h 362103"/>
              <a:gd name="connsiteX42" fmla="*/ 96730 w 422455"/>
              <a:gd name="connsiteY42" fmla="*/ 346438 h 362103"/>
              <a:gd name="connsiteX43" fmla="*/ 96561 w 422455"/>
              <a:gd name="connsiteY43" fmla="*/ 343951 h 362103"/>
              <a:gd name="connsiteX44" fmla="*/ 96561 w 422455"/>
              <a:gd name="connsiteY44" fmla="*/ 235369 h 362103"/>
              <a:gd name="connsiteX45" fmla="*/ 114666 w 422455"/>
              <a:gd name="connsiteY45" fmla="*/ 217263 h 362103"/>
              <a:gd name="connsiteX0" fmla="*/ 18105 w 424623"/>
              <a:gd name="connsiteY0" fmla="*/ 289684 h 362102"/>
              <a:gd name="connsiteX1" fmla="*/ 36041 w 424623"/>
              <a:gd name="connsiteY1" fmla="*/ 305327 h 362102"/>
              <a:gd name="connsiteX2" fmla="*/ 36210 w 424623"/>
              <a:gd name="connsiteY2" fmla="*/ 307789 h 362102"/>
              <a:gd name="connsiteX3" fmla="*/ 36210 w 424623"/>
              <a:gd name="connsiteY3" fmla="*/ 344000 h 362102"/>
              <a:gd name="connsiteX4" fmla="*/ 18100 w 424623"/>
              <a:gd name="connsiteY4" fmla="*/ 362100 h 362102"/>
              <a:gd name="connsiteX5" fmla="*/ 169 w 424623"/>
              <a:gd name="connsiteY5" fmla="*/ 346462 h 362102"/>
              <a:gd name="connsiteX6" fmla="*/ 0 w 424623"/>
              <a:gd name="connsiteY6" fmla="*/ 344000 h 362102"/>
              <a:gd name="connsiteX7" fmla="*/ 0 w 424623"/>
              <a:gd name="connsiteY7" fmla="*/ 307789 h 362102"/>
              <a:gd name="connsiteX8" fmla="*/ 18105 w 424623"/>
              <a:gd name="connsiteY8" fmla="*/ 289684 h 362102"/>
              <a:gd name="connsiteX9" fmla="*/ 211227 w 424623"/>
              <a:gd name="connsiteY9" fmla="*/ 144843 h 362102"/>
              <a:gd name="connsiteX10" fmla="*/ 229163 w 424623"/>
              <a:gd name="connsiteY10" fmla="*/ 160485 h 362102"/>
              <a:gd name="connsiteX11" fmla="*/ 229332 w 424623"/>
              <a:gd name="connsiteY11" fmla="*/ 162948 h 362102"/>
              <a:gd name="connsiteX12" fmla="*/ 229332 w 424623"/>
              <a:gd name="connsiteY12" fmla="*/ 344000 h 362102"/>
              <a:gd name="connsiteX13" fmla="*/ 211222 w 424623"/>
              <a:gd name="connsiteY13" fmla="*/ 362100 h 362102"/>
              <a:gd name="connsiteX14" fmla="*/ 193291 w 424623"/>
              <a:gd name="connsiteY14" fmla="*/ 346462 h 362102"/>
              <a:gd name="connsiteX15" fmla="*/ 193122 w 424623"/>
              <a:gd name="connsiteY15" fmla="*/ 344000 h 362102"/>
              <a:gd name="connsiteX16" fmla="*/ 193122 w 424623"/>
              <a:gd name="connsiteY16" fmla="*/ 162948 h 362102"/>
              <a:gd name="connsiteX17" fmla="*/ 211227 w 424623"/>
              <a:gd name="connsiteY17" fmla="*/ 144843 h 362102"/>
              <a:gd name="connsiteX18" fmla="*/ 307788 w 424623"/>
              <a:gd name="connsiteY18" fmla="*/ 72422 h 362102"/>
              <a:gd name="connsiteX19" fmla="*/ 325724 w 424623"/>
              <a:gd name="connsiteY19" fmla="*/ 88065 h 362102"/>
              <a:gd name="connsiteX20" fmla="*/ 325893 w 424623"/>
              <a:gd name="connsiteY20" fmla="*/ 90527 h 362102"/>
              <a:gd name="connsiteX21" fmla="*/ 325893 w 424623"/>
              <a:gd name="connsiteY21" fmla="*/ 344000 h 362102"/>
              <a:gd name="connsiteX22" fmla="*/ 307783 w 424623"/>
              <a:gd name="connsiteY22" fmla="*/ 362100 h 362102"/>
              <a:gd name="connsiteX23" fmla="*/ 289852 w 424623"/>
              <a:gd name="connsiteY23" fmla="*/ 346462 h 362102"/>
              <a:gd name="connsiteX24" fmla="*/ 289683 w 424623"/>
              <a:gd name="connsiteY24" fmla="*/ 344000 h 362102"/>
              <a:gd name="connsiteX25" fmla="*/ 289683 w 424623"/>
              <a:gd name="connsiteY25" fmla="*/ 90527 h 362102"/>
              <a:gd name="connsiteX26" fmla="*/ 307788 w 424623"/>
              <a:gd name="connsiteY26" fmla="*/ 72422 h 362102"/>
              <a:gd name="connsiteX27" fmla="*/ 404180 w 424623"/>
              <a:gd name="connsiteY27" fmla="*/ 1 h 362102"/>
              <a:gd name="connsiteX28" fmla="*/ 422285 w 424623"/>
              <a:gd name="connsiteY28" fmla="*/ 15451 h 362102"/>
              <a:gd name="connsiteX29" fmla="*/ 422454 w 424623"/>
              <a:gd name="connsiteY29" fmla="*/ 343831 h 362102"/>
              <a:gd name="connsiteX30" fmla="*/ 404518 w 424623"/>
              <a:gd name="connsiteY30" fmla="*/ 362102 h 362102"/>
              <a:gd name="connsiteX31" fmla="*/ 386437 w 424623"/>
              <a:gd name="connsiteY31" fmla="*/ 346631 h 362102"/>
              <a:gd name="connsiteX32" fmla="*/ 386244 w 424623"/>
              <a:gd name="connsiteY32" fmla="*/ 344193 h 362102"/>
              <a:gd name="connsiteX33" fmla="*/ 386244 w 424623"/>
              <a:gd name="connsiteY33" fmla="*/ 18275 h 362102"/>
              <a:gd name="connsiteX34" fmla="*/ 404178 w 424623"/>
              <a:gd name="connsiteY34" fmla="*/ 1 h 362102"/>
              <a:gd name="connsiteX35" fmla="*/ 404180 w 424623"/>
              <a:gd name="connsiteY35" fmla="*/ 1 h 362102"/>
              <a:gd name="connsiteX36" fmla="*/ 114666 w 424623"/>
              <a:gd name="connsiteY36" fmla="*/ 217263 h 362102"/>
              <a:gd name="connsiteX37" fmla="*/ 132602 w 424623"/>
              <a:gd name="connsiteY37" fmla="*/ 232906 h 362102"/>
              <a:gd name="connsiteX38" fmla="*/ 132771 w 424623"/>
              <a:gd name="connsiteY38" fmla="*/ 235369 h 362102"/>
              <a:gd name="connsiteX39" fmla="*/ 132771 w 424623"/>
              <a:gd name="connsiteY39" fmla="*/ 343976 h 362102"/>
              <a:gd name="connsiteX40" fmla="*/ 114661 w 424623"/>
              <a:gd name="connsiteY40" fmla="*/ 362076 h 362102"/>
              <a:gd name="connsiteX41" fmla="*/ 96730 w 424623"/>
              <a:gd name="connsiteY41" fmla="*/ 346438 h 362102"/>
              <a:gd name="connsiteX42" fmla="*/ 96561 w 424623"/>
              <a:gd name="connsiteY42" fmla="*/ 343951 h 362102"/>
              <a:gd name="connsiteX43" fmla="*/ 96561 w 424623"/>
              <a:gd name="connsiteY43" fmla="*/ 235369 h 362102"/>
              <a:gd name="connsiteX44" fmla="*/ 114666 w 424623"/>
              <a:gd name="connsiteY44" fmla="*/ 217263 h 362102"/>
              <a:gd name="connsiteX0" fmla="*/ 18105 w 424623"/>
              <a:gd name="connsiteY0" fmla="*/ 289683 h 362101"/>
              <a:gd name="connsiteX1" fmla="*/ 36041 w 424623"/>
              <a:gd name="connsiteY1" fmla="*/ 305326 h 362101"/>
              <a:gd name="connsiteX2" fmla="*/ 36210 w 424623"/>
              <a:gd name="connsiteY2" fmla="*/ 307788 h 362101"/>
              <a:gd name="connsiteX3" fmla="*/ 36210 w 424623"/>
              <a:gd name="connsiteY3" fmla="*/ 343999 h 362101"/>
              <a:gd name="connsiteX4" fmla="*/ 18100 w 424623"/>
              <a:gd name="connsiteY4" fmla="*/ 362099 h 362101"/>
              <a:gd name="connsiteX5" fmla="*/ 169 w 424623"/>
              <a:gd name="connsiteY5" fmla="*/ 346461 h 362101"/>
              <a:gd name="connsiteX6" fmla="*/ 0 w 424623"/>
              <a:gd name="connsiteY6" fmla="*/ 343999 h 362101"/>
              <a:gd name="connsiteX7" fmla="*/ 0 w 424623"/>
              <a:gd name="connsiteY7" fmla="*/ 307788 h 362101"/>
              <a:gd name="connsiteX8" fmla="*/ 18105 w 424623"/>
              <a:gd name="connsiteY8" fmla="*/ 289683 h 362101"/>
              <a:gd name="connsiteX9" fmla="*/ 211227 w 424623"/>
              <a:gd name="connsiteY9" fmla="*/ 144842 h 362101"/>
              <a:gd name="connsiteX10" fmla="*/ 229163 w 424623"/>
              <a:gd name="connsiteY10" fmla="*/ 160484 h 362101"/>
              <a:gd name="connsiteX11" fmla="*/ 229332 w 424623"/>
              <a:gd name="connsiteY11" fmla="*/ 162947 h 362101"/>
              <a:gd name="connsiteX12" fmla="*/ 229332 w 424623"/>
              <a:gd name="connsiteY12" fmla="*/ 343999 h 362101"/>
              <a:gd name="connsiteX13" fmla="*/ 211222 w 424623"/>
              <a:gd name="connsiteY13" fmla="*/ 362099 h 362101"/>
              <a:gd name="connsiteX14" fmla="*/ 193291 w 424623"/>
              <a:gd name="connsiteY14" fmla="*/ 346461 h 362101"/>
              <a:gd name="connsiteX15" fmla="*/ 193122 w 424623"/>
              <a:gd name="connsiteY15" fmla="*/ 343999 h 362101"/>
              <a:gd name="connsiteX16" fmla="*/ 193122 w 424623"/>
              <a:gd name="connsiteY16" fmla="*/ 162947 h 362101"/>
              <a:gd name="connsiteX17" fmla="*/ 211227 w 424623"/>
              <a:gd name="connsiteY17" fmla="*/ 144842 h 362101"/>
              <a:gd name="connsiteX18" fmla="*/ 307788 w 424623"/>
              <a:gd name="connsiteY18" fmla="*/ 72421 h 362101"/>
              <a:gd name="connsiteX19" fmla="*/ 325724 w 424623"/>
              <a:gd name="connsiteY19" fmla="*/ 88064 h 362101"/>
              <a:gd name="connsiteX20" fmla="*/ 325893 w 424623"/>
              <a:gd name="connsiteY20" fmla="*/ 90526 h 362101"/>
              <a:gd name="connsiteX21" fmla="*/ 325893 w 424623"/>
              <a:gd name="connsiteY21" fmla="*/ 343999 h 362101"/>
              <a:gd name="connsiteX22" fmla="*/ 307783 w 424623"/>
              <a:gd name="connsiteY22" fmla="*/ 362099 h 362101"/>
              <a:gd name="connsiteX23" fmla="*/ 289852 w 424623"/>
              <a:gd name="connsiteY23" fmla="*/ 346461 h 362101"/>
              <a:gd name="connsiteX24" fmla="*/ 289683 w 424623"/>
              <a:gd name="connsiteY24" fmla="*/ 343999 h 362101"/>
              <a:gd name="connsiteX25" fmla="*/ 289683 w 424623"/>
              <a:gd name="connsiteY25" fmla="*/ 90526 h 362101"/>
              <a:gd name="connsiteX26" fmla="*/ 307788 w 424623"/>
              <a:gd name="connsiteY26" fmla="*/ 72421 h 362101"/>
              <a:gd name="connsiteX27" fmla="*/ 404178 w 424623"/>
              <a:gd name="connsiteY27" fmla="*/ 0 h 362101"/>
              <a:gd name="connsiteX28" fmla="*/ 422285 w 424623"/>
              <a:gd name="connsiteY28" fmla="*/ 15450 h 362101"/>
              <a:gd name="connsiteX29" fmla="*/ 422454 w 424623"/>
              <a:gd name="connsiteY29" fmla="*/ 343830 h 362101"/>
              <a:gd name="connsiteX30" fmla="*/ 404518 w 424623"/>
              <a:gd name="connsiteY30" fmla="*/ 362101 h 362101"/>
              <a:gd name="connsiteX31" fmla="*/ 386437 w 424623"/>
              <a:gd name="connsiteY31" fmla="*/ 346630 h 362101"/>
              <a:gd name="connsiteX32" fmla="*/ 386244 w 424623"/>
              <a:gd name="connsiteY32" fmla="*/ 344192 h 362101"/>
              <a:gd name="connsiteX33" fmla="*/ 386244 w 424623"/>
              <a:gd name="connsiteY33" fmla="*/ 18274 h 362101"/>
              <a:gd name="connsiteX34" fmla="*/ 404178 w 424623"/>
              <a:gd name="connsiteY34" fmla="*/ 0 h 362101"/>
              <a:gd name="connsiteX35" fmla="*/ 114666 w 424623"/>
              <a:gd name="connsiteY35" fmla="*/ 217262 h 362101"/>
              <a:gd name="connsiteX36" fmla="*/ 132602 w 424623"/>
              <a:gd name="connsiteY36" fmla="*/ 232905 h 362101"/>
              <a:gd name="connsiteX37" fmla="*/ 132771 w 424623"/>
              <a:gd name="connsiteY37" fmla="*/ 235368 h 362101"/>
              <a:gd name="connsiteX38" fmla="*/ 132771 w 424623"/>
              <a:gd name="connsiteY38" fmla="*/ 343975 h 362101"/>
              <a:gd name="connsiteX39" fmla="*/ 114661 w 424623"/>
              <a:gd name="connsiteY39" fmla="*/ 362075 h 362101"/>
              <a:gd name="connsiteX40" fmla="*/ 96730 w 424623"/>
              <a:gd name="connsiteY40" fmla="*/ 346437 h 362101"/>
              <a:gd name="connsiteX41" fmla="*/ 96561 w 424623"/>
              <a:gd name="connsiteY41" fmla="*/ 343950 h 362101"/>
              <a:gd name="connsiteX42" fmla="*/ 96561 w 424623"/>
              <a:gd name="connsiteY42" fmla="*/ 235368 h 362101"/>
              <a:gd name="connsiteX43" fmla="*/ 114666 w 424623"/>
              <a:gd name="connsiteY43" fmla="*/ 217262 h 362101"/>
              <a:gd name="connsiteX0" fmla="*/ 18105 w 422454"/>
              <a:gd name="connsiteY0" fmla="*/ 289683 h 362101"/>
              <a:gd name="connsiteX1" fmla="*/ 36041 w 422454"/>
              <a:gd name="connsiteY1" fmla="*/ 305326 h 362101"/>
              <a:gd name="connsiteX2" fmla="*/ 36210 w 422454"/>
              <a:gd name="connsiteY2" fmla="*/ 307788 h 362101"/>
              <a:gd name="connsiteX3" fmla="*/ 36210 w 422454"/>
              <a:gd name="connsiteY3" fmla="*/ 343999 h 362101"/>
              <a:gd name="connsiteX4" fmla="*/ 18100 w 422454"/>
              <a:gd name="connsiteY4" fmla="*/ 362099 h 362101"/>
              <a:gd name="connsiteX5" fmla="*/ 169 w 422454"/>
              <a:gd name="connsiteY5" fmla="*/ 346461 h 362101"/>
              <a:gd name="connsiteX6" fmla="*/ 0 w 422454"/>
              <a:gd name="connsiteY6" fmla="*/ 343999 h 362101"/>
              <a:gd name="connsiteX7" fmla="*/ 0 w 422454"/>
              <a:gd name="connsiteY7" fmla="*/ 307788 h 362101"/>
              <a:gd name="connsiteX8" fmla="*/ 18105 w 422454"/>
              <a:gd name="connsiteY8" fmla="*/ 289683 h 362101"/>
              <a:gd name="connsiteX9" fmla="*/ 211227 w 422454"/>
              <a:gd name="connsiteY9" fmla="*/ 144842 h 362101"/>
              <a:gd name="connsiteX10" fmla="*/ 229163 w 422454"/>
              <a:gd name="connsiteY10" fmla="*/ 160484 h 362101"/>
              <a:gd name="connsiteX11" fmla="*/ 229332 w 422454"/>
              <a:gd name="connsiteY11" fmla="*/ 162947 h 362101"/>
              <a:gd name="connsiteX12" fmla="*/ 229332 w 422454"/>
              <a:gd name="connsiteY12" fmla="*/ 343999 h 362101"/>
              <a:gd name="connsiteX13" fmla="*/ 211222 w 422454"/>
              <a:gd name="connsiteY13" fmla="*/ 362099 h 362101"/>
              <a:gd name="connsiteX14" fmla="*/ 193291 w 422454"/>
              <a:gd name="connsiteY14" fmla="*/ 346461 h 362101"/>
              <a:gd name="connsiteX15" fmla="*/ 193122 w 422454"/>
              <a:gd name="connsiteY15" fmla="*/ 343999 h 362101"/>
              <a:gd name="connsiteX16" fmla="*/ 193122 w 422454"/>
              <a:gd name="connsiteY16" fmla="*/ 162947 h 362101"/>
              <a:gd name="connsiteX17" fmla="*/ 211227 w 422454"/>
              <a:gd name="connsiteY17" fmla="*/ 144842 h 362101"/>
              <a:gd name="connsiteX18" fmla="*/ 307788 w 422454"/>
              <a:gd name="connsiteY18" fmla="*/ 72421 h 362101"/>
              <a:gd name="connsiteX19" fmla="*/ 325724 w 422454"/>
              <a:gd name="connsiteY19" fmla="*/ 88064 h 362101"/>
              <a:gd name="connsiteX20" fmla="*/ 325893 w 422454"/>
              <a:gd name="connsiteY20" fmla="*/ 90526 h 362101"/>
              <a:gd name="connsiteX21" fmla="*/ 325893 w 422454"/>
              <a:gd name="connsiteY21" fmla="*/ 343999 h 362101"/>
              <a:gd name="connsiteX22" fmla="*/ 307783 w 422454"/>
              <a:gd name="connsiteY22" fmla="*/ 362099 h 362101"/>
              <a:gd name="connsiteX23" fmla="*/ 289852 w 422454"/>
              <a:gd name="connsiteY23" fmla="*/ 346461 h 362101"/>
              <a:gd name="connsiteX24" fmla="*/ 289683 w 422454"/>
              <a:gd name="connsiteY24" fmla="*/ 343999 h 362101"/>
              <a:gd name="connsiteX25" fmla="*/ 289683 w 422454"/>
              <a:gd name="connsiteY25" fmla="*/ 90526 h 362101"/>
              <a:gd name="connsiteX26" fmla="*/ 307788 w 422454"/>
              <a:gd name="connsiteY26" fmla="*/ 72421 h 362101"/>
              <a:gd name="connsiteX27" fmla="*/ 404178 w 422454"/>
              <a:gd name="connsiteY27" fmla="*/ 0 h 362101"/>
              <a:gd name="connsiteX28" fmla="*/ 422454 w 422454"/>
              <a:gd name="connsiteY28" fmla="*/ 343830 h 362101"/>
              <a:gd name="connsiteX29" fmla="*/ 404518 w 422454"/>
              <a:gd name="connsiteY29" fmla="*/ 362101 h 362101"/>
              <a:gd name="connsiteX30" fmla="*/ 386437 w 422454"/>
              <a:gd name="connsiteY30" fmla="*/ 346630 h 362101"/>
              <a:gd name="connsiteX31" fmla="*/ 386244 w 422454"/>
              <a:gd name="connsiteY31" fmla="*/ 344192 h 362101"/>
              <a:gd name="connsiteX32" fmla="*/ 386244 w 422454"/>
              <a:gd name="connsiteY32" fmla="*/ 18274 h 362101"/>
              <a:gd name="connsiteX33" fmla="*/ 404178 w 422454"/>
              <a:gd name="connsiteY33" fmla="*/ 0 h 362101"/>
              <a:gd name="connsiteX34" fmla="*/ 114666 w 422454"/>
              <a:gd name="connsiteY34" fmla="*/ 217262 h 362101"/>
              <a:gd name="connsiteX35" fmla="*/ 132602 w 422454"/>
              <a:gd name="connsiteY35" fmla="*/ 232905 h 362101"/>
              <a:gd name="connsiteX36" fmla="*/ 132771 w 422454"/>
              <a:gd name="connsiteY36" fmla="*/ 235368 h 362101"/>
              <a:gd name="connsiteX37" fmla="*/ 132771 w 422454"/>
              <a:gd name="connsiteY37" fmla="*/ 343975 h 362101"/>
              <a:gd name="connsiteX38" fmla="*/ 114661 w 422454"/>
              <a:gd name="connsiteY38" fmla="*/ 362075 h 362101"/>
              <a:gd name="connsiteX39" fmla="*/ 96730 w 422454"/>
              <a:gd name="connsiteY39" fmla="*/ 346437 h 362101"/>
              <a:gd name="connsiteX40" fmla="*/ 96561 w 422454"/>
              <a:gd name="connsiteY40" fmla="*/ 343950 h 362101"/>
              <a:gd name="connsiteX41" fmla="*/ 96561 w 422454"/>
              <a:gd name="connsiteY41" fmla="*/ 235368 h 362101"/>
              <a:gd name="connsiteX42" fmla="*/ 114666 w 422454"/>
              <a:gd name="connsiteY42" fmla="*/ 217262 h 362101"/>
              <a:gd name="connsiteX0" fmla="*/ 18105 w 422454"/>
              <a:gd name="connsiteY0" fmla="*/ 271410 h 343828"/>
              <a:gd name="connsiteX1" fmla="*/ 36041 w 422454"/>
              <a:gd name="connsiteY1" fmla="*/ 287053 h 343828"/>
              <a:gd name="connsiteX2" fmla="*/ 36210 w 422454"/>
              <a:gd name="connsiteY2" fmla="*/ 289515 h 343828"/>
              <a:gd name="connsiteX3" fmla="*/ 36210 w 422454"/>
              <a:gd name="connsiteY3" fmla="*/ 325726 h 343828"/>
              <a:gd name="connsiteX4" fmla="*/ 18100 w 422454"/>
              <a:gd name="connsiteY4" fmla="*/ 343826 h 343828"/>
              <a:gd name="connsiteX5" fmla="*/ 169 w 422454"/>
              <a:gd name="connsiteY5" fmla="*/ 328188 h 343828"/>
              <a:gd name="connsiteX6" fmla="*/ 0 w 422454"/>
              <a:gd name="connsiteY6" fmla="*/ 325726 h 343828"/>
              <a:gd name="connsiteX7" fmla="*/ 0 w 422454"/>
              <a:gd name="connsiteY7" fmla="*/ 289515 h 343828"/>
              <a:gd name="connsiteX8" fmla="*/ 18105 w 422454"/>
              <a:gd name="connsiteY8" fmla="*/ 271410 h 343828"/>
              <a:gd name="connsiteX9" fmla="*/ 211227 w 422454"/>
              <a:gd name="connsiteY9" fmla="*/ 126569 h 343828"/>
              <a:gd name="connsiteX10" fmla="*/ 229163 w 422454"/>
              <a:gd name="connsiteY10" fmla="*/ 142211 h 343828"/>
              <a:gd name="connsiteX11" fmla="*/ 229332 w 422454"/>
              <a:gd name="connsiteY11" fmla="*/ 144674 h 343828"/>
              <a:gd name="connsiteX12" fmla="*/ 229332 w 422454"/>
              <a:gd name="connsiteY12" fmla="*/ 325726 h 343828"/>
              <a:gd name="connsiteX13" fmla="*/ 211222 w 422454"/>
              <a:gd name="connsiteY13" fmla="*/ 343826 h 343828"/>
              <a:gd name="connsiteX14" fmla="*/ 193291 w 422454"/>
              <a:gd name="connsiteY14" fmla="*/ 328188 h 343828"/>
              <a:gd name="connsiteX15" fmla="*/ 193122 w 422454"/>
              <a:gd name="connsiteY15" fmla="*/ 325726 h 343828"/>
              <a:gd name="connsiteX16" fmla="*/ 193122 w 422454"/>
              <a:gd name="connsiteY16" fmla="*/ 144674 h 343828"/>
              <a:gd name="connsiteX17" fmla="*/ 211227 w 422454"/>
              <a:gd name="connsiteY17" fmla="*/ 126569 h 343828"/>
              <a:gd name="connsiteX18" fmla="*/ 307788 w 422454"/>
              <a:gd name="connsiteY18" fmla="*/ 54148 h 343828"/>
              <a:gd name="connsiteX19" fmla="*/ 325724 w 422454"/>
              <a:gd name="connsiteY19" fmla="*/ 69791 h 343828"/>
              <a:gd name="connsiteX20" fmla="*/ 325893 w 422454"/>
              <a:gd name="connsiteY20" fmla="*/ 72253 h 343828"/>
              <a:gd name="connsiteX21" fmla="*/ 325893 w 422454"/>
              <a:gd name="connsiteY21" fmla="*/ 325726 h 343828"/>
              <a:gd name="connsiteX22" fmla="*/ 307783 w 422454"/>
              <a:gd name="connsiteY22" fmla="*/ 343826 h 343828"/>
              <a:gd name="connsiteX23" fmla="*/ 289852 w 422454"/>
              <a:gd name="connsiteY23" fmla="*/ 328188 h 343828"/>
              <a:gd name="connsiteX24" fmla="*/ 289683 w 422454"/>
              <a:gd name="connsiteY24" fmla="*/ 325726 h 343828"/>
              <a:gd name="connsiteX25" fmla="*/ 289683 w 422454"/>
              <a:gd name="connsiteY25" fmla="*/ 72253 h 343828"/>
              <a:gd name="connsiteX26" fmla="*/ 307788 w 422454"/>
              <a:gd name="connsiteY26" fmla="*/ 54148 h 343828"/>
              <a:gd name="connsiteX27" fmla="*/ 386244 w 422454"/>
              <a:gd name="connsiteY27" fmla="*/ 1 h 343828"/>
              <a:gd name="connsiteX28" fmla="*/ 422454 w 422454"/>
              <a:gd name="connsiteY28" fmla="*/ 325557 h 343828"/>
              <a:gd name="connsiteX29" fmla="*/ 404518 w 422454"/>
              <a:gd name="connsiteY29" fmla="*/ 343828 h 343828"/>
              <a:gd name="connsiteX30" fmla="*/ 386437 w 422454"/>
              <a:gd name="connsiteY30" fmla="*/ 328357 h 343828"/>
              <a:gd name="connsiteX31" fmla="*/ 386244 w 422454"/>
              <a:gd name="connsiteY31" fmla="*/ 325919 h 343828"/>
              <a:gd name="connsiteX32" fmla="*/ 386244 w 422454"/>
              <a:gd name="connsiteY32" fmla="*/ 1 h 343828"/>
              <a:gd name="connsiteX33" fmla="*/ 114666 w 422454"/>
              <a:gd name="connsiteY33" fmla="*/ 198989 h 343828"/>
              <a:gd name="connsiteX34" fmla="*/ 132602 w 422454"/>
              <a:gd name="connsiteY34" fmla="*/ 214632 h 343828"/>
              <a:gd name="connsiteX35" fmla="*/ 132771 w 422454"/>
              <a:gd name="connsiteY35" fmla="*/ 217095 h 343828"/>
              <a:gd name="connsiteX36" fmla="*/ 132771 w 422454"/>
              <a:gd name="connsiteY36" fmla="*/ 325702 h 343828"/>
              <a:gd name="connsiteX37" fmla="*/ 114661 w 422454"/>
              <a:gd name="connsiteY37" fmla="*/ 343802 h 343828"/>
              <a:gd name="connsiteX38" fmla="*/ 96730 w 422454"/>
              <a:gd name="connsiteY38" fmla="*/ 328164 h 343828"/>
              <a:gd name="connsiteX39" fmla="*/ 96561 w 422454"/>
              <a:gd name="connsiteY39" fmla="*/ 325677 h 343828"/>
              <a:gd name="connsiteX40" fmla="*/ 96561 w 422454"/>
              <a:gd name="connsiteY40" fmla="*/ 217095 h 343828"/>
              <a:gd name="connsiteX41" fmla="*/ 114666 w 422454"/>
              <a:gd name="connsiteY41" fmla="*/ 198989 h 343828"/>
              <a:gd name="connsiteX0" fmla="*/ 18105 w 422454"/>
              <a:gd name="connsiteY0" fmla="*/ 217262 h 289680"/>
              <a:gd name="connsiteX1" fmla="*/ 36041 w 422454"/>
              <a:gd name="connsiteY1" fmla="*/ 232905 h 289680"/>
              <a:gd name="connsiteX2" fmla="*/ 36210 w 422454"/>
              <a:gd name="connsiteY2" fmla="*/ 235367 h 289680"/>
              <a:gd name="connsiteX3" fmla="*/ 36210 w 422454"/>
              <a:gd name="connsiteY3" fmla="*/ 271578 h 289680"/>
              <a:gd name="connsiteX4" fmla="*/ 18100 w 422454"/>
              <a:gd name="connsiteY4" fmla="*/ 289678 h 289680"/>
              <a:gd name="connsiteX5" fmla="*/ 169 w 422454"/>
              <a:gd name="connsiteY5" fmla="*/ 274040 h 289680"/>
              <a:gd name="connsiteX6" fmla="*/ 0 w 422454"/>
              <a:gd name="connsiteY6" fmla="*/ 271578 h 289680"/>
              <a:gd name="connsiteX7" fmla="*/ 0 w 422454"/>
              <a:gd name="connsiteY7" fmla="*/ 235367 h 289680"/>
              <a:gd name="connsiteX8" fmla="*/ 18105 w 422454"/>
              <a:gd name="connsiteY8" fmla="*/ 217262 h 289680"/>
              <a:gd name="connsiteX9" fmla="*/ 211227 w 422454"/>
              <a:gd name="connsiteY9" fmla="*/ 72421 h 289680"/>
              <a:gd name="connsiteX10" fmla="*/ 229163 w 422454"/>
              <a:gd name="connsiteY10" fmla="*/ 88063 h 289680"/>
              <a:gd name="connsiteX11" fmla="*/ 229332 w 422454"/>
              <a:gd name="connsiteY11" fmla="*/ 90526 h 289680"/>
              <a:gd name="connsiteX12" fmla="*/ 229332 w 422454"/>
              <a:gd name="connsiteY12" fmla="*/ 271578 h 289680"/>
              <a:gd name="connsiteX13" fmla="*/ 211222 w 422454"/>
              <a:gd name="connsiteY13" fmla="*/ 289678 h 289680"/>
              <a:gd name="connsiteX14" fmla="*/ 193291 w 422454"/>
              <a:gd name="connsiteY14" fmla="*/ 274040 h 289680"/>
              <a:gd name="connsiteX15" fmla="*/ 193122 w 422454"/>
              <a:gd name="connsiteY15" fmla="*/ 271578 h 289680"/>
              <a:gd name="connsiteX16" fmla="*/ 193122 w 422454"/>
              <a:gd name="connsiteY16" fmla="*/ 90526 h 289680"/>
              <a:gd name="connsiteX17" fmla="*/ 211227 w 422454"/>
              <a:gd name="connsiteY17" fmla="*/ 72421 h 289680"/>
              <a:gd name="connsiteX18" fmla="*/ 307788 w 422454"/>
              <a:gd name="connsiteY18" fmla="*/ 0 h 289680"/>
              <a:gd name="connsiteX19" fmla="*/ 325724 w 422454"/>
              <a:gd name="connsiteY19" fmla="*/ 15643 h 289680"/>
              <a:gd name="connsiteX20" fmla="*/ 325893 w 422454"/>
              <a:gd name="connsiteY20" fmla="*/ 18105 h 289680"/>
              <a:gd name="connsiteX21" fmla="*/ 325893 w 422454"/>
              <a:gd name="connsiteY21" fmla="*/ 271578 h 289680"/>
              <a:gd name="connsiteX22" fmla="*/ 307783 w 422454"/>
              <a:gd name="connsiteY22" fmla="*/ 289678 h 289680"/>
              <a:gd name="connsiteX23" fmla="*/ 289852 w 422454"/>
              <a:gd name="connsiteY23" fmla="*/ 274040 h 289680"/>
              <a:gd name="connsiteX24" fmla="*/ 289683 w 422454"/>
              <a:gd name="connsiteY24" fmla="*/ 271578 h 289680"/>
              <a:gd name="connsiteX25" fmla="*/ 289683 w 422454"/>
              <a:gd name="connsiteY25" fmla="*/ 18105 h 289680"/>
              <a:gd name="connsiteX26" fmla="*/ 307788 w 422454"/>
              <a:gd name="connsiteY26" fmla="*/ 0 h 289680"/>
              <a:gd name="connsiteX27" fmla="*/ 386244 w 422454"/>
              <a:gd name="connsiteY27" fmla="*/ 271771 h 289680"/>
              <a:gd name="connsiteX28" fmla="*/ 422454 w 422454"/>
              <a:gd name="connsiteY28" fmla="*/ 271409 h 289680"/>
              <a:gd name="connsiteX29" fmla="*/ 404518 w 422454"/>
              <a:gd name="connsiteY29" fmla="*/ 289680 h 289680"/>
              <a:gd name="connsiteX30" fmla="*/ 386437 w 422454"/>
              <a:gd name="connsiteY30" fmla="*/ 274209 h 289680"/>
              <a:gd name="connsiteX31" fmla="*/ 386244 w 422454"/>
              <a:gd name="connsiteY31" fmla="*/ 271771 h 289680"/>
              <a:gd name="connsiteX32" fmla="*/ 114666 w 422454"/>
              <a:gd name="connsiteY32" fmla="*/ 144841 h 289680"/>
              <a:gd name="connsiteX33" fmla="*/ 132602 w 422454"/>
              <a:gd name="connsiteY33" fmla="*/ 160484 h 289680"/>
              <a:gd name="connsiteX34" fmla="*/ 132771 w 422454"/>
              <a:gd name="connsiteY34" fmla="*/ 162947 h 289680"/>
              <a:gd name="connsiteX35" fmla="*/ 132771 w 422454"/>
              <a:gd name="connsiteY35" fmla="*/ 271554 h 289680"/>
              <a:gd name="connsiteX36" fmla="*/ 114661 w 422454"/>
              <a:gd name="connsiteY36" fmla="*/ 289654 h 289680"/>
              <a:gd name="connsiteX37" fmla="*/ 96730 w 422454"/>
              <a:gd name="connsiteY37" fmla="*/ 274016 h 289680"/>
              <a:gd name="connsiteX38" fmla="*/ 96561 w 422454"/>
              <a:gd name="connsiteY38" fmla="*/ 271529 h 289680"/>
              <a:gd name="connsiteX39" fmla="*/ 96561 w 422454"/>
              <a:gd name="connsiteY39" fmla="*/ 162947 h 289680"/>
              <a:gd name="connsiteX40" fmla="*/ 114666 w 422454"/>
              <a:gd name="connsiteY40" fmla="*/ 144841 h 289680"/>
              <a:gd name="connsiteX0" fmla="*/ 18105 w 404518"/>
              <a:gd name="connsiteY0" fmla="*/ 217262 h 289680"/>
              <a:gd name="connsiteX1" fmla="*/ 36041 w 404518"/>
              <a:gd name="connsiteY1" fmla="*/ 232905 h 289680"/>
              <a:gd name="connsiteX2" fmla="*/ 36210 w 404518"/>
              <a:gd name="connsiteY2" fmla="*/ 235367 h 289680"/>
              <a:gd name="connsiteX3" fmla="*/ 36210 w 404518"/>
              <a:gd name="connsiteY3" fmla="*/ 271578 h 289680"/>
              <a:gd name="connsiteX4" fmla="*/ 18100 w 404518"/>
              <a:gd name="connsiteY4" fmla="*/ 289678 h 289680"/>
              <a:gd name="connsiteX5" fmla="*/ 169 w 404518"/>
              <a:gd name="connsiteY5" fmla="*/ 274040 h 289680"/>
              <a:gd name="connsiteX6" fmla="*/ 0 w 404518"/>
              <a:gd name="connsiteY6" fmla="*/ 271578 h 289680"/>
              <a:gd name="connsiteX7" fmla="*/ 0 w 404518"/>
              <a:gd name="connsiteY7" fmla="*/ 235367 h 289680"/>
              <a:gd name="connsiteX8" fmla="*/ 18105 w 404518"/>
              <a:gd name="connsiteY8" fmla="*/ 217262 h 289680"/>
              <a:gd name="connsiteX9" fmla="*/ 211227 w 404518"/>
              <a:gd name="connsiteY9" fmla="*/ 72421 h 289680"/>
              <a:gd name="connsiteX10" fmla="*/ 229163 w 404518"/>
              <a:gd name="connsiteY10" fmla="*/ 88063 h 289680"/>
              <a:gd name="connsiteX11" fmla="*/ 229332 w 404518"/>
              <a:gd name="connsiteY11" fmla="*/ 90526 h 289680"/>
              <a:gd name="connsiteX12" fmla="*/ 229332 w 404518"/>
              <a:gd name="connsiteY12" fmla="*/ 271578 h 289680"/>
              <a:gd name="connsiteX13" fmla="*/ 211222 w 404518"/>
              <a:gd name="connsiteY13" fmla="*/ 289678 h 289680"/>
              <a:gd name="connsiteX14" fmla="*/ 193291 w 404518"/>
              <a:gd name="connsiteY14" fmla="*/ 274040 h 289680"/>
              <a:gd name="connsiteX15" fmla="*/ 193122 w 404518"/>
              <a:gd name="connsiteY15" fmla="*/ 271578 h 289680"/>
              <a:gd name="connsiteX16" fmla="*/ 193122 w 404518"/>
              <a:gd name="connsiteY16" fmla="*/ 90526 h 289680"/>
              <a:gd name="connsiteX17" fmla="*/ 211227 w 404518"/>
              <a:gd name="connsiteY17" fmla="*/ 72421 h 289680"/>
              <a:gd name="connsiteX18" fmla="*/ 307788 w 404518"/>
              <a:gd name="connsiteY18" fmla="*/ 0 h 289680"/>
              <a:gd name="connsiteX19" fmla="*/ 325724 w 404518"/>
              <a:gd name="connsiteY19" fmla="*/ 15643 h 289680"/>
              <a:gd name="connsiteX20" fmla="*/ 325893 w 404518"/>
              <a:gd name="connsiteY20" fmla="*/ 18105 h 289680"/>
              <a:gd name="connsiteX21" fmla="*/ 325893 w 404518"/>
              <a:gd name="connsiteY21" fmla="*/ 271578 h 289680"/>
              <a:gd name="connsiteX22" fmla="*/ 307783 w 404518"/>
              <a:gd name="connsiteY22" fmla="*/ 289678 h 289680"/>
              <a:gd name="connsiteX23" fmla="*/ 289852 w 404518"/>
              <a:gd name="connsiteY23" fmla="*/ 274040 h 289680"/>
              <a:gd name="connsiteX24" fmla="*/ 289683 w 404518"/>
              <a:gd name="connsiteY24" fmla="*/ 271578 h 289680"/>
              <a:gd name="connsiteX25" fmla="*/ 289683 w 404518"/>
              <a:gd name="connsiteY25" fmla="*/ 18105 h 289680"/>
              <a:gd name="connsiteX26" fmla="*/ 307788 w 404518"/>
              <a:gd name="connsiteY26" fmla="*/ 0 h 289680"/>
              <a:gd name="connsiteX27" fmla="*/ 386244 w 404518"/>
              <a:gd name="connsiteY27" fmla="*/ 271771 h 289680"/>
              <a:gd name="connsiteX28" fmla="*/ 404518 w 404518"/>
              <a:gd name="connsiteY28" fmla="*/ 289680 h 289680"/>
              <a:gd name="connsiteX29" fmla="*/ 386437 w 404518"/>
              <a:gd name="connsiteY29" fmla="*/ 274209 h 289680"/>
              <a:gd name="connsiteX30" fmla="*/ 386244 w 404518"/>
              <a:gd name="connsiteY30" fmla="*/ 271771 h 289680"/>
              <a:gd name="connsiteX31" fmla="*/ 114666 w 404518"/>
              <a:gd name="connsiteY31" fmla="*/ 144841 h 289680"/>
              <a:gd name="connsiteX32" fmla="*/ 132602 w 404518"/>
              <a:gd name="connsiteY32" fmla="*/ 160484 h 289680"/>
              <a:gd name="connsiteX33" fmla="*/ 132771 w 404518"/>
              <a:gd name="connsiteY33" fmla="*/ 162947 h 289680"/>
              <a:gd name="connsiteX34" fmla="*/ 132771 w 404518"/>
              <a:gd name="connsiteY34" fmla="*/ 271554 h 289680"/>
              <a:gd name="connsiteX35" fmla="*/ 114661 w 404518"/>
              <a:gd name="connsiteY35" fmla="*/ 289654 h 289680"/>
              <a:gd name="connsiteX36" fmla="*/ 96730 w 404518"/>
              <a:gd name="connsiteY36" fmla="*/ 274016 h 289680"/>
              <a:gd name="connsiteX37" fmla="*/ 96561 w 404518"/>
              <a:gd name="connsiteY37" fmla="*/ 271529 h 289680"/>
              <a:gd name="connsiteX38" fmla="*/ 96561 w 404518"/>
              <a:gd name="connsiteY38" fmla="*/ 162947 h 289680"/>
              <a:gd name="connsiteX39" fmla="*/ 114666 w 404518"/>
              <a:gd name="connsiteY39" fmla="*/ 144841 h 289680"/>
              <a:gd name="connsiteX0" fmla="*/ 18105 w 404518"/>
              <a:gd name="connsiteY0" fmla="*/ 217262 h 289680"/>
              <a:gd name="connsiteX1" fmla="*/ 36041 w 404518"/>
              <a:gd name="connsiteY1" fmla="*/ 232905 h 289680"/>
              <a:gd name="connsiteX2" fmla="*/ 36210 w 404518"/>
              <a:gd name="connsiteY2" fmla="*/ 235367 h 289680"/>
              <a:gd name="connsiteX3" fmla="*/ 36210 w 404518"/>
              <a:gd name="connsiteY3" fmla="*/ 271578 h 289680"/>
              <a:gd name="connsiteX4" fmla="*/ 18100 w 404518"/>
              <a:gd name="connsiteY4" fmla="*/ 289678 h 289680"/>
              <a:gd name="connsiteX5" fmla="*/ 169 w 404518"/>
              <a:gd name="connsiteY5" fmla="*/ 274040 h 289680"/>
              <a:gd name="connsiteX6" fmla="*/ 0 w 404518"/>
              <a:gd name="connsiteY6" fmla="*/ 271578 h 289680"/>
              <a:gd name="connsiteX7" fmla="*/ 0 w 404518"/>
              <a:gd name="connsiteY7" fmla="*/ 235367 h 289680"/>
              <a:gd name="connsiteX8" fmla="*/ 18105 w 404518"/>
              <a:gd name="connsiteY8" fmla="*/ 217262 h 289680"/>
              <a:gd name="connsiteX9" fmla="*/ 211227 w 404518"/>
              <a:gd name="connsiteY9" fmla="*/ 72421 h 289680"/>
              <a:gd name="connsiteX10" fmla="*/ 229163 w 404518"/>
              <a:gd name="connsiteY10" fmla="*/ 88063 h 289680"/>
              <a:gd name="connsiteX11" fmla="*/ 229332 w 404518"/>
              <a:gd name="connsiteY11" fmla="*/ 90526 h 289680"/>
              <a:gd name="connsiteX12" fmla="*/ 229332 w 404518"/>
              <a:gd name="connsiteY12" fmla="*/ 271578 h 289680"/>
              <a:gd name="connsiteX13" fmla="*/ 211222 w 404518"/>
              <a:gd name="connsiteY13" fmla="*/ 289678 h 289680"/>
              <a:gd name="connsiteX14" fmla="*/ 193291 w 404518"/>
              <a:gd name="connsiteY14" fmla="*/ 274040 h 289680"/>
              <a:gd name="connsiteX15" fmla="*/ 193122 w 404518"/>
              <a:gd name="connsiteY15" fmla="*/ 271578 h 289680"/>
              <a:gd name="connsiteX16" fmla="*/ 193122 w 404518"/>
              <a:gd name="connsiteY16" fmla="*/ 90526 h 289680"/>
              <a:gd name="connsiteX17" fmla="*/ 211227 w 404518"/>
              <a:gd name="connsiteY17" fmla="*/ 72421 h 289680"/>
              <a:gd name="connsiteX18" fmla="*/ 307788 w 404518"/>
              <a:gd name="connsiteY18" fmla="*/ 0 h 289680"/>
              <a:gd name="connsiteX19" fmla="*/ 325724 w 404518"/>
              <a:gd name="connsiteY19" fmla="*/ 15643 h 289680"/>
              <a:gd name="connsiteX20" fmla="*/ 325893 w 404518"/>
              <a:gd name="connsiteY20" fmla="*/ 18105 h 289680"/>
              <a:gd name="connsiteX21" fmla="*/ 325893 w 404518"/>
              <a:gd name="connsiteY21" fmla="*/ 271578 h 289680"/>
              <a:gd name="connsiteX22" fmla="*/ 307783 w 404518"/>
              <a:gd name="connsiteY22" fmla="*/ 289678 h 289680"/>
              <a:gd name="connsiteX23" fmla="*/ 289852 w 404518"/>
              <a:gd name="connsiteY23" fmla="*/ 274040 h 289680"/>
              <a:gd name="connsiteX24" fmla="*/ 289683 w 404518"/>
              <a:gd name="connsiteY24" fmla="*/ 271578 h 289680"/>
              <a:gd name="connsiteX25" fmla="*/ 289683 w 404518"/>
              <a:gd name="connsiteY25" fmla="*/ 18105 h 289680"/>
              <a:gd name="connsiteX26" fmla="*/ 307788 w 404518"/>
              <a:gd name="connsiteY26" fmla="*/ 0 h 289680"/>
              <a:gd name="connsiteX27" fmla="*/ 386437 w 404518"/>
              <a:gd name="connsiteY27" fmla="*/ 274209 h 289680"/>
              <a:gd name="connsiteX28" fmla="*/ 404518 w 404518"/>
              <a:gd name="connsiteY28" fmla="*/ 289680 h 289680"/>
              <a:gd name="connsiteX29" fmla="*/ 386437 w 404518"/>
              <a:gd name="connsiteY29" fmla="*/ 274209 h 289680"/>
              <a:gd name="connsiteX30" fmla="*/ 114666 w 404518"/>
              <a:gd name="connsiteY30" fmla="*/ 144841 h 289680"/>
              <a:gd name="connsiteX31" fmla="*/ 132602 w 404518"/>
              <a:gd name="connsiteY31" fmla="*/ 160484 h 289680"/>
              <a:gd name="connsiteX32" fmla="*/ 132771 w 404518"/>
              <a:gd name="connsiteY32" fmla="*/ 162947 h 289680"/>
              <a:gd name="connsiteX33" fmla="*/ 132771 w 404518"/>
              <a:gd name="connsiteY33" fmla="*/ 271554 h 289680"/>
              <a:gd name="connsiteX34" fmla="*/ 114661 w 404518"/>
              <a:gd name="connsiteY34" fmla="*/ 289654 h 289680"/>
              <a:gd name="connsiteX35" fmla="*/ 96730 w 404518"/>
              <a:gd name="connsiteY35" fmla="*/ 274016 h 289680"/>
              <a:gd name="connsiteX36" fmla="*/ 96561 w 404518"/>
              <a:gd name="connsiteY36" fmla="*/ 271529 h 289680"/>
              <a:gd name="connsiteX37" fmla="*/ 96561 w 404518"/>
              <a:gd name="connsiteY37" fmla="*/ 162947 h 289680"/>
              <a:gd name="connsiteX38" fmla="*/ 114666 w 404518"/>
              <a:gd name="connsiteY38" fmla="*/ 144841 h 289680"/>
              <a:gd name="connsiteX0" fmla="*/ 18105 w 325893"/>
              <a:gd name="connsiteY0" fmla="*/ 217262 h 289678"/>
              <a:gd name="connsiteX1" fmla="*/ 36041 w 325893"/>
              <a:gd name="connsiteY1" fmla="*/ 232905 h 289678"/>
              <a:gd name="connsiteX2" fmla="*/ 36210 w 325893"/>
              <a:gd name="connsiteY2" fmla="*/ 235367 h 289678"/>
              <a:gd name="connsiteX3" fmla="*/ 36210 w 325893"/>
              <a:gd name="connsiteY3" fmla="*/ 271578 h 289678"/>
              <a:gd name="connsiteX4" fmla="*/ 18100 w 325893"/>
              <a:gd name="connsiteY4" fmla="*/ 289678 h 289678"/>
              <a:gd name="connsiteX5" fmla="*/ 169 w 325893"/>
              <a:gd name="connsiteY5" fmla="*/ 274040 h 289678"/>
              <a:gd name="connsiteX6" fmla="*/ 0 w 325893"/>
              <a:gd name="connsiteY6" fmla="*/ 271578 h 289678"/>
              <a:gd name="connsiteX7" fmla="*/ 0 w 325893"/>
              <a:gd name="connsiteY7" fmla="*/ 235367 h 289678"/>
              <a:gd name="connsiteX8" fmla="*/ 18105 w 325893"/>
              <a:gd name="connsiteY8" fmla="*/ 217262 h 289678"/>
              <a:gd name="connsiteX9" fmla="*/ 211227 w 325893"/>
              <a:gd name="connsiteY9" fmla="*/ 72421 h 289678"/>
              <a:gd name="connsiteX10" fmla="*/ 229163 w 325893"/>
              <a:gd name="connsiteY10" fmla="*/ 88063 h 289678"/>
              <a:gd name="connsiteX11" fmla="*/ 229332 w 325893"/>
              <a:gd name="connsiteY11" fmla="*/ 90526 h 289678"/>
              <a:gd name="connsiteX12" fmla="*/ 229332 w 325893"/>
              <a:gd name="connsiteY12" fmla="*/ 271578 h 289678"/>
              <a:gd name="connsiteX13" fmla="*/ 211222 w 325893"/>
              <a:gd name="connsiteY13" fmla="*/ 289678 h 289678"/>
              <a:gd name="connsiteX14" fmla="*/ 193291 w 325893"/>
              <a:gd name="connsiteY14" fmla="*/ 274040 h 289678"/>
              <a:gd name="connsiteX15" fmla="*/ 193122 w 325893"/>
              <a:gd name="connsiteY15" fmla="*/ 271578 h 289678"/>
              <a:gd name="connsiteX16" fmla="*/ 193122 w 325893"/>
              <a:gd name="connsiteY16" fmla="*/ 90526 h 289678"/>
              <a:gd name="connsiteX17" fmla="*/ 211227 w 325893"/>
              <a:gd name="connsiteY17" fmla="*/ 72421 h 289678"/>
              <a:gd name="connsiteX18" fmla="*/ 307788 w 325893"/>
              <a:gd name="connsiteY18" fmla="*/ 0 h 289678"/>
              <a:gd name="connsiteX19" fmla="*/ 325724 w 325893"/>
              <a:gd name="connsiteY19" fmla="*/ 15643 h 289678"/>
              <a:gd name="connsiteX20" fmla="*/ 325893 w 325893"/>
              <a:gd name="connsiteY20" fmla="*/ 18105 h 289678"/>
              <a:gd name="connsiteX21" fmla="*/ 325893 w 325893"/>
              <a:gd name="connsiteY21" fmla="*/ 271578 h 289678"/>
              <a:gd name="connsiteX22" fmla="*/ 307783 w 325893"/>
              <a:gd name="connsiteY22" fmla="*/ 289678 h 289678"/>
              <a:gd name="connsiteX23" fmla="*/ 289852 w 325893"/>
              <a:gd name="connsiteY23" fmla="*/ 274040 h 289678"/>
              <a:gd name="connsiteX24" fmla="*/ 289683 w 325893"/>
              <a:gd name="connsiteY24" fmla="*/ 271578 h 289678"/>
              <a:gd name="connsiteX25" fmla="*/ 289683 w 325893"/>
              <a:gd name="connsiteY25" fmla="*/ 18105 h 289678"/>
              <a:gd name="connsiteX26" fmla="*/ 307788 w 325893"/>
              <a:gd name="connsiteY26" fmla="*/ 0 h 289678"/>
              <a:gd name="connsiteX27" fmla="*/ 114666 w 325893"/>
              <a:gd name="connsiteY27" fmla="*/ 144841 h 289678"/>
              <a:gd name="connsiteX28" fmla="*/ 132602 w 325893"/>
              <a:gd name="connsiteY28" fmla="*/ 160484 h 289678"/>
              <a:gd name="connsiteX29" fmla="*/ 132771 w 325893"/>
              <a:gd name="connsiteY29" fmla="*/ 162947 h 289678"/>
              <a:gd name="connsiteX30" fmla="*/ 132771 w 325893"/>
              <a:gd name="connsiteY30" fmla="*/ 271554 h 289678"/>
              <a:gd name="connsiteX31" fmla="*/ 114661 w 325893"/>
              <a:gd name="connsiteY31" fmla="*/ 289654 h 289678"/>
              <a:gd name="connsiteX32" fmla="*/ 96730 w 325893"/>
              <a:gd name="connsiteY32" fmla="*/ 274016 h 289678"/>
              <a:gd name="connsiteX33" fmla="*/ 96561 w 325893"/>
              <a:gd name="connsiteY33" fmla="*/ 271529 h 289678"/>
              <a:gd name="connsiteX34" fmla="*/ 96561 w 325893"/>
              <a:gd name="connsiteY34" fmla="*/ 162947 h 289678"/>
              <a:gd name="connsiteX35" fmla="*/ 114666 w 325893"/>
              <a:gd name="connsiteY35" fmla="*/ 144841 h 289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25893" h="289678">
                <a:moveTo>
                  <a:pt x="18105" y="217262"/>
                </a:moveTo>
                <a:cubicBezTo>
                  <a:pt x="27153" y="217262"/>
                  <a:pt x="34811" y="223942"/>
                  <a:pt x="36041" y="232905"/>
                </a:cubicBezTo>
                <a:cubicBezTo>
                  <a:pt x="36097" y="233726"/>
                  <a:pt x="36154" y="234546"/>
                  <a:pt x="36210" y="235367"/>
                </a:cubicBezTo>
                <a:lnTo>
                  <a:pt x="36210" y="271578"/>
                </a:lnTo>
                <a:cubicBezTo>
                  <a:pt x="36207" y="281577"/>
                  <a:pt x="28099" y="289680"/>
                  <a:pt x="18100" y="289678"/>
                </a:cubicBezTo>
                <a:cubicBezTo>
                  <a:pt x="9056" y="289676"/>
                  <a:pt x="1402" y="282998"/>
                  <a:pt x="169" y="274040"/>
                </a:cubicBezTo>
                <a:cubicBezTo>
                  <a:pt x="113" y="273219"/>
                  <a:pt x="56" y="272399"/>
                  <a:pt x="0" y="271578"/>
                </a:cubicBezTo>
                <a:lnTo>
                  <a:pt x="0" y="235367"/>
                </a:lnTo>
                <a:cubicBezTo>
                  <a:pt x="0" y="225368"/>
                  <a:pt x="8106" y="217262"/>
                  <a:pt x="18105" y="217262"/>
                </a:cubicBezTo>
                <a:close/>
                <a:moveTo>
                  <a:pt x="211227" y="72421"/>
                </a:moveTo>
                <a:cubicBezTo>
                  <a:pt x="220275" y="72421"/>
                  <a:pt x="227932" y="79100"/>
                  <a:pt x="229163" y="88063"/>
                </a:cubicBezTo>
                <a:cubicBezTo>
                  <a:pt x="229219" y="88884"/>
                  <a:pt x="229276" y="89705"/>
                  <a:pt x="229332" y="90526"/>
                </a:cubicBezTo>
                <a:lnTo>
                  <a:pt x="229332" y="271578"/>
                </a:lnTo>
                <a:cubicBezTo>
                  <a:pt x="229330" y="281577"/>
                  <a:pt x="221221" y="289680"/>
                  <a:pt x="211222" y="289678"/>
                </a:cubicBezTo>
                <a:cubicBezTo>
                  <a:pt x="202177" y="289676"/>
                  <a:pt x="194525" y="282998"/>
                  <a:pt x="193291" y="274040"/>
                </a:cubicBezTo>
                <a:cubicBezTo>
                  <a:pt x="193235" y="273219"/>
                  <a:pt x="193178" y="272399"/>
                  <a:pt x="193122" y="271578"/>
                </a:cubicBezTo>
                <a:lnTo>
                  <a:pt x="193122" y="90526"/>
                </a:lnTo>
                <a:cubicBezTo>
                  <a:pt x="193122" y="80527"/>
                  <a:pt x="201228" y="72421"/>
                  <a:pt x="211227" y="72421"/>
                </a:cubicBezTo>
                <a:close/>
                <a:moveTo>
                  <a:pt x="307788" y="0"/>
                </a:moveTo>
                <a:cubicBezTo>
                  <a:pt x="316836" y="0"/>
                  <a:pt x="324493" y="6679"/>
                  <a:pt x="325724" y="15643"/>
                </a:cubicBezTo>
                <a:cubicBezTo>
                  <a:pt x="325780" y="16464"/>
                  <a:pt x="325837" y="17284"/>
                  <a:pt x="325893" y="18105"/>
                </a:cubicBezTo>
                <a:lnTo>
                  <a:pt x="325893" y="271578"/>
                </a:lnTo>
                <a:cubicBezTo>
                  <a:pt x="325891" y="281577"/>
                  <a:pt x="317782" y="289680"/>
                  <a:pt x="307783" y="289678"/>
                </a:cubicBezTo>
                <a:cubicBezTo>
                  <a:pt x="298738" y="289676"/>
                  <a:pt x="291086" y="282998"/>
                  <a:pt x="289852" y="274040"/>
                </a:cubicBezTo>
                <a:cubicBezTo>
                  <a:pt x="289796" y="273219"/>
                  <a:pt x="289739" y="272399"/>
                  <a:pt x="289683" y="271578"/>
                </a:cubicBezTo>
                <a:lnTo>
                  <a:pt x="289683" y="18105"/>
                </a:lnTo>
                <a:cubicBezTo>
                  <a:pt x="289683" y="8106"/>
                  <a:pt x="297789" y="0"/>
                  <a:pt x="307788" y="0"/>
                </a:cubicBezTo>
                <a:close/>
                <a:moveTo>
                  <a:pt x="114666" y="144841"/>
                </a:moveTo>
                <a:cubicBezTo>
                  <a:pt x="123714" y="144841"/>
                  <a:pt x="131372" y="151521"/>
                  <a:pt x="132602" y="160484"/>
                </a:cubicBezTo>
                <a:cubicBezTo>
                  <a:pt x="132658" y="161305"/>
                  <a:pt x="132715" y="162126"/>
                  <a:pt x="132771" y="162947"/>
                </a:cubicBezTo>
                <a:lnTo>
                  <a:pt x="132771" y="271554"/>
                </a:lnTo>
                <a:cubicBezTo>
                  <a:pt x="132768" y="281552"/>
                  <a:pt x="124660" y="289656"/>
                  <a:pt x="114661" y="289654"/>
                </a:cubicBezTo>
                <a:cubicBezTo>
                  <a:pt x="105617" y="289651"/>
                  <a:pt x="97963" y="282974"/>
                  <a:pt x="96730" y="274016"/>
                </a:cubicBezTo>
                <a:cubicBezTo>
                  <a:pt x="96674" y="273187"/>
                  <a:pt x="96617" y="272358"/>
                  <a:pt x="96561" y="271529"/>
                </a:cubicBezTo>
                <a:lnTo>
                  <a:pt x="96561" y="162947"/>
                </a:lnTo>
                <a:cubicBezTo>
                  <a:pt x="96561" y="152948"/>
                  <a:pt x="104667" y="144841"/>
                  <a:pt x="114666" y="144841"/>
                </a:cubicBezTo>
                <a:close/>
              </a:path>
            </a:pathLst>
          </a:custGeom>
          <a:solidFill>
            <a:srgbClr val="FFFFFF"/>
          </a:solidFill>
          <a:ln w="238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uk-UA" sz="1800" b="0" i="0" u="none" strike="noStrike" kern="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4018604099"/>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85A4BA-A39E-B1B0-6CD6-237BF51B43A7}"/>
              </a:ext>
            </a:extLst>
          </p:cNvPr>
          <p:cNvSpPr>
            <a:spLocks noGrp="1"/>
          </p:cNvSpPr>
          <p:nvPr>
            <p:ph type="title"/>
          </p:nvPr>
        </p:nvSpPr>
        <p:spPr/>
        <p:txBody>
          <a:bodyPr/>
          <a:lstStyle/>
          <a:p>
            <a:r>
              <a:rPr lang="en-US" dirty="0"/>
              <a:t>Throughput Pooling</a:t>
            </a:r>
          </a:p>
        </p:txBody>
      </p:sp>
      <p:sp>
        <p:nvSpPr>
          <p:cNvPr id="3" name="Rounded Rectangle 6">
            <a:extLst>
              <a:ext uri="{FF2B5EF4-FFF2-40B4-BE49-F238E27FC236}">
                <a16:creationId xmlns:a16="http://schemas.microsoft.com/office/drawing/2014/main" id="{EFC3BFEC-DACC-CE09-7AD7-5EC06B4F80DE}"/>
              </a:ext>
              <a:ext uri="{C183D7F6-B498-43B3-948B-1728B52AA6E4}">
                <adec:decorative xmlns:adec="http://schemas.microsoft.com/office/drawing/2017/decorative" val="1"/>
              </a:ext>
            </a:extLst>
          </p:cNvPr>
          <p:cNvSpPr/>
          <p:nvPr/>
        </p:nvSpPr>
        <p:spPr bwMode="auto">
          <a:xfrm>
            <a:off x="980069" y="2361249"/>
            <a:ext cx="3305609" cy="3907789"/>
          </a:xfrm>
          <a:prstGeom prst="roundRect">
            <a:avLst>
              <a:gd name="adj" fmla="val 4280"/>
            </a:avLst>
          </a:prstGeom>
          <a:noFill/>
          <a:ln w="12700" cap="rnd" cmpd="sng" algn="ctr">
            <a:solidFill>
              <a:srgbClr val="3A4953"/>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4" name="Rounded Rectangle 7">
            <a:extLst>
              <a:ext uri="{FF2B5EF4-FFF2-40B4-BE49-F238E27FC236}">
                <a16:creationId xmlns:a16="http://schemas.microsoft.com/office/drawing/2014/main" id="{5D4BF027-2AD1-820B-525C-69D2EB2D6FBE}"/>
              </a:ext>
              <a:ext uri="{C183D7F6-B498-43B3-948B-1728B52AA6E4}">
                <adec:decorative xmlns:adec="http://schemas.microsoft.com/office/drawing/2017/decorative" val="1"/>
              </a:ext>
            </a:extLst>
          </p:cNvPr>
          <p:cNvSpPr/>
          <p:nvPr/>
        </p:nvSpPr>
        <p:spPr bwMode="auto">
          <a:xfrm>
            <a:off x="4437502" y="2361249"/>
            <a:ext cx="3305609" cy="3907789"/>
          </a:xfrm>
          <a:prstGeom prst="roundRect">
            <a:avLst>
              <a:gd name="adj" fmla="val 4515"/>
            </a:avLst>
          </a:prstGeom>
          <a:noFill/>
          <a:ln w="12700" cap="rnd" cmpd="sng" algn="ctr">
            <a:solidFill>
              <a:srgbClr val="3A4953"/>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5" name="Rounded Rectangle 8">
            <a:extLst>
              <a:ext uri="{FF2B5EF4-FFF2-40B4-BE49-F238E27FC236}">
                <a16:creationId xmlns:a16="http://schemas.microsoft.com/office/drawing/2014/main" id="{04142915-5BDD-BF89-98D8-1AC59C8891F4}"/>
              </a:ext>
              <a:ext uri="{C183D7F6-B498-43B3-948B-1728B52AA6E4}">
                <adec:decorative xmlns:adec="http://schemas.microsoft.com/office/drawing/2017/decorative" val="1"/>
              </a:ext>
            </a:extLst>
          </p:cNvPr>
          <p:cNvSpPr/>
          <p:nvPr/>
        </p:nvSpPr>
        <p:spPr bwMode="auto">
          <a:xfrm>
            <a:off x="7908143" y="2361249"/>
            <a:ext cx="3305609" cy="3907789"/>
          </a:xfrm>
          <a:prstGeom prst="roundRect">
            <a:avLst>
              <a:gd name="adj" fmla="val 3812"/>
            </a:avLst>
          </a:prstGeom>
          <a:noFill/>
          <a:ln w="12700" cap="rnd" cmpd="sng" algn="ctr">
            <a:solidFill>
              <a:srgbClr val="3A4953"/>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6" name="Text Placeholder 5">
            <a:extLst>
              <a:ext uri="{FF2B5EF4-FFF2-40B4-BE49-F238E27FC236}">
                <a16:creationId xmlns:a16="http://schemas.microsoft.com/office/drawing/2014/main" id="{C1B6E8D8-1C57-B58F-4ED6-1CDB3295D68B}"/>
              </a:ext>
            </a:extLst>
          </p:cNvPr>
          <p:cNvSpPr txBox="1">
            <a:spLocks/>
          </p:cNvSpPr>
          <p:nvPr/>
        </p:nvSpPr>
        <p:spPr>
          <a:xfrm>
            <a:off x="972041" y="4155914"/>
            <a:ext cx="3321664" cy="1292662"/>
          </a:xfrm>
          <a:prstGeom prst="rect">
            <a:avLst/>
          </a:prstGeom>
        </p:spPr>
        <p:txBody>
          <a:bodyPr vert="horz" wrap="square" lIns="360000" tIns="0" rIns="360000" bIns="0"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srgbClr val="000000"/>
                </a:solidFill>
                <a:effectLst/>
                <a:uLnTx/>
                <a:uFillTx/>
                <a:latin typeface="Segoe UI Semibold"/>
                <a:ea typeface="+mn-ea"/>
                <a:cs typeface="Segoe UI"/>
              </a:rPr>
              <a:t>Lower Cost</a:t>
            </a:r>
          </a:p>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Don’t need to provision peak RU/s for every tenant</a:t>
            </a:r>
          </a:p>
        </p:txBody>
      </p:sp>
      <p:sp>
        <p:nvSpPr>
          <p:cNvPr id="7" name="Text Placeholder 5">
            <a:extLst>
              <a:ext uri="{FF2B5EF4-FFF2-40B4-BE49-F238E27FC236}">
                <a16:creationId xmlns:a16="http://schemas.microsoft.com/office/drawing/2014/main" id="{03A4F2AD-2915-FEA8-456B-71F8E469B3E4}"/>
              </a:ext>
            </a:extLst>
          </p:cNvPr>
          <p:cNvSpPr txBox="1">
            <a:spLocks/>
          </p:cNvSpPr>
          <p:nvPr/>
        </p:nvSpPr>
        <p:spPr>
          <a:xfrm>
            <a:off x="4437502" y="4235846"/>
            <a:ext cx="3364188" cy="1292662"/>
          </a:xfrm>
          <a:prstGeom prst="rect">
            <a:avLst/>
          </a:prstGeom>
        </p:spPr>
        <p:txBody>
          <a:bodyPr vert="horz" wrap="square" lIns="360000" tIns="0" rIns="360000" bIns="0"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Better performance</a:t>
            </a:r>
          </a:p>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Collections that get 429s use idle RU/s from pool</a:t>
            </a:r>
          </a:p>
        </p:txBody>
      </p:sp>
      <p:sp>
        <p:nvSpPr>
          <p:cNvPr id="8" name="Text Placeholder 5">
            <a:extLst>
              <a:ext uri="{FF2B5EF4-FFF2-40B4-BE49-F238E27FC236}">
                <a16:creationId xmlns:a16="http://schemas.microsoft.com/office/drawing/2014/main" id="{940651D2-D6BA-8873-2E43-DE127D8036D7}"/>
              </a:ext>
            </a:extLst>
          </p:cNvPr>
          <p:cNvSpPr txBox="1">
            <a:spLocks/>
          </p:cNvSpPr>
          <p:nvPr/>
        </p:nvSpPr>
        <p:spPr>
          <a:xfrm>
            <a:off x="7886908" y="4260895"/>
            <a:ext cx="3304424" cy="1908215"/>
          </a:xfrm>
          <a:prstGeom prst="rect">
            <a:avLst/>
          </a:prstGeom>
        </p:spPr>
        <p:txBody>
          <a:bodyPr vert="horz" wrap="square" lIns="360000" tIns="0" rIns="360000" bIns="0"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srgbClr val="000000"/>
                </a:solidFill>
                <a:effectLst/>
                <a:uLnTx/>
                <a:uFillTx/>
                <a:latin typeface="Segoe UI Semibold"/>
                <a:ea typeface="+mn-ea"/>
                <a:cs typeface="Segoe UI"/>
              </a:rPr>
              <a:t>Guarantees against noisy neighbor</a:t>
            </a:r>
          </a:p>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Dedicated RU/s are always guaranteed (even when all resources active)</a:t>
            </a:r>
          </a:p>
        </p:txBody>
      </p:sp>
      <p:sp>
        <p:nvSpPr>
          <p:cNvPr id="9" name="Oval 8">
            <a:extLst>
              <a:ext uri="{FF2B5EF4-FFF2-40B4-BE49-F238E27FC236}">
                <a16:creationId xmlns:a16="http://schemas.microsoft.com/office/drawing/2014/main" id="{9D6949FA-1A45-01D2-902D-0164344DF3B6}"/>
              </a:ext>
              <a:ext uri="{C183D7F6-B498-43B3-948B-1728B52AA6E4}">
                <adec:decorative xmlns:adec="http://schemas.microsoft.com/office/drawing/2017/decorative" val="1"/>
              </a:ext>
            </a:extLst>
          </p:cNvPr>
          <p:cNvSpPr/>
          <p:nvPr/>
        </p:nvSpPr>
        <p:spPr bwMode="auto">
          <a:xfrm>
            <a:off x="2145893" y="2829132"/>
            <a:ext cx="973960" cy="973960"/>
          </a:xfrm>
          <a:prstGeom prst="ellipse">
            <a:avLst/>
          </a:prstGeom>
          <a:gradFill flip="none" rotWithShape="1">
            <a:gsLst>
              <a:gs pos="0">
                <a:srgbClr val="0078D4"/>
              </a:gs>
              <a:gs pos="80000">
                <a:srgbClr val="399A91"/>
              </a:gs>
            </a:gsLst>
            <a:path path="circle">
              <a:fillToRect l="100000" t="100000"/>
            </a:path>
            <a:tileRect r="-100000" b="-100000"/>
          </a:gradFill>
          <a:ln w="63897" cap="flat">
            <a:noFill/>
            <a:prstDash val="solid"/>
            <a:miter/>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000000"/>
              </a:solidFill>
              <a:effectLst/>
              <a:uLnTx/>
              <a:uFillTx/>
              <a:latin typeface="Segoe UI"/>
              <a:ea typeface="+mn-ea"/>
              <a:cs typeface="+mn-cs"/>
            </a:endParaRPr>
          </a:p>
        </p:txBody>
      </p:sp>
      <p:pic>
        <p:nvPicPr>
          <p:cNvPr id="10" name="Graphic 9">
            <a:extLst>
              <a:ext uri="{FF2B5EF4-FFF2-40B4-BE49-F238E27FC236}">
                <a16:creationId xmlns:a16="http://schemas.microsoft.com/office/drawing/2014/main" id="{B8757A49-6436-5B3B-35A4-3482C148E691}"/>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278" r="278"/>
          <a:stretch/>
        </p:blipFill>
        <p:spPr>
          <a:xfrm>
            <a:off x="2354909" y="3052382"/>
            <a:ext cx="552263" cy="555348"/>
          </a:xfrm>
          <a:prstGeom prst="rect">
            <a:avLst/>
          </a:prstGeom>
        </p:spPr>
      </p:pic>
      <p:sp>
        <p:nvSpPr>
          <p:cNvPr id="11" name="Oval 10">
            <a:extLst>
              <a:ext uri="{FF2B5EF4-FFF2-40B4-BE49-F238E27FC236}">
                <a16:creationId xmlns:a16="http://schemas.microsoft.com/office/drawing/2014/main" id="{BCEDFE72-EF0A-6052-FE6D-60CFA49F0E09}"/>
              </a:ext>
              <a:ext uri="{C183D7F6-B498-43B3-948B-1728B52AA6E4}">
                <adec:decorative xmlns:adec="http://schemas.microsoft.com/office/drawing/2017/decorative" val="1"/>
              </a:ext>
            </a:extLst>
          </p:cNvPr>
          <p:cNvSpPr/>
          <p:nvPr/>
        </p:nvSpPr>
        <p:spPr bwMode="auto">
          <a:xfrm>
            <a:off x="5603326" y="2829132"/>
            <a:ext cx="973960" cy="973960"/>
          </a:xfrm>
          <a:prstGeom prst="ellipse">
            <a:avLst/>
          </a:prstGeom>
          <a:gradFill flip="none" rotWithShape="1">
            <a:gsLst>
              <a:gs pos="0">
                <a:srgbClr val="0078D4"/>
              </a:gs>
              <a:gs pos="80000">
                <a:srgbClr val="399A91"/>
              </a:gs>
            </a:gsLst>
            <a:path path="circle">
              <a:fillToRect l="100000" t="100000"/>
            </a:path>
            <a:tileRect r="-100000" b="-100000"/>
          </a:gradFill>
          <a:ln w="63897" cap="flat">
            <a:noFill/>
            <a:prstDash val="solid"/>
            <a:miter/>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000000"/>
              </a:solidFill>
              <a:effectLst/>
              <a:uLnTx/>
              <a:uFillTx/>
              <a:latin typeface="Segoe UI"/>
              <a:ea typeface="+mn-ea"/>
              <a:cs typeface="+mn-cs"/>
            </a:endParaRPr>
          </a:p>
        </p:txBody>
      </p:sp>
      <p:pic>
        <p:nvPicPr>
          <p:cNvPr id="12" name="Graphic 11">
            <a:extLst>
              <a:ext uri="{FF2B5EF4-FFF2-40B4-BE49-F238E27FC236}">
                <a16:creationId xmlns:a16="http://schemas.microsoft.com/office/drawing/2014/main" id="{450A987F-8DB0-5BF7-EC26-A8F54E9CF883}"/>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278" r="278"/>
          <a:stretch/>
        </p:blipFill>
        <p:spPr>
          <a:xfrm>
            <a:off x="5815680" y="3048472"/>
            <a:ext cx="542285" cy="545314"/>
          </a:xfrm>
          <a:prstGeom prst="rect">
            <a:avLst/>
          </a:prstGeom>
        </p:spPr>
      </p:pic>
      <p:sp>
        <p:nvSpPr>
          <p:cNvPr id="13" name="Oval 12">
            <a:extLst>
              <a:ext uri="{FF2B5EF4-FFF2-40B4-BE49-F238E27FC236}">
                <a16:creationId xmlns:a16="http://schemas.microsoft.com/office/drawing/2014/main" id="{0ABBAC3A-2E88-8A88-52BA-9841B125FF4A}"/>
              </a:ext>
              <a:ext uri="{C183D7F6-B498-43B3-948B-1728B52AA6E4}">
                <adec:decorative xmlns:adec="http://schemas.microsoft.com/office/drawing/2017/decorative" val="1"/>
              </a:ext>
            </a:extLst>
          </p:cNvPr>
          <p:cNvSpPr/>
          <p:nvPr/>
        </p:nvSpPr>
        <p:spPr bwMode="auto">
          <a:xfrm>
            <a:off x="9073967" y="2829132"/>
            <a:ext cx="973960" cy="973960"/>
          </a:xfrm>
          <a:prstGeom prst="ellipse">
            <a:avLst/>
          </a:prstGeom>
          <a:gradFill flip="none" rotWithShape="1">
            <a:gsLst>
              <a:gs pos="0">
                <a:srgbClr val="0078D4"/>
              </a:gs>
              <a:gs pos="80000">
                <a:srgbClr val="399A91"/>
              </a:gs>
            </a:gsLst>
            <a:path path="circle">
              <a:fillToRect l="100000" t="100000"/>
            </a:path>
            <a:tileRect r="-100000" b="-100000"/>
          </a:gradFill>
          <a:ln w="63897" cap="flat">
            <a:noFill/>
            <a:prstDash val="solid"/>
            <a:miter/>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000000"/>
              </a:solidFill>
              <a:effectLst/>
              <a:uLnTx/>
              <a:uFillTx/>
              <a:latin typeface="Segoe UI"/>
              <a:ea typeface="+mn-ea"/>
              <a:cs typeface="+mn-cs"/>
            </a:endParaRPr>
          </a:p>
        </p:txBody>
      </p:sp>
      <p:pic>
        <p:nvPicPr>
          <p:cNvPr id="14" name="Graphic 13">
            <a:extLst>
              <a:ext uri="{FF2B5EF4-FFF2-40B4-BE49-F238E27FC236}">
                <a16:creationId xmlns:a16="http://schemas.microsoft.com/office/drawing/2014/main" id="{D842F588-E04D-391A-1A1D-63DB8038EE6D}"/>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278" r="278"/>
          <a:stretch/>
        </p:blipFill>
        <p:spPr>
          <a:xfrm>
            <a:off x="9286321" y="3048472"/>
            <a:ext cx="542285" cy="545314"/>
          </a:xfrm>
          <a:prstGeom prst="rect">
            <a:avLst/>
          </a:prstGeom>
        </p:spPr>
      </p:pic>
    </p:spTree>
    <p:extLst>
      <p:ext uri="{BB962C8B-B14F-4D97-AF65-F5344CB8AC3E}">
        <p14:creationId xmlns:p14="http://schemas.microsoft.com/office/powerpoint/2010/main" val="3692909238"/>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19CA2-5003-55CB-05C7-B128F79C2601}"/>
              </a:ext>
            </a:extLst>
          </p:cNvPr>
          <p:cNvSpPr>
            <a:spLocks noGrp="1"/>
          </p:cNvSpPr>
          <p:nvPr>
            <p:ph type="title"/>
          </p:nvPr>
        </p:nvSpPr>
        <p:spPr/>
        <p:txBody>
          <a:bodyPr/>
          <a:lstStyle/>
          <a:p>
            <a:r>
              <a:rPr lang="en-US" dirty="0"/>
              <a:t>video</a:t>
            </a:r>
          </a:p>
        </p:txBody>
      </p:sp>
      <p:pic>
        <p:nvPicPr>
          <p:cNvPr id="4" name="OverviewSlides_Demo4">
            <a:hlinkClick r:id="" action="ppaction://media"/>
            <a:extLst>
              <a:ext uri="{FF2B5EF4-FFF2-40B4-BE49-F238E27FC236}">
                <a16:creationId xmlns:a16="http://schemas.microsoft.com/office/drawing/2014/main" id="{F8B4B188-D483-9608-3AA9-1349B2A5C444}"/>
              </a:ext>
            </a:extLst>
          </p:cNvPr>
          <p:cNvPicPr>
            <a:picLocks noChangeAspect="1"/>
          </p:cNvPicPr>
          <p:nvPr>
            <a:videoFile r:link="rId2"/>
            <p:extLst>
              <p:ext uri="{DAA4B4D4-6D71-4841-9C94-3DE7FCFB9230}">
                <p14:media xmlns:p14="http://schemas.microsoft.com/office/powerpoint/2010/main" r:link="rId1"/>
              </p:ext>
            </p:extLst>
          </p:nvPr>
        </p:nvPicPr>
        <p:blipFill>
          <a:blip r:embed="rId5"/>
          <a:stretch>
            <a:fillRect/>
          </a:stretch>
        </p:blipFill>
        <p:spPr>
          <a:xfrm>
            <a:off x="124046" y="81076"/>
            <a:ext cx="11943907" cy="6718448"/>
          </a:xfrm>
          <a:prstGeom prst="rect">
            <a:avLst/>
          </a:prstGeom>
        </p:spPr>
      </p:pic>
    </p:spTree>
    <p:extLst>
      <p:ext uri="{BB962C8B-B14F-4D97-AF65-F5344CB8AC3E}">
        <p14:creationId xmlns:p14="http://schemas.microsoft.com/office/powerpoint/2010/main" val="9058156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186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1AC28A-39CF-DD61-FF7E-B9385D01D522}"/>
              </a:ext>
            </a:extLst>
          </p:cNvPr>
          <p:cNvSpPr>
            <a:spLocks noGrp="1"/>
          </p:cNvSpPr>
          <p:nvPr>
            <p:ph type="title" idx="4294967295"/>
          </p:nvPr>
        </p:nvSpPr>
        <p:spPr>
          <a:xfrm>
            <a:off x="588263" y="-553998"/>
            <a:ext cx="11018520" cy="553998"/>
          </a:xfrm>
        </p:spPr>
        <p:txBody>
          <a:bodyPr vert="horz" wrap="square" lIns="0" tIns="0" rIns="0" bIns="0" rtlCol="0" anchor="b">
            <a:spAutoFit/>
          </a:bodyPr>
          <a:lstStyle/>
          <a:p>
            <a:r>
              <a:rPr lang="en-US" dirty="0"/>
              <a:t>Demovideo3</a:t>
            </a:r>
          </a:p>
        </p:txBody>
      </p:sp>
      <p:pic>
        <p:nvPicPr>
          <p:cNvPr id="3" name="OverviewSlides_Demo5">
            <a:hlinkClick r:id="" action="ppaction://media"/>
            <a:extLst>
              <a:ext uri="{FF2B5EF4-FFF2-40B4-BE49-F238E27FC236}">
                <a16:creationId xmlns:a16="http://schemas.microsoft.com/office/drawing/2014/main" id="{4ADB4FDD-D3F5-6BB5-52EF-864C9ECE4EAF}"/>
              </a:ext>
            </a:extLst>
          </p:cNvPr>
          <p:cNvPicPr>
            <a:picLocks noChangeAspect="1"/>
          </p:cNvPicPr>
          <p:nvPr>
            <a:videoFile r:link="rId2"/>
            <p:extLst>
              <p:ext uri="{DAA4B4D4-6D71-4841-9C94-3DE7FCFB9230}">
                <p14:media xmlns:p14="http://schemas.microsoft.com/office/powerpoint/2010/main" r:link="rId1"/>
              </p:ext>
            </p:extLst>
          </p:nvPr>
        </p:nvPicPr>
        <p:blipFill>
          <a:blip r:embed="rId4"/>
          <a:stretch>
            <a:fillRect/>
          </a:stretch>
        </p:blipFill>
        <p:spPr>
          <a:xfrm>
            <a:off x="336697" y="124929"/>
            <a:ext cx="11518605" cy="6479215"/>
          </a:xfrm>
          <a:prstGeom prst="rect">
            <a:avLst/>
          </a:prstGeom>
        </p:spPr>
      </p:pic>
    </p:spTree>
    <p:extLst>
      <p:ext uri="{BB962C8B-B14F-4D97-AF65-F5344CB8AC3E}">
        <p14:creationId xmlns:p14="http://schemas.microsoft.com/office/powerpoint/2010/main" val="2920979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382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F8C351-7EFF-A6FA-FCBE-F4A65520C8E6}"/>
              </a:ext>
            </a:extLst>
          </p:cNvPr>
          <p:cNvSpPr>
            <a:spLocks noGrp="1"/>
          </p:cNvSpPr>
          <p:nvPr>
            <p:ph type="title"/>
          </p:nvPr>
        </p:nvSpPr>
        <p:spPr>
          <a:xfrm>
            <a:off x="4496221" y="1049873"/>
            <a:ext cx="7567762" cy="553998"/>
          </a:xfrm>
        </p:spPr>
        <p:txBody>
          <a:bodyPr/>
          <a:lstStyle/>
          <a:p>
            <a:r>
              <a:rPr lang="en-US" sz="2400" dirty="0"/>
              <a:t>How Azure Cosmos DB solves this</a:t>
            </a:r>
          </a:p>
        </p:txBody>
      </p:sp>
      <p:sp>
        <p:nvSpPr>
          <p:cNvPr id="3" name="Title 1">
            <a:extLst>
              <a:ext uri="{FF2B5EF4-FFF2-40B4-BE49-F238E27FC236}">
                <a16:creationId xmlns:a16="http://schemas.microsoft.com/office/drawing/2014/main" id="{E129B954-3AAA-4E66-ADB5-080DAE2F38DB}"/>
              </a:ext>
            </a:extLst>
          </p:cNvPr>
          <p:cNvSpPr txBox="1">
            <a:spLocks/>
          </p:cNvSpPr>
          <p:nvPr/>
        </p:nvSpPr>
        <p:spPr>
          <a:xfrm>
            <a:off x="729595" y="2181828"/>
            <a:ext cx="3376121" cy="3877985"/>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solidFill>
                  <a:srgbClr val="000000"/>
                </a:solidFill>
                <a:effectLst/>
                <a:uLnTx/>
                <a:uFillTx/>
                <a:latin typeface="Segoe Sans Text Semibold"/>
                <a:ea typeface="+mj-lt"/>
                <a:cs typeface="Segoe Sans Text Semibold"/>
              </a:rPr>
              <a:t>"I need to build a globally distributed AI app and want flexibility in how I store and access data"</a:t>
            </a:r>
          </a:p>
        </p:txBody>
      </p:sp>
      <p:sp>
        <p:nvSpPr>
          <p:cNvPr id="4" name="Text Placeholder 2">
            <a:extLst>
              <a:ext uri="{FF2B5EF4-FFF2-40B4-BE49-F238E27FC236}">
                <a16:creationId xmlns:a16="http://schemas.microsoft.com/office/drawing/2014/main" id="{C17C4538-213B-3384-8A62-3E9ADB1F7C89}"/>
              </a:ext>
            </a:extLst>
          </p:cNvPr>
          <p:cNvSpPr txBox="1">
            <a:spLocks/>
          </p:cNvSpPr>
          <p:nvPr/>
        </p:nvSpPr>
        <p:spPr>
          <a:xfrm>
            <a:off x="4356100" y="2309812"/>
            <a:ext cx="7253288" cy="3625608"/>
          </a:xfrm>
          <a:prstGeom prst="rect">
            <a:avLst/>
          </a:prstGeom>
        </p:spPr>
        <p:txBody>
          <a:bodyPr vert="horz" wrap="square" lIns="0" tIns="0" rIns="0" bIns="0" rtlCol="0" anchor="t">
            <a:spAutoFit/>
          </a:bodyPr>
          <a:lstStyle>
            <a:lvl1pPr marL="231775" marR="0" indent="-231775" algn="l" defTabSz="932742" rtl="0" eaLnBrk="1" fontAlgn="auto" latinLnBrk="0" hangingPunct="1">
              <a:lnSpc>
                <a:spcPct val="100000"/>
              </a:lnSpc>
              <a:spcBef>
                <a:spcPct val="20000"/>
              </a:spcBef>
              <a:spcAft>
                <a:spcPts val="60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31775" marR="0" lvl="0" indent="-231775" algn="l" defTabSz="932742" rtl="0" eaLnBrk="1" fontAlgn="auto" latinLnBrk="0" hangingPunct="1">
              <a:lnSpc>
                <a:spcPct val="100000"/>
              </a:lnSpc>
              <a:spcBef>
                <a:spcPct val="20000"/>
              </a:spcBef>
              <a:spcAft>
                <a:spcPts val="600"/>
              </a:spcAft>
              <a:buClrTx/>
              <a:buSzPct val="90000"/>
              <a:buFont typeface="Wingdings" panose="05000000000000000000" pitchFamily="2" charset="2"/>
              <a:buChar char=""/>
              <a:tabLst/>
              <a:defRPr/>
            </a:pPr>
            <a:r>
              <a:rPr kumimoji="0" lang="en-US" sz="2400" b="0" i="0" u="none" strike="noStrike" kern="1200" cap="none" spc="0" normalizeH="0" baseline="0" noProof="0" dirty="0">
                <a:ln>
                  <a:noFill/>
                </a:ln>
                <a:solidFill>
                  <a:srgbClr val="000000"/>
                </a:solidFill>
                <a:effectLst/>
                <a:uLnTx/>
                <a:uFillTx/>
                <a:latin typeface="Segoe Sans Text"/>
                <a:ea typeface="+mn-lt"/>
                <a:cs typeface="Segoe Sans Text"/>
              </a:rPr>
              <a:t>Azure Cosmos DB enables Application Development Managers to build modern, multi-tenant, AI applications, supporting vector, full-text, and hybrid search with unmatched flexibility and elasticity.</a:t>
            </a:r>
          </a:p>
          <a:p>
            <a:pPr marL="231775" marR="0" lvl="0" indent="-231775" algn="l" defTabSz="932742" rtl="0" eaLnBrk="1" fontAlgn="auto" latinLnBrk="0" hangingPunct="1">
              <a:lnSpc>
                <a:spcPct val="100000"/>
              </a:lnSpc>
              <a:spcBef>
                <a:spcPct val="20000"/>
              </a:spcBef>
              <a:spcAft>
                <a:spcPts val="600"/>
              </a:spcAft>
              <a:buClrTx/>
              <a:buSzPct val="90000"/>
              <a:buFont typeface="Wingdings" panose="05000000000000000000" pitchFamily="2" charset="2"/>
              <a:buChar char=""/>
              <a:tabLst/>
              <a:defRPr/>
            </a:pPr>
            <a:r>
              <a:rPr kumimoji="0" lang="en-US" sz="2400" b="0" i="0" u="none" strike="noStrike" kern="1200" cap="none" spc="0" normalizeH="0" baseline="0" noProof="0" dirty="0">
                <a:ln>
                  <a:noFill/>
                </a:ln>
                <a:solidFill>
                  <a:srgbClr val="000000"/>
                </a:solidFill>
                <a:effectLst/>
                <a:uLnTx/>
                <a:uFillTx/>
                <a:latin typeface="Segoe Sans Text"/>
                <a:ea typeface="+mn-lt"/>
                <a:cs typeface="Segoe Sans Text"/>
              </a:rPr>
              <a:t>Additionally, it uniquely offers industry leading availability with automatic multi-region, availability zone and per–partition failover with zero downtime or data loss.</a:t>
            </a:r>
          </a:p>
          <a:p>
            <a:pPr marL="231775" marR="0" lvl="0" indent="-231775" algn="l" defTabSz="932742" rtl="0" eaLnBrk="1" fontAlgn="auto" latinLnBrk="0" hangingPunct="1">
              <a:lnSpc>
                <a:spcPct val="100000"/>
              </a:lnSpc>
              <a:spcBef>
                <a:spcPct val="20000"/>
              </a:spcBef>
              <a:spcAft>
                <a:spcPts val="600"/>
              </a:spcAft>
              <a:buClrTx/>
              <a:buSzPct val="90000"/>
              <a:buFont typeface="Wingdings" panose="05000000000000000000" pitchFamily="2" charset="2"/>
              <a:buChar char=""/>
              <a:tabLst/>
              <a:defRPr/>
            </a:pPr>
            <a:endParaRPr kumimoji="0" lang="en-US" sz="2400" b="0" i="0" u="none" strike="noStrike" kern="1200" cap="none" spc="0" normalizeH="0" baseline="0" noProof="0" dirty="0">
              <a:ln>
                <a:noFill/>
              </a:ln>
              <a:solidFill>
                <a:srgbClr val="000000"/>
              </a:solidFill>
              <a:effectLst/>
              <a:uLnTx/>
              <a:uFillTx/>
              <a:latin typeface="Segoe Sans Text"/>
              <a:ea typeface="+mn-ea"/>
              <a:cs typeface="Segoe UI"/>
            </a:endParaRPr>
          </a:p>
        </p:txBody>
      </p:sp>
      <p:sp>
        <p:nvSpPr>
          <p:cNvPr id="6" name="Rectangle: Rounded Corners 5">
            <a:extLst>
              <a:ext uri="{FF2B5EF4-FFF2-40B4-BE49-F238E27FC236}">
                <a16:creationId xmlns:a16="http://schemas.microsoft.com/office/drawing/2014/main" id="{F1B52EE5-C411-1361-04D9-D7AFEFC01EBC}"/>
              </a:ext>
              <a:ext uri="{C183D7F6-B498-43B3-948B-1728B52AA6E4}">
                <adec:decorative xmlns:adec="http://schemas.microsoft.com/office/drawing/2017/decorative" val="1"/>
              </a:ext>
            </a:extLst>
          </p:cNvPr>
          <p:cNvSpPr/>
          <p:nvPr/>
        </p:nvSpPr>
        <p:spPr>
          <a:xfrm>
            <a:off x="1055786" y="1259378"/>
            <a:ext cx="2289901" cy="630542"/>
          </a:xfrm>
          <a:prstGeom prst="roundRect">
            <a:avLst>
              <a:gd name="adj" fmla="val 50000"/>
            </a:avLst>
          </a:prstGeom>
          <a:solidFill>
            <a:srgbClr val="FFFFFF"/>
          </a:solidFill>
          <a:ln w="10795" cap="flat" cmpd="sng" algn="ctr">
            <a:noFill/>
            <a:prstDash val="solid"/>
          </a:ln>
          <a:effectLst>
            <a:outerShdw blurRad="152400" dist="38100" dir="5400000" algn="t" rotWithShape="0">
              <a:prstClr val="black">
                <a:alpha val="20000"/>
              </a:prstClr>
            </a:outerShdw>
          </a:effectLst>
          <a:scene3d>
            <a:camera prst="orthographicFront"/>
            <a:lightRig rig="threePt" dir="t"/>
          </a:scene3d>
          <a:sp3d>
            <a:bevelT h="6350"/>
          </a:sp3d>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7" name="TextBox 6">
            <a:extLst>
              <a:ext uri="{FF2B5EF4-FFF2-40B4-BE49-F238E27FC236}">
                <a16:creationId xmlns:a16="http://schemas.microsoft.com/office/drawing/2014/main" id="{CF6993CC-0DE0-65A6-B9C6-4E5C5E3ABC25}"/>
              </a:ext>
            </a:extLst>
          </p:cNvPr>
          <p:cNvSpPr txBox="1"/>
          <p:nvPr/>
        </p:nvSpPr>
        <p:spPr>
          <a:xfrm>
            <a:off x="1392558" y="1310986"/>
            <a:ext cx="1678345" cy="215443"/>
          </a:xfrm>
          <a:prstGeom prst="rect">
            <a:avLst/>
          </a:prstGeom>
          <a:noFill/>
        </p:spPr>
        <p:txBody>
          <a:bodyPr wrap="none" lIns="0" tIns="0" rIns="0" bIns="0"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Aptos" panose="02110004020202020204"/>
                <a:ea typeface="+mn-ea"/>
                <a:cs typeface="+mn-cs"/>
              </a:rPr>
              <a:t>App Dev Manager	</a:t>
            </a:r>
          </a:p>
        </p:txBody>
      </p:sp>
      <p:sp>
        <p:nvSpPr>
          <p:cNvPr id="8" name="TextBox 7">
            <a:extLst>
              <a:ext uri="{FF2B5EF4-FFF2-40B4-BE49-F238E27FC236}">
                <a16:creationId xmlns:a16="http://schemas.microsoft.com/office/drawing/2014/main" id="{5EDC305D-A6CC-6AF0-2787-E135769A8C13}"/>
              </a:ext>
            </a:extLst>
          </p:cNvPr>
          <p:cNvSpPr txBox="1"/>
          <p:nvPr/>
        </p:nvSpPr>
        <p:spPr>
          <a:xfrm>
            <a:off x="1518996" y="1483890"/>
            <a:ext cx="1154231" cy="430887"/>
          </a:xfrm>
          <a:prstGeom prst="rect">
            <a:avLst/>
          </a:prstGeom>
          <a:noFill/>
        </p:spPr>
        <p:txBody>
          <a:bodyPr wrap="square" lIns="0" tIns="0" rIns="0" bIns="0"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0C0"/>
                </a:solidFill>
                <a:effectLst/>
                <a:uLnTx/>
                <a:uFillTx/>
                <a:latin typeface="Aptos" panose="02110004020202020204"/>
                <a:ea typeface="+mn-ea"/>
                <a:cs typeface="+mn-cs"/>
              </a:rPr>
              <a:t>Kian Lambert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0C0"/>
                </a:solidFill>
                <a:effectLst/>
                <a:uLnTx/>
                <a:uFillTx/>
                <a:latin typeface="Aptos" panose="02110004020202020204"/>
                <a:ea typeface="+mn-ea"/>
                <a:cs typeface="+mn-cs"/>
              </a:rPr>
              <a:t>Contoso</a:t>
            </a:r>
          </a:p>
        </p:txBody>
      </p:sp>
      <p:pic>
        <p:nvPicPr>
          <p:cNvPr id="9" name="Picture 8" descr="A person in a blue shirt">
            <a:extLst>
              <a:ext uri="{FF2B5EF4-FFF2-40B4-BE49-F238E27FC236}">
                <a16:creationId xmlns:a16="http://schemas.microsoft.com/office/drawing/2014/main" id="{E74EE6AD-CE43-CFDF-70BD-7205EF673E51}"/>
              </a:ext>
            </a:extLst>
          </p:cNvPr>
          <p:cNvPicPr>
            <a:picLocks noChangeAspect="1"/>
          </p:cNvPicPr>
          <p:nvPr/>
        </p:nvPicPr>
        <p:blipFill>
          <a:blip r:embed="rId2" cstate="hqprint">
            <a:extLst>
              <a:ext uri="{28A0092B-C50C-407E-A947-70E740481C1C}">
                <a14:useLocalDpi xmlns:a14="http://schemas.microsoft.com/office/drawing/2010/main"/>
              </a:ext>
            </a:extLst>
          </a:blip>
          <a:srcRect/>
          <a:stretch>
            <a:fillRect/>
          </a:stretch>
        </p:blipFill>
        <p:spPr>
          <a:xfrm>
            <a:off x="1685882" y="234547"/>
            <a:ext cx="926079" cy="999974"/>
          </a:xfrm>
          <a:prstGeom prst="ellipse">
            <a:avLst/>
          </a:prstGeom>
          <a:ln w="19050">
            <a:solidFill>
              <a:srgbClr val="091F2C"/>
            </a:solidFill>
          </a:ln>
        </p:spPr>
      </p:pic>
    </p:spTree>
    <p:extLst>
      <p:ext uri="{BB962C8B-B14F-4D97-AF65-F5344CB8AC3E}">
        <p14:creationId xmlns:p14="http://schemas.microsoft.com/office/powerpoint/2010/main" val="4063612783"/>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C6FAC5D7-C8F1-054B-7114-2AF2D3246C95}"/>
              </a:ext>
            </a:extLst>
          </p:cNvPr>
          <p:cNvSpPr/>
          <p:nvPr/>
        </p:nvSpPr>
        <p:spPr bwMode="auto">
          <a:xfrm>
            <a:off x="6016853" y="55571"/>
            <a:ext cx="6006749" cy="663318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90A50F75-3504-CABB-54D8-FDCBB0AA4CAE}"/>
              </a:ext>
            </a:extLst>
          </p:cNvPr>
          <p:cNvSpPr>
            <a:spLocks noGrp="1"/>
          </p:cNvSpPr>
          <p:nvPr>
            <p:ph type="title"/>
          </p:nvPr>
        </p:nvSpPr>
        <p:spPr>
          <a:xfrm>
            <a:off x="588263" y="457200"/>
            <a:ext cx="5063237" cy="553998"/>
          </a:xfrm>
        </p:spPr>
        <p:txBody>
          <a:bodyPr/>
          <a:lstStyle/>
          <a:p>
            <a:r>
              <a:rPr lang="en-US"/>
              <a:t>Integration with AI tools and services</a:t>
            </a:r>
            <a:endParaRPr lang="en-AU"/>
          </a:p>
        </p:txBody>
      </p:sp>
      <p:sp>
        <p:nvSpPr>
          <p:cNvPr id="4" name="Content Placeholder 2">
            <a:extLst>
              <a:ext uri="{FF2B5EF4-FFF2-40B4-BE49-F238E27FC236}">
                <a16:creationId xmlns:a16="http://schemas.microsoft.com/office/drawing/2014/main" id="{55FD47EF-9C08-7B68-F663-23E83CEDAF7E}"/>
              </a:ext>
            </a:extLst>
          </p:cNvPr>
          <p:cNvSpPr txBox="1">
            <a:spLocks/>
          </p:cNvSpPr>
          <p:nvPr/>
        </p:nvSpPr>
        <p:spPr>
          <a:xfrm>
            <a:off x="598939" y="2089113"/>
            <a:ext cx="4710113" cy="83099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240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000000"/>
                </a:solidFill>
                <a:effectLst/>
                <a:uLnTx/>
                <a:uFillTx/>
                <a:latin typeface="Segoe Sans Text"/>
                <a:ea typeface="+mn-ea"/>
                <a:cs typeface="Segoe UI" panose="020B0502040204020203" pitchFamily="34" charset="0"/>
              </a:rPr>
              <a:t>Easily build AI apps and agents with Azure Cosmos DB and Azure AI Services with little or no coding!</a:t>
            </a:r>
          </a:p>
        </p:txBody>
      </p:sp>
      <p:pic>
        <p:nvPicPr>
          <p:cNvPr id="6" name="Graphic 5" descr="Azure Cosmos DB&#10; icon">
            <a:extLst>
              <a:ext uri="{FF2B5EF4-FFF2-40B4-BE49-F238E27FC236}">
                <a16:creationId xmlns:a16="http://schemas.microsoft.com/office/drawing/2014/main" id="{52C6B26E-2A21-5D4A-4F3D-AFACBCB39B6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307386" y="2644774"/>
            <a:ext cx="1139826" cy="1139826"/>
          </a:xfrm>
          <a:prstGeom prst="rect">
            <a:avLst/>
          </a:prstGeom>
        </p:spPr>
      </p:pic>
      <p:sp>
        <p:nvSpPr>
          <p:cNvPr id="7" name="Right Brace 6">
            <a:extLst>
              <a:ext uri="{FF2B5EF4-FFF2-40B4-BE49-F238E27FC236}">
                <a16:creationId xmlns:a16="http://schemas.microsoft.com/office/drawing/2014/main" id="{D5807FE0-03A8-E217-10D3-C7CCA85ACF66}"/>
              </a:ext>
              <a:ext uri="{C183D7F6-B498-43B3-948B-1728B52AA6E4}">
                <adec:decorative xmlns:adec="http://schemas.microsoft.com/office/drawing/2017/decorative" val="1"/>
              </a:ext>
            </a:extLst>
          </p:cNvPr>
          <p:cNvSpPr/>
          <p:nvPr/>
        </p:nvSpPr>
        <p:spPr>
          <a:xfrm rot="16200000">
            <a:off x="8613921" y="1871049"/>
            <a:ext cx="611602" cy="5037835"/>
          </a:xfrm>
          <a:prstGeom prst="rightBrac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chemeClr val="bg1"/>
              </a:solidFill>
              <a:effectLst/>
              <a:uLnTx/>
              <a:uFillTx/>
              <a:latin typeface="Segoe Sans Text"/>
              <a:ea typeface="+mn-ea"/>
              <a:cs typeface="+mn-cs"/>
            </a:endParaRPr>
          </a:p>
        </p:txBody>
      </p:sp>
      <p:pic>
        <p:nvPicPr>
          <p:cNvPr id="8" name="Graphic 7" descr="Azure OpenAI Service logo">
            <a:extLst>
              <a:ext uri="{FF2B5EF4-FFF2-40B4-BE49-F238E27FC236}">
                <a16:creationId xmlns:a16="http://schemas.microsoft.com/office/drawing/2014/main" id="{831C9B43-F921-7E26-DC08-DB78CB62743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565900" y="4989834"/>
            <a:ext cx="645743" cy="645743"/>
          </a:xfrm>
          <a:prstGeom prst="rect">
            <a:avLst/>
          </a:prstGeom>
        </p:spPr>
      </p:pic>
      <p:sp>
        <p:nvSpPr>
          <p:cNvPr id="9" name="Google Shape;14004;p1092">
            <a:extLst>
              <a:ext uri="{FF2B5EF4-FFF2-40B4-BE49-F238E27FC236}">
                <a16:creationId xmlns:a16="http://schemas.microsoft.com/office/drawing/2014/main" id="{03A871BB-DDB8-3EAB-FDAD-A4F4258C66CD}"/>
              </a:ext>
            </a:extLst>
          </p:cNvPr>
          <p:cNvSpPr txBox="1"/>
          <p:nvPr/>
        </p:nvSpPr>
        <p:spPr>
          <a:xfrm>
            <a:off x="9867852" y="5909812"/>
            <a:ext cx="857414" cy="369332"/>
          </a:xfrm>
          <a:prstGeom prst="rect">
            <a:avLst/>
          </a:prstGeom>
          <a:noFill/>
          <a:ln>
            <a:noFill/>
          </a:ln>
        </p:spPr>
        <p:txBody>
          <a:bodyPr spcFirstLastPara="1" wrap="square" lIns="0" tIns="0" rIns="0" bIns="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200" b="0" i="0" u="none" strike="noStrike" kern="1200" cap="none" spc="0" normalizeH="0" baseline="0" noProof="0">
                <a:ln>
                  <a:noFill/>
                </a:ln>
                <a:solidFill>
                  <a:schemeClr val="bg1"/>
                </a:solidFill>
                <a:effectLst/>
                <a:uLnTx/>
                <a:uFillTx/>
                <a:latin typeface="Lexend Deca"/>
                <a:ea typeface="Lexend Deca"/>
                <a:cs typeface="Lexend Deca"/>
                <a:sym typeface="Lexend Deca"/>
              </a:rPr>
              <a:t>Semantic Kernel</a:t>
            </a:r>
            <a:endParaRPr kumimoji="0" sz="1200" b="0" i="0" u="none" strike="noStrike" kern="1200" cap="none" spc="0" normalizeH="0" baseline="0" noProof="0">
              <a:ln>
                <a:noFill/>
              </a:ln>
              <a:solidFill>
                <a:schemeClr val="bg1"/>
              </a:solidFill>
              <a:effectLst/>
              <a:uLnTx/>
              <a:uFillTx/>
              <a:latin typeface="Lexend Deca"/>
              <a:ea typeface="Lexend Deca"/>
              <a:cs typeface="Lexend Deca"/>
              <a:sym typeface="Lexend Deca"/>
            </a:endParaRPr>
          </a:p>
        </p:txBody>
      </p:sp>
      <p:pic>
        <p:nvPicPr>
          <p:cNvPr id="10" name="Google Shape;14054;p1092" descr="A logo with a black background">
            <a:extLst>
              <a:ext uri="{FF2B5EF4-FFF2-40B4-BE49-F238E27FC236}">
                <a16:creationId xmlns:a16="http://schemas.microsoft.com/office/drawing/2014/main" id="{F9DB574F-389C-67E7-5E15-F42801F46B8F}"/>
              </a:ext>
            </a:extLst>
          </p:cNvPr>
          <p:cNvPicPr preferRelativeResize="0"/>
          <p:nvPr/>
        </p:nvPicPr>
        <p:blipFill rotWithShape="1">
          <a:blip r:embed="rId7" cstate="hqprint">
            <a:alphaModFix/>
            <a:extLst>
              <a:ext uri="{28A0092B-C50C-407E-A947-70E740481C1C}">
                <a14:useLocalDpi xmlns:a14="http://schemas.microsoft.com/office/drawing/2010/main"/>
              </a:ext>
            </a:extLst>
          </a:blip>
          <a:srcRect/>
          <a:stretch/>
        </p:blipFill>
        <p:spPr>
          <a:xfrm>
            <a:off x="9963967" y="4978819"/>
            <a:ext cx="589212" cy="667772"/>
          </a:xfrm>
          <a:prstGeom prst="rect">
            <a:avLst/>
          </a:prstGeom>
          <a:noFill/>
          <a:ln>
            <a:noFill/>
          </a:ln>
        </p:spPr>
      </p:pic>
      <p:sp>
        <p:nvSpPr>
          <p:cNvPr id="11" name="Google Shape;14004;p1092">
            <a:extLst>
              <a:ext uri="{FF2B5EF4-FFF2-40B4-BE49-F238E27FC236}">
                <a16:creationId xmlns:a16="http://schemas.microsoft.com/office/drawing/2014/main" id="{009ADCAA-3992-BDD5-3525-66FAC244624A}"/>
              </a:ext>
            </a:extLst>
          </p:cNvPr>
          <p:cNvSpPr txBox="1"/>
          <p:nvPr/>
        </p:nvSpPr>
        <p:spPr>
          <a:xfrm>
            <a:off x="6475416" y="5909812"/>
            <a:ext cx="857414" cy="369332"/>
          </a:xfrm>
          <a:prstGeom prst="rect">
            <a:avLst/>
          </a:prstGeom>
          <a:noFill/>
          <a:ln>
            <a:noFill/>
          </a:ln>
        </p:spPr>
        <p:txBody>
          <a:bodyPr spcFirstLastPara="1" wrap="square" lIns="0" tIns="0" rIns="0" bIns="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200" b="0" i="0" u="none" strike="noStrike" kern="1200" cap="none" spc="0" normalizeH="0" baseline="0" noProof="0" dirty="0">
                <a:ln>
                  <a:noFill/>
                </a:ln>
                <a:solidFill>
                  <a:schemeClr val="bg1"/>
                </a:solidFill>
                <a:effectLst/>
                <a:uLnTx/>
                <a:uFillTx/>
                <a:latin typeface="Lexend Deca"/>
                <a:ea typeface="Lexend Deca"/>
                <a:cs typeface="Lexend Deca"/>
                <a:sym typeface="Lexend Deca"/>
              </a:rPr>
              <a:t>Azure OpenAI Service</a:t>
            </a:r>
            <a:endParaRPr kumimoji="0" sz="1200" b="0" i="0" u="none" strike="noStrike" kern="1200" cap="none" spc="0" normalizeH="0" baseline="0" noProof="0" dirty="0">
              <a:ln>
                <a:noFill/>
              </a:ln>
              <a:solidFill>
                <a:schemeClr val="bg1"/>
              </a:solidFill>
              <a:effectLst/>
              <a:uLnTx/>
              <a:uFillTx/>
              <a:latin typeface="Lexend Deca"/>
              <a:ea typeface="Lexend Deca"/>
              <a:cs typeface="Lexend Deca"/>
              <a:sym typeface="Lexend Deca"/>
            </a:endParaRPr>
          </a:p>
        </p:txBody>
      </p:sp>
      <p:pic>
        <p:nvPicPr>
          <p:cNvPr id="12" name="Google Shape;11314;p857">
            <a:extLst>
              <a:ext uri="{FF2B5EF4-FFF2-40B4-BE49-F238E27FC236}">
                <a16:creationId xmlns:a16="http://schemas.microsoft.com/office/drawing/2014/main" id="{B2074A92-ADF8-FDCB-85C9-B6AAE10F3B36}"/>
              </a:ext>
              <a:ext uri="{C183D7F6-B498-43B3-948B-1728B52AA6E4}">
                <adec:decorative xmlns:adec="http://schemas.microsoft.com/office/drawing/2017/decorative" val="1"/>
              </a:ext>
            </a:extLst>
          </p:cNvPr>
          <p:cNvPicPr preferRelativeResize="0"/>
          <p:nvPr/>
        </p:nvPicPr>
        <p:blipFill>
          <a:blip r:embed="rId8" cstate="hqprint">
            <a:alphaModFix/>
            <a:extLst>
              <a:ext uri="{28A0092B-C50C-407E-A947-70E740481C1C}">
                <a14:useLocalDpi xmlns:a14="http://schemas.microsoft.com/office/drawing/2010/main"/>
              </a:ext>
            </a:extLst>
          </a:blip>
          <a:stretch>
            <a:fillRect/>
          </a:stretch>
        </p:blipFill>
        <p:spPr>
          <a:xfrm>
            <a:off x="10908204" y="4883998"/>
            <a:ext cx="857414" cy="857414"/>
          </a:xfrm>
          <a:prstGeom prst="rect">
            <a:avLst/>
          </a:prstGeom>
          <a:noFill/>
          <a:ln>
            <a:noFill/>
          </a:ln>
        </p:spPr>
      </p:pic>
      <p:sp>
        <p:nvSpPr>
          <p:cNvPr id="13" name="Google Shape;14004;p1092">
            <a:extLst>
              <a:ext uri="{FF2B5EF4-FFF2-40B4-BE49-F238E27FC236}">
                <a16:creationId xmlns:a16="http://schemas.microsoft.com/office/drawing/2014/main" id="{53DB2BEF-C928-B71D-B2F9-DF89A038BAF5}"/>
              </a:ext>
            </a:extLst>
          </p:cNvPr>
          <p:cNvSpPr txBox="1"/>
          <p:nvPr/>
        </p:nvSpPr>
        <p:spPr>
          <a:xfrm>
            <a:off x="10908204" y="5909812"/>
            <a:ext cx="857414" cy="184666"/>
          </a:xfrm>
          <a:prstGeom prst="rect">
            <a:avLst/>
          </a:prstGeom>
          <a:noFill/>
          <a:ln>
            <a:noFill/>
          </a:ln>
        </p:spPr>
        <p:txBody>
          <a:bodyPr spcFirstLastPara="1" wrap="square" lIns="0" tIns="0" rIns="0" bIns="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200" b="0" i="0" u="none" strike="noStrike" kern="1200" cap="none" spc="0" normalizeH="0" baseline="0" noProof="0">
                <a:ln>
                  <a:noFill/>
                </a:ln>
                <a:solidFill>
                  <a:schemeClr val="bg1"/>
                </a:solidFill>
                <a:effectLst/>
                <a:uLnTx/>
                <a:uFillTx/>
                <a:latin typeface="Lexend Deca"/>
                <a:ea typeface="Lexend Deca"/>
                <a:cs typeface="Lexend Deca"/>
                <a:sym typeface="Lexend Deca"/>
              </a:rPr>
              <a:t>LangCHain</a:t>
            </a:r>
            <a:endParaRPr kumimoji="0" sz="1200" b="0" i="0" u="none" strike="noStrike" kern="1200" cap="none" spc="0" normalizeH="0" baseline="0" noProof="0">
              <a:ln>
                <a:noFill/>
              </a:ln>
              <a:solidFill>
                <a:schemeClr val="bg1"/>
              </a:solidFill>
              <a:effectLst/>
              <a:uLnTx/>
              <a:uFillTx/>
              <a:latin typeface="Lexend Deca"/>
              <a:ea typeface="Lexend Deca"/>
              <a:cs typeface="Lexend Deca"/>
              <a:sym typeface="Lexend Deca"/>
            </a:endParaRPr>
          </a:p>
        </p:txBody>
      </p:sp>
      <p:pic>
        <p:nvPicPr>
          <p:cNvPr id="14" name="Graphic 13">
            <a:extLst>
              <a:ext uri="{FF2B5EF4-FFF2-40B4-BE49-F238E27FC236}">
                <a16:creationId xmlns:a16="http://schemas.microsoft.com/office/drawing/2014/main" id="{55F165AE-A9BC-30C1-7ED7-F53FC7B4A2BA}"/>
              </a:ext>
              <a:ext uri="{C183D7F6-B498-43B3-948B-1728B52AA6E4}">
                <adec:decorative xmlns:adec="http://schemas.microsoft.com/office/drawing/2017/decorative" val="1"/>
              </a:ext>
            </a:extLst>
          </p:cNvPr>
          <p:cNvPicPr>
            <a:picLocks noChangeAspect="1"/>
          </p:cNvPicPr>
          <p:nvPr/>
        </p:nvPicPr>
        <p:blipFill rotWithShape="1">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l="6584" t="6583" r="6584" b="6583"/>
          <a:stretch/>
        </p:blipFill>
        <p:spPr>
          <a:xfrm>
            <a:off x="8825880" y="5017106"/>
            <a:ext cx="591199" cy="591199"/>
          </a:xfrm>
          <a:prstGeom prst="rect">
            <a:avLst/>
          </a:prstGeom>
        </p:spPr>
      </p:pic>
      <p:sp>
        <p:nvSpPr>
          <p:cNvPr id="15" name="Google Shape;14004;p1092">
            <a:extLst>
              <a:ext uri="{FF2B5EF4-FFF2-40B4-BE49-F238E27FC236}">
                <a16:creationId xmlns:a16="http://schemas.microsoft.com/office/drawing/2014/main" id="{1C5DA457-0226-027C-83BF-A6AA278D5D4F}"/>
              </a:ext>
            </a:extLst>
          </p:cNvPr>
          <p:cNvSpPr txBox="1"/>
          <p:nvPr/>
        </p:nvSpPr>
        <p:spPr>
          <a:xfrm>
            <a:off x="8750526" y="5909812"/>
            <a:ext cx="857414" cy="369332"/>
          </a:xfrm>
          <a:prstGeom prst="rect">
            <a:avLst/>
          </a:prstGeom>
          <a:noFill/>
          <a:ln>
            <a:noFill/>
          </a:ln>
        </p:spPr>
        <p:txBody>
          <a:bodyPr spcFirstLastPara="1" wrap="square" lIns="0" tIns="0" rIns="0" bIns="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200" b="0" i="0" u="none" strike="noStrike" kern="1200" cap="none" spc="0" normalizeH="0" baseline="0" noProof="0" dirty="0">
                <a:ln>
                  <a:noFill/>
                </a:ln>
                <a:solidFill>
                  <a:schemeClr val="bg1"/>
                </a:solidFill>
                <a:effectLst/>
                <a:uLnTx/>
                <a:uFillTx/>
                <a:latin typeface="Lexend Deca"/>
                <a:ea typeface="Lexend Deca"/>
                <a:cs typeface="Lexend Deca"/>
                <a:sym typeface="Lexend Deca"/>
              </a:rPr>
              <a:t>Azure AI Foundry</a:t>
            </a:r>
            <a:endParaRPr kumimoji="0" sz="1200" b="0" i="0" u="none" strike="noStrike" kern="1200" cap="none" spc="0" normalizeH="0" baseline="0" noProof="0" dirty="0">
              <a:ln>
                <a:noFill/>
              </a:ln>
              <a:solidFill>
                <a:schemeClr val="bg1"/>
              </a:solidFill>
              <a:effectLst/>
              <a:uLnTx/>
              <a:uFillTx/>
              <a:latin typeface="Lexend Deca"/>
              <a:ea typeface="Lexend Deca"/>
              <a:cs typeface="Lexend Deca"/>
              <a:sym typeface="Lexend Deca"/>
            </a:endParaRPr>
          </a:p>
        </p:txBody>
      </p:sp>
      <p:pic>
        <p:nvPicPr>
          <p:cNvPr id="16" name="Picture 12" descr="A cloud with a magnifying glass">
            <a:extLst>
              <a:ext uri="{FF2B5EF4-FFF2-40B4-BE49-F238E27FC236}">
                <a16:creationId xmlns:a16="http://schemas.microsoft.com/office/drawing/2014/main" id="{57F19C86-8F0C-CEF3-B2B3-9E83F32167F5}"/>
              </a:ext>
            </a:extLst>
          </p:cNvPr>
          <p:cNvPicPr>
            <a:picLocks noChangeAspect="1" noChangeArrowheads="1"/>
          </p:cNvPicPr>
          <p:nvPr/>
        </p:nvPicPr>
        <p:blipFill>
          <a:blip r:embed="rId11" cstate="hqprint">
            <a:extLst>
              <a:ext uri="{28A0092B-C50C-407E-A947-70E740481C1C}">
                <a14:useLocalDpi xmlns:a14="http://schemas.microsoft.com/office/drawing/2010/main"/>
              </a:ext>
            </a:extLst>
          </a:blip>
          <a:srcRect/>
          <a:stretch>
            <a:fillRect/>
          </a:stretch>
        </p:blipFill>
        <p:spPr bwMode="auto">
          <a:xfrm>
            <a:off x="7540585" y="4882489"/>
            <a:ext cx="882678" cy="882678"/>
          </a:xfrm>
          <a:prstGeom prst="rect">
            <a:avLst/>
          </a:prstGeom>
          <a:noFill/>
          <a:extLst>
            <a:ext uri="{909E8E84-426E-40DD-AFC4-6F175D3DCCD1}">
              <a14:hiddenFill xmlns:a14="http://schemas.microsoft.com/office/drawing/2010/main">
                <a:solidFill>
                  <a:srgbClr val="FFFFFF"/>
                </a:solidFill>
              </a14:hiddenFill>
            </a:ext>
          </a:extLst>
        </p:spPr>
      </p:pic>
      <p:sp>
        <p:nvSpPr>
          <p:cNvPr id="17" name="Google Shape;14004;p1092">
            <a:extLst>
              <a:ext uri="{FF2B5EF4-FFF2-40B4-BE49-F238E27FC236}">
                <a16:creationId xmlns:a16="http://schemas.microsoft.com/office/drawing/2014/main" id="{4503BB45-0288-18EB-60DE-20817B94A860}"/>
              </a:ext>
            </a:extLst>
          </p:cNvPr>
          <p:cNvSpPr txBox="1"/>
          <p:nvPr/>
        </p:nvSpPr>
        <p:spPr>
          <a:xfrm>
            <a:off x="7617772" y="5920935"/>
            <a:ext cx="857414" cy="369332"/>
          </a:xfrm>
          <a:prstGeom prst="rect">
            <a:avLst/>
          </a:prstGeom>
          <a:noFill/>
          <a:ln>
            <a:noFill/>
          </a:ln>
        </p:spPr>
        <p:txBody>
          <a:bodyPr spcFirstLastPara="1" wrap="square" lIns="0" tIns="0" rIns="0" bIns="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200" b="0" i="0" u="none" strike="noStrike" kern="1200" cap="none" spc="0" normalizeH="0" baseline="0" noProof="0">
                <a:ln>
                  <a:noFill/>
                </a:ln>
                <a:solidFill>
                  <a:schemeClr val="bg1"/>
                </a:solidFill>
                <a:effectLst/>
                <a:uLnTx/>
                <a:uFillTx/>
                <a:latin typeface="Lexend Deca"/>
                <a:ea typeface="Lexend Deca"/>
                <a:cs typeface="Lexend Deca"/>
                <a:sym typeface="Lexend Deca"/>
              </a:rPr>
              <a:t>Azure AI Search</a:t>
            </a:r>
            <a:endParaRPr kumimoji="0" sz="1200" b="0" i="0" u="none" strike="noStrike" kern="1200" cap="none" spc="0" normalizeH="0" baseline="0" noProof="0">
              <a:ln>
                <a:noFill/>
              </a:ln>
              <a:solidFill>
                <a:schemeClr val="bg1"/>
              </a:solidFill>
              <a:effectLst/>
              <a:uLnTx/>
              <a:uFillTx/>
              <a:latin typeface="Lexend Deca"/>
              <a:ea typeface="Lexend Deca"/>
              <a:cs typeface="Lexend Deca"/>
              <a:sym typeface="Lexend Deca"/>
            </a:endParaRPr>
          </a:p>
        </p:txBody>
      </p:sp>
      <p:pic>
        <p:nvPicPr>
          <p:cNvPr id="18" name="Picture 17" descr="Copilot icon">
            <a:extLst>
              <a:ext uri="{FF2B5EF4-FFF2-40B4-BE49-F238E27FC236}">
                <a16:creationId xmlns:a16="http://schemas.microsoft.com/office/drawing/2014/main" id="{59BF8BD6-A7CC-AF32-3E37-BA7A4406370E}"/>
              </a:ext>
            </a:extLst>
          </p:cNvPr>
          <p:cNvPicPr>
            <a:picLocks noChangeAspect="1"/>
          </p:cNvPicPr>
          <p:nvPr/>
        </p:nvPicPr>
        <p:blipFill>
          <a:blip r:embed="rId12" cstate="hqprint">
            <a:extLst>
              <a:ext uri="{28A0092B-C50C-407E-A947-70E740481C1C}">
                <a14:useLocalDpi xmlns:a14="http://schemas.microsoft.com/office/drawing/2010/main"/>
              </a:ext>
            </a:extLst>
          </a:blip>
          <a:stretch>
            <a:fillRect/>
          </a:stretch>
        </p:blipFill>
        <p:spPr>
          <a:xfrm>
            <a:off x="7892242" y="561323"/>
            <a:ext cx="1716567" cy="1716567"/>
          </a:xfrm>
          <a:prstGeom prst="rect">
            <a:avLst/>
          </a:prstGeom>
        </p:spPr>
      </p:pic>
      <p:cxnSp>
        <p:nvCxnSpPr>
          <p:cNvPr id="20" name="Straight Connector 19">
            <a:extLst>
              <a:ext uri="{FF2B5EF4-FFF2-40B4-BE49-F238E27FC236}">
                <a16:creationId xmlns:a16="http://schemas.microsoft.com/office/drawing/2014/main" id="{0BF8DDF4-87F7-33F9-B47A-B0FBA8187C18}"/>
              </a:ext>
              <a:ext uri="{C183D7F6-B498-43B3-948B-1728B52AA6E4}">
                <adec:decorative xmlns:adec="http://schemas.microsoft.com/office/drawing/2017/decorative" val="1"/>
              </a:ext>
            </a:extLst>
          </p:cNvPr>
          <p:cNvCxnSpPr>
            <a:cxnSpLocks/>
          </p:cNvCxnSpPr>
          <p:nvPr/>
        </p:nvCxnSpPr>
        <p:spPr>
          <a:xfrm>
            <a:off x="8825880" y="2258049"/>
            <a:ext cx="0" cy="493127"/>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F72F260B-F4D7-2240-71CD-C1467BACA80E}"/>
              </a:ext>
            </a:extLst>
          </p:cNvPr>
          <p:cNvSpPr txBox="1"/>
          <p:nvPr/>
        </p:nvSpPr>
        <p:spPr>
          <a:xfrm>
            <a:off x="598939" y="3137611"/>
            <a:ext cx="4551360" cy="830997"/>
          </a:xfrm>
          <a:prstGeom prst="rect">
            <a:avLst/>
          </a:prstGeom>
        </p:spPr>
        <p:txBody>
          <a:bodyPr vert="horz" wrap="square" lIns="0" tIns="0" rIns="0" bIns="0" rtlCol="0">
            <a:spAutoFit/>
          </a:bodyPr>
          <a:lstStyle>
            <a:defPPr>
              <a:defRPr lang="en-US"/>
            </a:defPPr>
            <a:lvl1pPr marR="0" lvl="0" indent="0" defTabSz="932742" fontAlgn="auto">
              <a:lnSpc>
                <a:spcPct val="100000"/>
              </a:lnSpc>
              <a:spcBef>
                <a:spcPts val="0"/>
              </a:spcBef>
              <a:spcAft>
                <a:spcPts val="2400"/>
              </a:spcAft>
              <a:buClrTx/>
              <a:buSzPct val="90000"/>
              <a:buFont typeface="Wingdings" panose="05000000000000000000" pitchFamily="2" charset="2"/>
              <a:buNone/>
              <a:tabLst/>
              <a:defRPr kumimoji="0" b="0" i="0" u="none" strike="noStrike" cap="none" spc="0" normalizeH="0" baseline="0">
                <a:ln>
                  <a:noFill/>
                </a:ln>
                <a:solidFill>
                  <a:srgbClr val="000000"/>
                </a:solidFill>
                <a:effectLst/>
                <a:uLnTx/>
                <a:uFillTx/>
                <a:latin typeface="Segoe Sans Text"/>
                <a:cs typeface="Segoe UI" panose="020B0502040204020203" pitchFamily="34" charset="0"/>
              </a:defRPr>
            </a:lvl1pPr>
            <a:lvl2pPr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42" rtl="0" eaLnBrk="1" fontAlgn="auto" latinLnBrk="0" hangingPunct="1">
              <a:lnSpc>
                <a:spcPct val="100000"/>
              </a:lnSpc>
              <a:spcBef>
                <a:spcPts val="0"/>
              </a:spcBef>
              <a:spcAft>
                <a:spcPts val="240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000000"/>
                </a:solidFill>
                <a:effectLst/>
                <a:uLnTx/>
                <a:uFillTx/>
                <a:latin typeface="Segoe Sans Text"/>
                <a:ea typeface="+mn-ea"/>
                <a:cs typeface="Segoe UI" panose="020B0502040204020203" pitchFamily="34" charset="0"/>
              </a:rPr>
              <a:t>Integrate Azure Cosmos DB data and vector store with LangChain and Semantic Kernel to build RAG applications.</a:t>
            </a:r>
          </a:p>
        </p:txBody>
      </p:sp>
      <p:sp>
        <p:nvSpPr>
          <p:cNvPr id="24" name="TextBox 23">
            <a:extLst>
              <a:ext uri="{FF2B5EF4-FFF2-40B4-BE49-F238E27FC236}">
                <a16:creationId xmlns:a16="http://schemas.microsoft.com/office/drawing/2014/main" id="{F403CB97-639E-878F-1D18-D00601F111A7}"/>
              </a:ext>
            </a:extLst>
          </p:cNvPr>
          <p:cNvSpPr txBox="1"/>
          <p:nvPr/>
        </p:nvSpPr>
        <p:spPr>
          <a:xfrm>
            <a:off x="585912" y="5234607"/>
            <a:ext cx="4551360" cy="830997"/>
          </a:xfrm>
          <a:prstGeom prst="rect">
            <a:avLst/>
          </a:prstGeom>
        </p:spPr>
        <p:txBody>
          <a:bodyPr vert="horz" wrap="square" lIns="0" tIns="0" rIns="0" bIns="0" rtlCol="0">
            <a:spAutoFit/>
          </a:bodyPr>
          <a:lstStyle>
            <a:defPPr>
              <a:defRPr lang="en-US"/>
            </a:defPPr>
            <a:lvl1pPr marR="0" lvl="0" indent="0" defTabSz="932742" fontAlgn="auto">
              <a:lnSpc>
                <a:spcPct val="100000"/>
              </a:lnSpc>
              <a:spcBef>
                <a:spcPts val="0"/>
              </a:spcBef>
              <a:spcAft>
                <a:spcPts val="2400"/>
              </a:spcAft>
              <a:buClrTx/>
              <a:buSzPct val="90000"/>
              <a:buFont typeface="Wingdings" panose="05000000000000000000" pitchFamily="2" charset="2"/>
              <a:buNone/>
              <a:tabLst/>
              <a:defRPr kumimoji="0" b="0" i="0" u="none" strike="noStrike" cap="none" spc="0" normalizeH="0" baseline="0">
                <a:ln>
                  <a:noFill/>
                </a:ln>
                <a:solidFill>
                  <a:srgbClr val="000000"/>
                </a:solidFill>
                <a:effectLst/>
                <a:uLnTx/>
                <a:uFillTx/>
                <a:latin typeface="Segoe Sans Text"/>
                <a:cs typeface="Segoe UI" panose="020B0502040204020203" pitchFamily="34" charset="0"/>
              </a:defRPr>
            </a:lvl1pPr>
            <a:lvl2pPr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42" rtl="0" eaLnBrk="1" fontAlgn="auto" latinLnBrk="0" hangingPunct="1">
              <a:lnSpc>
                <a:spcPct val="100000"/>
              </a:lnSpc>
              <a:spcBef>
                <a:spcPts val="0"/>
              </a:spcBef>
              <a:spcAft>
                <a:spcPts val="240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000000"/>
                </a:solidFill>
                <a:effectLst/>
                <a:uLnTx/>
                <a:uFillTx/>
                <a:latin typeface="Segoe Sans Text"/>
                <a:ea typeface="+mn-ea"/>
                <a:cs typeface="Segoe UI" panose="020B0502040204020203" pitchFamily="34" charset="0"/>
              </a:rPr>
              <a:t>Use Azure AI Foundry to build copilots and agents faster with prebuilt and customizable models, using your data to innovate at scale</a:t>
            </a:r>
          </a:p>
        </p:txBody>
      </p:sp>
      <p:pic>
        <p:nvPicPr>
          <p:cNvPr id="25" name="Picture 24" descr="Toggle-Check&#10; icon">
            <a:extLst>
              <a:ext uri="{FF2B5EF4-FFF2-40B4-BE49-F238E27FC236}">
                <a16:creationId xmlns:a16="http://schemas.microsoft.com/office/drawing/2014/main" id="{0990EBC4-FEC6-8B0F-F6AE-CE6F68D7CEB9}"/>
              </a:ext>
            </a:extLst>
          </p:cNvPr>
          <p:cNvPicPr>
            <a:picLocks noChangeAspect="1"/>
          </p:cNvPicPr>
          <p:nvPr/>
        </p:nvPicPr>
        <p:blipFill>
          <a:blip r:embed="rId13" cstate="hqprint">
            <a:extLst>
              <a:ext uri="{28A0092B-C50C-407E-A947-70E740481C1C}">
                <a14:useLocalDpi xmlns:a14="http://schemas.microsoft.com/office/drawing/2010/main"/>
              </a:ext>
            </a:extLst>
          </a:blip>
          <a:stretch>
            <a:fillRect/>
          </a:stretch>
        </p:blipFill>
        <p:spPr>
          <a:xfrm>
            <a:off x="11070569" y="337533"/>
            <a:ext cx="793331" cy="793331"/>
          </a:xfrm>
          <a:prstGeom prst="rect">
            <a:avLst/>
          </a:prstGeom>
        </p:spPr>
      </p:pic>
      <p:sp>
        <p:nvSpPr>
          <p:cNvPr id="3" name="TextBox 2">
            <a:extLst>
              <a:ext uri="{FF2B5EF4-FFF2-40B4-BE49-F238E27FC236}">
                <a16:creationId xmlns:a16="http://schemas.microsoft.com/office/drawing/2014/main" id="{D8CB182B-1738-B518-2DBC-FE5B89C30875}"/>
              </a:ext>
            </a:extLst>
          </p:cNvPr>
          <p:cNvSpPr txBox="1"/>
          <p:nvPr/>
        </p:nvSpPr>
        <p:spPr>
          <a:xfrm>
            <a:off x="585912" y="4186109"/>
            <a:ext cx="4551360" cy="830997"/>
          </a:xfrm>
          <a:prstGeom prst="rect">
            <a:avLst/>
          </a:prstGeom>
        </p:spPr>
        <p:txBody>
          <a:bodyPr vert="horz" wrap="square" lIns="0" tIns="0" rIns="0" bIns="0" rtlCol="0">
            <a:spAutoFit/>
          </a:bodyPr>
          <a:lstStyle>
            <a:defPPr>
              <a:defRPr lang="en-US"/>
            </a:defPPr>
            <a:lvl1pPr marR="0" lvl="0" indent="0" defTabSz="932742" fontAlgn="auto">
              <a:lnSpc>
                <a:spcPct val="100000"/>
              </a:lnSpc>
              <a:spcBef>
                <a:spcPts val="0"/>
              </a:spcBef>
              <a:spcAft>
                <a:spcPts val="2400"/>
              </a:spcAft>
              <a:buClrTx/>
              <a:buSzPct val="90000"/>
              <a:buFont typeface="Wingdings" panose="05000000000000000000" pitchFamily="2" charset="2"/>
              <a:buNone/>
              <a:tabLst/>
              <a:defRPr kumimoji="0" b="0" i="0" u="none" strike="noStrike" cap="none" spc="0" normalizeH="0" baseline="0">
                <a:ln>
                  <a:noFill/>
                </a:ln>
                <a:solidFill>
                  <a:srgbClr val="000000"/>
                </a:solidFill>
                <a:effectLst/>
                <a:uLnTx/>
                <a:uFillTx/>
                <a:latin typeface="Segoe Sans Text"/>
                <a:cs typeface="Segoe UI" panose="020B0502040204020203" pitchFamily="34" charset="0"/>
              </a:defRPr>
            </a:lvl1pPr>
            <a:lvl2pPr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42" rtl="0" eaLnBrk="1" fontAlgn="auto" latinLnBrk="0" hangingPunct="1">
              <a:lnSpc>
                <a:spcPct val="100000"/>
              </a:lnSpc>
              <a:spcBef>
                <a:spcPts val="0"/>
              </a:spcBef>
              <a:spcAft>
                <a:spcPts val="240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000000"/>
                </a:solidFill>
                <a:effectLst/>
                <a:uLnTx/>
                <a:uFillTx/>
                <a:latin typeface="Segoe Sans Text"/>
                <a:ea typeface="+mn-ea"/>
                <a:cs typeface="Segoe UI" panose="020B0502040204020203" pitchFamily="34" charset="0"/>
              </a:rPr>
              <a:t>Store threads and chat history in Azure Cosmos DB to maintain context and to offer personalized experiences. </a:t>
            </a:r>
          </a:p>
        </p:txBody>
      </p:sp>
    </p:spTree>
    <p:extLst>
      <p:ext uri="{BB962C8B-B14F-4D97-AF65-F5344CB8AC3E}">
        <p14:creationId xmlns:p14="http://schemas.microsoft.com/office/powerpoint/2010/main" val="851036652"/>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269240" y="289511"/>
            <a:ext cx="7630597" cy="899665"/>
          </a:xfrm>
        </p:spPr>
        <p:txBody>
          <a:bodyPr/>
          <a:lstStyle/>
          <a:p>
            <a:r>
              <a:rPr lang="en-US"/>
              <a:t>Handle any data with no schema or indexing required</a:t>
            </a:r>
          </a:p>
        </p:txBody>
      </p:sp>
      <p:sp>
        <p:nvSpPr>
          <p:cNvPr id="3" name="Text Placeholder 2"/>
          <p:cNvSpPr>
            <a:spLocks noGrp="1"/>
          </p:cNvSpPr>
          <p:nvPr>
            <p:ph type="body" sz="quarter" idx="10"/>
          </p:nvPr>
        </p:nvSpPr>
        <p:spPr>
          <a:xfrm>
            <a:off x="324394" y="1821486"/>
            <a:ext cx="6825361" cy="1020792"/>
          </a:xfrm>
        </p:spPr>
        <p:txBody>
          <a:bodyPr/>
          <a:lstStyle/>
          <a:p>
            <a:pPr lvl="0" defTabSz="914400">
              <a:lnSpc>
                <a:spcPct val="100000"/>
              </a:lnSpc>
              <a:spcBef>
                <a:spcPts val="1000"/>
              </a:spcBef>
              <a:spcAft>
                <a:spcPts val="0"/>
              </a:spcAft>
              <a:buClr>
                <a:schemeClr val="bg1"/>
              </a:buClr>
              <a:buSzTx/>
            </a:pPr>
            <a:r>
              <a:rPr lang="en-US" sz="1600"/>
              <a:t>Azure Cosmos DB’s schema-less service automatically indexes all your data, regardless of the data model, to delivery blazing fast queries.</a:t>
            </a:r>
          </a:p>
          <a:p>
            <a:pPr lvl="0" defTabSz="914400">
              <a:lnSpc>
                <a:spcPct val="100000"/>
              </a:lnSpc>
              <a:spcBef>
                <a:spcPts val="1000"/>
              </a:spcBef>
              <a:spcAft>
                <a:spcPts val="0"/>
              </a:spcAft>
              <a:buClr>
                <a:schemeClr val="bg1"/>
              </a:buClr>
              <a:buSzTx/>
            </a:pPr>
            <a:endParaRPr lang="en-US" sz="2000">
              <a:latin typeface="Segoe UI Semilight" charset="0"/>
              <a:ea typeface="Segoe UI Semilight" charset="0"/>
              <a:cs typeface="Segoe UI Semilight" charset="0"/>
            </a:endParaRPr>
          </a:p>
        </p:txBody>
      </p:sp>
      <p:graphicFrame>
        <p:nvGraphicFramePr>
          <p:cNvPr id="2" name="Table 1">
            <a:extLst>
              <a:ext uri="{FF2B5EF4-FFF2-40B4-BE49-F238E27FC236}">
                <a16:creationId xmlns:a16="http://schemas.microsoft.com/office/drawing/2014/main" id="{CB36A72F-F43E-48B1-B15F-F1610E97BFE6}"/>
              </a:ext>
            </a:extLst>
          </p:cNvPr>
          <p:cNvGraphicFramePr>
            <a:graphicFrameLocks noGrp="1"/>
          </p:cNvGraphicFramePr>
          <p:nvPr/>
        </p:nvGraphicFramePr>
        <p:xfrm>
          <a:off x="6703292" y="4377916"/>
          <a:ext cx="5059218" cy="2011680"/>
        </p:xfrm>
        <a:graphic>
          <a:graphicData uri="http://schemas.openxmlformats.org/drawingml/2006/table">
            <a:tbl>
              <a:tblPr bandRow="1">
                <a:tableStyleId>{5940675A-B579-460E-94D1-54222C63F5DA}</a:tableStyleId>
              </a:tblPr>
              <a:tblGrid>
                <a:gridCol w="671510">
                  <a:extLst>
                    <a:ext uri="{9D8B030D-6E8A-4147-A177-3AD203B41FA5}">
                      <a16:colId xmlns:a16="http://schemas.microsoft.com/office/drawing/2014/main" val="2670246503"/>
                    </a:ext>
                  </a:extLst>
                </a:gridCol>
                <a:gridCol w="772203">
                  <a:extLst>
                    <a:ext uri="{9D8B030D-6E8A-4147-A177-3AD203B41FA5}">
                      <a16:colId xmlns:a16="http://schemas.microsoft.com/office/drawing/2014/main" val="2840900199"/>
                    </a:ext>
                  </a:extLst>
                </a:gridCol>
                <a:gridCol w="872842">
                  <a:extLst>
                    <a:ext uri="{9D8B030D-6E8A-4147-A177-3AD203B41FA5}">
                      <a16:colId xmlns:a16="http://schemas.microsoft.com/office/drawing/2014/main" val="1650129827"/>
                    </a:ext>
                  </a:extLst>
                </a:gridCol>
                <a:gridCol w="845286">
                  <a:extLst>
                    <a:ext uri="{9D8B030D-6E8A-4147-A177-3AD203B41FA5}">
                      <a16:colId xmlns:a16="http://schemas.microsoft.com/office/drawing/2014/main" val="950206156"/>
                    </a:ext>
                  </a:extLst>
                </a:gridCol>
                <a:gridCol w="592510">
                  <a:extLst>
                    <a:ext uri="{9D8B030D-6E8A-4147-A177-3AD203B41FA5}">
                      <a16:colId xmlns:a16="http://schemas.microsoft.com/office/drawing/2014/main" val="3466473001"/>
                    </a:ext>
                  </a:extLst>
                </a:gridCol>
                <a:gridCol w="670386">
                  <a:extLst>
                    <a:ext uri="{9D8B030D-6E8A-4147-A177-3AD203B41FA5}">
                      <a16:colId xmlns:a16="http://schemas.microsoft.com/office/drawing/2014/main" val="2620842981"/>
                    </a:ext>
                  </a:extLst>
                </a:gridCol>
                <a:gridCol w="634481">
                  <a:extLst>
                    <a:ext uri="{9D8B030D-6E8A-4147-A177-3AD203B41FA5}">
                      <a16:colId xmlns:a16="http://schemas.microsoft.com/office/drawing/2014/main" val="4196825317"/>
                    </a:ext>
                  </a:extLst>
                </a:gridCol>
              </a:tblGrid>
              <a:tr h="274320">
                <a:tc>
                  <a:txBody>
                    <a:bodyPr/>
                    <a:lstStyle/>
                    <a:p>
                      <a:r>
                        <a:rPr lang="en-US" sz="900">
                          <a:solidFill>
                            <a:schemeClr val="bg1"/>
                          </a:solidFill>
                          <a:latin typeface="Segoe UI Semibold" panose="020B0702040204020203" pitchFamily="34" charset="0"/>
                          <a:cs typeface="Segoe UI Semibold" panose="020B0702040204020203" pitchFamily="34" charset="0"/>
                        </a:rPr>
                        <a:t>Item</a:t>
                      </a: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tc>
                  <a:txBody>
                    <a:bodyPr/>
                    <a:lstStyle/>
                    <a:p>
                      <a:r>
                        <a:rPr lang="en-US" sz="900">
                          <a:solidFill>
                            <a:schemeClr val="bg1"/>
                          </a:solidFill>
                          <a:latin typeface="Segoe UI Semibold" panose="020B0702040204020203" pitchFamily="34" charset="0"/>
                          <a:cs typeface="Segoe UI Semibold" panose="020B0702040204020203" pitchFamily="34" charset="0"/>
                        </a:rPr>
                        <a:t>Color</a:t>
                      </a: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tc>
                  <a:txBody>
                    <a:bodyPr/>
                    <a:lstStyle/>
                    <a:p>
                      <a:r>
                        <a:rPr lang="en-US" sz="900">
                          <a:solidFill>
                            <a:schemeClr val="bg1"/>
                          </a:solidFill>
                          <a:latin typeface="Segoe UI Semibold" panose="020B0702040204020203" pitchFamily="34" charset="0"/>
                          <a:cs typeface="Segoe UI Semibold" panose="020B0702040204020203" pitchFamily="34" charset="0"/>
                        </a:rPr>
                        <a:t>Microwave safe</a:t>
                      </a: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tc>
                  <a:txBody>
                    <a:bodyPr/>
                    <a:lstStyle/>
                    <a:p>
                      <a:r>
                        <a:rPr lang="en-US" sz="900">
                          <a:solidFill>
                            <a:schemeClr val="bg1"/>
                          </a:solidFill>
                          <a:latin typeface="Segoe UI Semibold" panose="020B0702040204020203" pitchFamily="34" charset="0"/>
                          <a:cs typeface="Segoe UI Semibold" panose="020B0702040204020203" pitchFamily="34" charset="0"/>
                        </a:rPr>
                        <a:t>Liquid capacity</a:t>
                      </a: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tc>
                  <a:txBody>
                    <a:bodyPr/>
                    <a:lstStyle/>
                    <a:p>
                      <a:r>
                        <a:rPr lang="en-US" sz="900">
                          <a:solidFill>
                            <a:schemeClr val="bg1"/>
                          </a:solidFill>
                          <a:latin typeface="Segoe UI Semibold" panose="020B0702040204020203" pitchFamily="34" charset="0"/>
                          <a:cs typeface="Segoe UI Semibold" panose="020B0702040204020203" pitchFamily="34" charset="0"/>
                        </a:rPr>
                        <a:t>CPU</a:t>
                      </a: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tc>
                  <a:txBody>
                    <a:bodyPr/>
                    <a:lstStyle/>
                    <a:p>
                      <a:r>
                        <a:rPr lang="en-US" sz="900">
                          <a:solidFill>
                            <a:schemeClr val="bg1"/>
                          </a:solidFill>
                          <a:latin typeface="Segoe UI Semibold" panose="020B0702040204020203" pitchFamily="34" charset="0"/>
                          <a:cs typeface="Segoe UI Semibold" panose="020B0702040204020203" pitchFamily="34" charset="0"/>
                        </a:rPr>
                        <a:t>Memory</a:t>
                      </a: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tc>
                  <a:txBody>
                    <a:bodyPr/>
                    <a:lstStyle/>
                    <a:p>
                      <a:r>
                        <a:rPr lang="en-US" sz="900">
                          <a:solidFill>
                            <a:schemeClr val="bg1"/>
                          </a:solidFill>
                          <a:latin typeface="Segoe UI Semibold" panose="020B0702040204020203" pitchFamily="34" charset="0"/>
                          <a:cs typeface="Segoe UI Semibold" panose="020B0702040204020203" pitchFamily="34" charset="0"/>
                        </a:rPr>
                        <a:t>Storage</a:t>
                      </a: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extLst>
                  <a:ext uri="{0D108BD9-81ED-4DB2-BD59-A6C34878D82A}">
                    <a16:rowId xmlns:a16="http://schemas.microsoft.com/office/drawing/2014/main" val="3070670819"/>
                  </a:ext>
                </a:extLst>
              </a:tr>
              <a:tr h="163740">
                <a:tc>
                  <a:txBody>
                    <a:bodyPr/>
                    <a:lstStyle/>
                    <a:p>
                      <a:r>
                        <a:rPr lang="en-US" sz="900"/>
                        <a:t>Geek mug</a:t>
                      </a: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r>
                        <a:rPr lang="en-US" sz="900"/>
                        <a:t>Graphite</a:t>
                      </a: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r>
                        <a:rPr lang="en-US" sz="900"/>
                        <a:t>Yes</a:t>
                      </a: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r>
                        <a:rPr lang="en-US" sz="900"/>
                        <a:t>16ox</a:t>
                      </a: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r>
                        <a:rPr lang="en-US" sz="900"/>
                        <a:t>???</a:t>
                      </a: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r>
                        <a:rPr lang="en-US" sz="900"/>
                        <a:t>???</a:t>
                      </a: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r>
                        <a:rPr lang="en-US" sz="900"/>
                        <a:t>???</a:t>
                      </a: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4150616045"/>
                  </a:ext>
                </a:extLst>
              </a:tr>
              <a:tr h="163740">
                <a:tc>
                  <a:txBody>
                    <a:bodyPr/>
                    <a:lstStyle/>
                    <a:p>
                      <a:r>
                        <a:rPr lang="en-US" sz="900"/>
                        <a:t>Coffee Bean mug</a:t>
                      </a: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r>
                        <a:rPr lang="en-US" sz="900"/>
                        <a:t>Tan</a:t>
                      </a: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r>
                        <a:rPr lang="en-US" sz="900"/>
                        <a:t>No</a:t>
                      </a: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r>
                        <a:rPr lang="en-US" sz="900"/>
                        <a:t>12oz</a:t>
                      </a: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r>
                        <a:rPr lang="en-US" sz="900"/>
                        <a:t>???</a:t>
                      </a: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r>
                        <a:rPr lang="en-US" sz="900"/>
                        <a:t>???</a:t>
                      </a: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r>
                        <a:rPr lang="en-US" sz="900"/>
                        <a:t>???</a:t>
                      </a: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3355582824"/>
                  </a:ext>
                </a:extLst>
              </a:tr>
              <a:tr h="262432">
                <a:tc>
                  <a:txBody>
                    <a:bodyPr/>
                    <a:lstStyle/>
                    <a:p>
                      <a:r>
                        <a:rPr lang="en-US" sz="900"/>
                        <a:t>Surface book</a:t>
                      </a: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r>
                        <a:rPr lang="en-US" sz="900"/>
                        <a:t>Gray</a:t>
                      </a: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r>
                        <a:rPr lang="en-US" sz="900"/>
                        <a:t>???</a:t>
                      </a: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r>
                        <a:rPr lang="en-US" sz="900"/>
                        <a:t>???</a:t>
                      </a: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r>
                        <a:rPr lang="en-US" sz="900"/>
                        <a:t>3.4 GHz Intel Skylake Core i7-6600U</a:t>
                      </a: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r>
                        <a:rPr lang="en-US" sz="900"/>
                        <a:t>16GB</a:t>
                      </a: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r>
                        <a:rPr lang="en-US" sz="900"/>
                        <a:t>1 TB SSD</a:t>
                      </a: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1369059149"/>
                  </a:ext>
                </a:extLst>
              </a:tr>
            </a:tbl>
          </a:graphicData>
        </a:graphic>
      </p:graphicFrame>
      <p:sp>
        <p:nvSpPr>
          <p:cNvPr id="5" name="Rectangle 4"/>
          <p:cNvSpPr/>
          <p:nvPr/>
        </p:nvSpPr>
        <p:spPr>
          <a:xfrm>
            <a:off x="324394" y="2536888"/>
            <a:ext cx="6096000" cy="1461939"/>
          </a:xfrm>
          <a:prstGeom prst="rect">
            <a:avLst/>
          </a:prstGeom>
        </p:spPr>
        <p:txBody>
          <a:bodyPr>
            <a:spAutoFit/>
          </a:bodyPr>
          <a:lstStyle/>
          <a:p>
            <a:pPr marL="285750" marR="0" lvl="0" indent="-285750" algn="l" defTabSz="914400" rtl="0" eaLnBrk="1" fontAlgn="auto" latinLnBrk="0" hangingPunct="1">
              <a:lnSpc>
                <a:spcPct val="100000"/>
              </a:lnSpc>
              <a:spcBef>
                <a:spcPts val="1000"/>
              </a:spcBef>
              <a:spcAft>
                <a:spcPts val="0"/>
              </a:spcAft>
              <a:buClr>
                <a:srgbClr val="0177D7"/>
              </a:buClr>
              <a:buSzTx/>
              <a:buFont typeface="Arial" charset="0"/>
              <a:buChar char="•"/>
              <a:tabLst/>
              <a:defRPr/>
            </a:pPr>
            <a:r>
              <a:rPr kumimoji="0" lang="en-US" sz="1600" b="0" i="0" u="none" strike="noStrike" kern="1200" cap="none" spc="50" normalizeH="0" baseline="0" noProof="0">
                <a:ln>
                  <a:noFill/>
                </a:ln>
                <a:solidFill>
                  <a:srgbClr val="505050"/>
                </a:solidFill>
                <a:effectLst/>
                <a:uLnTx/>
                <a:uFillTx/>
                <a:latin typeface="Segoe UI Semilight" charset="0"/>
                <a:ea typeface="Segoe UI Semilight" charset="0"/>
                <a:cs typeface="Segoe UI Semilight" charset="0"/>
              </a:rPr>
              <a:t>Automatic index management </a:t>
            </a:r>
          </a:p>
          <a:p>
            <a:pPr marL="285750" marR="0" lvl="0" indent="-285750" algn="l" defTabSz="914400" rtl="0" eaLnBrk="1" fontAlgn="auto" latinLnBrk="0" hangingPunct="1">
              <a:lnSpc>
                <a:spcPct val="100000"/>
              </a:lnSpc>
              <a:spcBef>
                <a:spcPts val="1000"/>
              </a:spcBef>
              <a:spcAft>
                <a:spcPts val="0"/>
              </a:spcAft>
              <a:buClr>
                <a:srgbClr val="0177D7"/>
              </a:buClr>
              <a:buSzTx/>
              <a:buFont typeface="Arial" charset="0"/>
              <a:buChar char="•"/>
              <a:tabLst/>
              <a:defRPr/>
            </a:pPr>
            <a:r>
              <a:rPr kumimoji="0" lang="en-US" sz="1600" b="0" i="0" u="none" strike="noStrike" kern="1200" cap="none" spc="50" normalizeH="0" baseline="0" noProof="0">
                <a:ln>
                  <a:noFill/>
                </a:ln>
                <a:solidFill>
                  <a:srgbClr val="505050"/>
                </a:solidFill>
                <a:effectLst/>
                <a:uLnTx/>
                <a:uFillTx/>
                <a:latin typeface="Segoe UI Semilight" charset="0"/>
                <a:ea typeface="Segoe UI Semilight" charset="0"/>
                <a:cs typeface="Segoe UI Semilight" charset="0"/>
              </a:rPr>
              <a:t>Synchronous auto-indexing</a:t>
            </a:r>
          </a:p>
          <a:p>
            <a:pPr marL="285750" marR="0" lvl="0" indent="-285750" algn="l" defTabSz="914400" rtl="0" eaLnBrk="1" fontAlgn="auto" latinLnBrk="0" hangingPunct="1">
              <a:lnSpc>
                <a:spcPct val="100000"/>
              </a:lnSpc>
              <a:spcBef>
                <a:spcPts val="1000"/>
              </a:spcBef>
              <a:spcAft>
                <a:spcPts val="0"/>
              </a:spcAft>
              <a:buClr>
                <a:srgbClr val="0177D7"/>
              </a:buClr>
              <a:buSzTx/>
              <a:buFont typeface="Arial" charset="0"/>
              <a:buChar char="•"/>
              <a:tabLst/>
              <a:defRPr/>
            </a:pPr>
            <a:r>
              <a:rPr kumimoji="0" lang="en-US" sz="1600" b="0" i="0" u="none" strike="noStrike" kern="1200" cap="none" spc="50" normalizeH="0" baseline="0" noProof="0">
                <a:ln>
                  <a:noFill/>
                </a:ln>
                <a:solidFill>
                  <a:srgbClr val="505050"/>
                </a:solidFill>
                <a:effectLst/>
                <a:uLnTx/>
                <a:uFillTx/>
                <a:latin typeface="Segoe UI Semilight" charset="0"/>
                <a:ea typeface="Segoe UI Semilight" charset="0"/>
                <a:cs typeface="Segoe UI Semilight" charset="0"/>
              </a:rPr>
              <a:t>No schemas or secondary indices needed</a:t>
            </a:r>
          </a:p>
          <a:p>
            <a:pPr marL="285750" marR="0" lvl="0" indent="-285750" algn="l" defTabSz="914400" rtl="0" eaLnBrk="1" fontAlgn="auto" latinLnBrk="0" hangingPunct="1">
              <a:lnSpc>
                <a:spcPct val="100000"/>
              </a:lnSpc>
              <a:spcBef>
                <a:spcPts val="1000"/>
              </a:spcBef>
              <a:spcAft>
                <a:spcPts val="0"/>
              </a:spcAft>
              <a:buClr>
                <a:srgbClr val="0177D7"/>
              </a:buClr>
              <a:buSzTx/>
              <a:buFont typeface="Arial" charset="0"/>
              <a:buChar char="•"/>
              <a:tabLst/>
              <a:defRPr/>
            </a:pPr>
            <a:r>
              <a:rPr kumimoji="0" lang="en-US" sz="1600" b="0" i="0" u="none" strike="noStrike" kern="1200" cap="none" spc="50" normalizeH="0" baseline="0" noProof="0">
                <a:ln>
                  <a:noFill/>
                </a:ln>
                <a:solidFill>
                  <a:srgbClr val="505050"/>
                </a:solidFill>
                <a:effectLst/>
                <a:uLnTx/>
                <a:uFillTx/>
                <a:latin typeface="Segoe UI Semilight" charset="0"/>
                <a:ea typeface="Segoe UI Semilight" charset="0"/>
                <a:cs typeface="Segoe UI Semilight" charset="0"/>
              </a:rPr>
              <a:t>Works across every data model</a:t>
            </a:r>
          </a:p>
        </p:txBody>
      </p:sp>
      <p:grpSp>
        <p:nvGrpSpPr>
          <p:cNvPr id="4" name="Group 3"/>
          <p:cNvGrpSpPr/>
          <p:nvPr/>
        </p:nvGrpSpPr>
        <p:grpSpPr>
          <a:xfrm>
            <a:off x="7002812" y="2108320"/>
            <a:ext cx="4460177" cy="1956692"/>
            <a:chOff x="7015941" y="869829"/>
            <a:chExt cx="4460177" cy="1956692"/>
          </a:xfrm>
        </p:grpSpPr>
        <p:sp>
          <p:nvSpPr>
            <p:cNvPr id="15" name="Rectangle 327">
              <a:extLst>
                <a:ext uri="{FF2B5EF4-FFF2-40B4-BE49-F238E27FC236}">
                  <a16:creationId xmlns:a16="http://schemas.microsoft.com/office/drawing/2014/main" id="{25F2C32C-9B46-47D7-9253-06EACF62CF49}"/>
                </a:ext>
              </a:extLst>
            </p:cNvPr>
            <p:cNvSpPr>
              <a:spLocks noChangeArrowheads="1"/>
            </p:cNvSpPr>
            <p:nvPr/>
          </p:nvSpPr>
          <p:spPr bwMode="auto">
            <a:xfrm>
              <a:off x="8229918" y="869829"/>
              <a:ext cx="1983517" cy="1255834"/>
            </a:xfrm>
            <a:prstGeom prst="rect">
              <a:avLst/>
            </a:prstGeom>
            <a:no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6" name="Freeform 328">
              <a:extLst>
                <a:ext uri="{FF2B5EF4-FFF2-40B4-BE49-F238E27FC236}">
                  <a16:creationId xmlns:a16="http://schemas.microsoft.com/office/drawing/2014/main" id="{5A569C50-F2AE-45A3-8BD6-C47C2F5A5DA2}"/>
                </a:ext>
              </a:extLst>
            </p:cNvPr>
            <p:cNvSpPr>
              <a:spLocks/>
            </p:cNvSpPr>
            <p:nvPr/>
          </p:nvSpPr>
          <p:spPr bwMode="auto">
            <a:xfrm>
              <a:off x="7669097" y="2114687"/>
              <a:ext cx="3079259" cy="539890"/>
            </a:xfrm>
            <a:custGeom>
              <a:avLst/>
              <a:gdLst>
                <a:gd name="T0" fmla="*/ 212 w 257"/>
                <a:gd name="T1" fmla="*/ 1 h 46"/>
                <a:gd name="T2" fmla="*/ 257 w 257"/>
                <a:gd name="T3" fmla="*/ 46 h 46"/>
                <a:gd name="T4" fmla="*/ 0 w 257"/>
                <a:gd name="T5" fmla="*/ 46 h 46"/>
                <a:gd name="T6" fmla="*/ 47 w 257"/>
                <a:gd name="T7" fmla="*/ 0 h 46"/>
              </a:gdLst>
              <a:ahLst/>
              <a:cxnLst>
                <a:cxn ang="0">
                  <a:pos x="T0" y="T1"/>
                </a:cxn>
                <a:cxn ang="0">
                  <a:pos x="T2" y="T3"/>
                </a:cxn>
                <a:cxn ang="0">
                  <a:pos x="T4" y="T5"/>
                </a:cxn>
                <a:cxn ang="0">
                  <a:pos x="T6" y="T7"/>
                </a:cxn>
              </a:cxnLst>
              <a:rect l="0" t="0" r="r" b="b"/>
              <a:pathLst>
                <a:path w="257" h="46">
                  <a:moveTo>
                    <a:pt x="212" y="1"/>
                  </a:moveTo>
                  <a:lnTo>
                    <a:pt x="257" y="46"/>
                  </a:lnTo>
                  <a:lnTo>
                    <a:pt x="0" y="46"/>
                  </a:lnTo>
                  <a:lnTo>
                    <a:pt x="47" y="0"/>
                  </a:lnTo>
                </a:path>
              </a:pathLst>
            </a:custGeom>
            <a:no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7" name="Freeform: Shape 24">
              <a:extLst>
                <a:ext uri="{FF2B5EF4-FFF2-40B4-BE49-F238E27FC236}">
                  <a16:creationId xmlns:a16="http://schemas.microsoft.com/office/drawing/2014/main" id="{7EE55A72-4E13-4712-8122-4F57735ADE3A}"/>
                </a:ext>
              </a:extLst>
            </p:cNvPr>
            <p:cNvSpPr>
              <a:spLocks/>
            </p:cNvSpPr>
            <p:nvPr/>
          </p:nvSpPr>
          <p:spPr bwMode="auto">
            <a:xfrm>
              <a:off x="10333038" y="2189788"/>
              <a:ext cx="1143080" cy="636733"/>
            </a:xfrm>
            <a:custGeom>
              <a:avLst/>
              <a:gdLst>
                <a:gd name="connsiteX0" fmla="*/ 508308 w 592784"/>
                <a:gd name="connsiteY0" fmla="*/ 51904 h 330200"/>
                <a:gd name="connsiteX1" fmla="*/ 481405 w 592784"/>
                <a:gd name="connsiteY1" fmla="*/ 56497 h 330200"/>
                <a:gd name="connsiteX2" fmla="*/ 449262 w 592784"/>
                <a:gd name="connsiteY2" fmla="*/ 71213 h 330200"/>
                <a:gd name="connsiteX3" fmla="*/ 449262 w 592784"/>
                <a:gd name="connsiteY3" fmla="*/ 182348 h 330200"/>
                <a:gd name="connsiteX4" fmla="*/ 449075 w 592784"/>
                <a:gd name="connsiteY4" fmla="*/ 182763 h 330200"/>
                <a:gd name="connsiteX5" fmla="*/ 449262 w 592784"/>
                <a:gd name="connsiteY5" fmla="*/ 183356 h 330200"/>
                <a:gd name="connsiteX6" fmla="*/ 448623 w 592784"/>
                <a:gd name="connsiteY6" fmla="*/ 185383 h 330200"/>
                <a:gd name="connsiteX7" fmla="*/ 457305 w 592784"/>
                <a:gd name="connsiteY7" fmla="*/ 181910 h 330200"/>
                <a:gd name="connsiteX8" fmla="*/ 497136 w 592784"/>
                <a:gd name="connsiteY8" fmla="*/ 164042 h 330200"/>
                <a:gd name="connsiteX9" fmla="*/ 510525 w 592784"/>
                <a:gd name="connsiteY9" fmla="*/ 158648 h 330200"/>
                <a:gd name="connsiteX10" fmla="*/ 548013 w 592784"/>
                <a:gd name="connsiteY10" fmla="*/ 80433 h 330200"/>
                <a:gd name="connsiteX11" fmla="*/ 531947 w 592784"/>
                <a:gd name="connsiteY11" fmla="*/ 56160 h 330200"/>
                <a:gd name="connsiteX12" fmla="*/ 508308 w 592784"/>
                <a:gd name="connsiteY12" fmla="*/ 51904 h 330200"/>
                <a:gd name="connsiteX13" fmla="*/ 13292 w 592784"/>
                <a:gd name="connsiteY13" fmla="*/ 0 h 330200"/>
                <a:gd name="connsiteX14" fmla="*/ 433312 w 592784"/>
                <a:gd name="connsiteY14" fmla="*/ 0 h 330200"/>
                <a:gd name="connsiteX15" fmla="*/ 449262 w 592784"/>
                <a:gd name="connsiteY15" fmla="*/ 16090 h 330200"/>
                <a:gd name="connsiteX16" fmla="*/ 449262 w 592784"/>
                <a:gd name="connsiteY16" fmla="*/ 25337 h 330200"/>
                <a:gd name="connsiteX17" fmla="*/ 467681 w 592784"/>
                <a:gd name="connsiteY17" fmla="*/ 18739 h 330200"/>
                <a:gd name="connsiteX18" fmla="*/ 548013 w 592784"/>
                <a:gd name="connsiteY18" fmla="*/ 18401 h 330200"/>
                <a:gd name="connsiteX19" fmla="*/ 588179 w 592784"/>
                <a:gd name="connsiteY19" fmla="*/ 72342 h 330200"/>
                <a:gd name="connsiteX20" fmla="*/ 526591 w 592784"/>
                <a:gd name="connsiteY20" fmla="*/ 196406 h 330200"/>
                <a:gd name="connsiteX21" fmla="*/ 521236 w 592784"/>
                <a:gd name="connsiteY21" fmla="*/ 199103 h 330200"/>
                <a:gd name="connsiteX22" fmla="*/ 468016 w 592784"/>
                <a:gd name="connsiteY22" fmla="*/ 222365 h 330200"/>
                <a:gd name="connsiteX23" fmla="*/ 432607 w 592784"/>
                <a:gd name="connsiteY23" fmla="*/ 236120 h 330200"/>
                <a:gd name="connsiteX24" fmla="*/ 431610 w 592784"/>
                <a:gd name="connsiteY24" fmla="*/ 239278 h 330200"/>
                <a:gd name="connsiteX25" fmla="*/ 383469 w 592784"/>
                <a:gd name="connsiteY25" fmla="*/ 284945 h 330200"/>
                <a:gd name="connsiteX26" fmla="*/ 344364 w 592784"/>
                <a:gd name="connsiteY26" fmla="*/ 301808 h 330200"/>
                <a:gd name="connsiteX27" fmla="*/ 347663 w 592784"/>
                <a:gd name="connsiteY27" fmla="*/ 309033 h 330200"/>
                <a:gd name="connsiteX28" fmla="*/ 347663 w 592784"/>
                <a:gd name="connsiteY28" fmla="*/ 322263 h 330200"/>
                <a:gd name="connsiteX29" fmla="*/ 337033 w 592784"/>
                <a:gd name="connsiteY29" fmla="*/ 330200 h 330200"/>
                <a:gd name="connsiteX30" fmla="*/ 113817 w 592784"/>
                <a:gd name="connsiteY30" fmla="*/ 330200 h 330200"/>
                <a:gd name="connsiteX31" fmla="*/ 103188 w 592784"/>
                <a:gd name="connsiteY31" fmla="*/ 322263 h 330200"/>
                <a:gd name="connsiteX32" fmla="*/ 103188 w 592784"/>
                <a:gd name="connsiteY32" fmla="*/ 309033 h 330200"/>
                <a:gd name="connsiteX33" fmla="*/ 106225 w 592784"/>
                <a:gd name="connsiteY33" fmla="*/ 302380 h 330200"/>
                <a:gd name="connsiteX34" fmla="*/ 65793 w 592784"/>
                <a:gd name="connsiteY34" fmla="*/ 284945 h 330200"/>
                <a:gd name="connsiteX35" fmla="*/ 0 w 592784"/>
                <a:gd name="connsiteY35" fmla="*/ 183356 h 330200"/>
                <a:gd name="connsiteX36" fmla="*/ 163 w 592784"/>
                <a:gd name="connsiteY36" fmla="*/ 182840 h 330200"/>
                <a:gd name="connsiteX37" fmla="*/ 0 w 592784"/>
                <a:gd name="connsiteY37" fmla="*/ 182348 h 330200"/>
                <a:gd name="connsiteX38" fmla="*/ 0 w 592784"/>
                <a:gd name="connsiteY38" fmla="*/ 16090 h 330200"/>
                <a:gd name="connsiteX39" fmla="*/ 13292 w 592784"/>
                <a:gd name="connsiteY39" fmla="*/ 0 h 33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592784" h="330200">
                  <a:moveTo>
                    <a:pt x="508308" y="51904"/>
                  </a:moveTo>
                  <a:cubicBezTo>
                    <a:pt x="499563" y="52199"/>
                    <a:pt x="490275" y="53969"/>
                    <a:pt x="481405" y="56497"/>
                  </a:cubicBezTo>
                  <a:lnTo>
                    <a:pt x="449262" y="71213"/>
                  </a:lnTo>
                  <a:lnTo>
                    <a:pt x="449262" y="182348"/>
                  </a:lnTo>
                  <a:lnTo>
                    <a:pt x="449075" y="182763"/>
                  </a:lnTo>
                  <a:lnTo>
                    <a:pt x="449262" y="183356"/>
                  </a:lnTo>
                  <a:lnTo>
                    <a:pt x="448623" y="185383"/>
                  </a:lnTo>
                  <a:lnTo>
                    <a:pt x="457305" y="181910"/>
                  </a:lnTo>
                  <a:cubicBezTo>
                    <a:pt x="477723" y="173481"/>
                    <a:pt x="493120" y="166739"/>
                    <a:pt x="497136" y="164042"/>
                  </a:cubicBezTo>
                  <a:cubicBezTo>
                    <a:pt x="502492" y="161345"/>
                    <a:pt x="505170" y="161345"/>
                    <a:pt x="510525" y="158648"/>
                  </a:cubicBezTo>
                  <a:cubicBezTo>
                    <a:pt x="531947" y="150557"/>
                    <a:pt x="561401" y="137071"/>
                    <a:pt x="548013" y="80433"/>
                  </a:cubicBezTo>
                  <a:cubicBezTo>
                    <a:pt x="545335" y="64251"/>
                    <a:pt x="537302" y="58857"/>
                    <a:pt x="531947" y="56160"/>
                  </a:cubicBezTo>
                  <a:cubicBezTo>
                    <a:pt x="525253" y="52789"/>
                    <a:pt x="517052" y="51609"/>
                    <a:pt x="508308" y="51904"/>
                  </a:cubicBezTo>
                  <a:close/>
                  <a:moveTo>
                    <a:pt x="13292" y="0"/>
                  </a:moveTo>
                  <a:cubicBezTo>
                    <a:pt x="433312" y="0"/>
                    <a:pt x="433312" y="0"/>
                    <a:pt x="433312" y="0"/>
                  </a:cubicBezTo>
                  <a:cubicBezTo>
                    <a:pt x="441287" y="0"/>
                    <a:pt x="449262" y="8045"/>
                    <a:pt x="449262" y="16090"/>
                  </a:cubicBezTo>
                  <a:lnTo>
                    <a:pt x="449262" y="25337"/>
                  </a:lnTo>
                  <a:lnTo>
                    <a:pt x="467681" y="18739"/>
                  </a:lnTo>
                  <a:cubicBezTo>
                    <a:pt x="492450" y="11659"/>
                    <a:pt x="522574" y="7613"/>
                    <a:pt x="548013" y="18401"/>
                  </a:cubicBezTo>
                  <a:cubicBezTo>
                    <a:pt x="561401" y="23795"/>
                    <a:pt x="580145" y="37281"/>
                    <a:pt x="588179" y="72342"/>
                  </a:cubicBezTo>
                  <a:cubicBezTo>
                    <a:pt x="609600" y="161345"/>
                    <a:pt x="550691" y="185618"/>
                    <a:pt x="526591" y="196406"/>
                  </a:cubicBezTo>
                  <a:cubicBezTo>
                    <a:pt x="523913" y="196406"/>
                    <a:pt x="521236" y="199103"/>
                    <a:pt x="521236" y="199103"/>
                  </a:cubicBezTo>
                  <a:cubicBezTo>
                    <a:pt x="514541" y="203149"/>
                    <a:pt x="492450" y="212589"/>
                    <a:pt x="468016" y="222365"/>
                  </a:cubicBezTo>
                  <a:lnTo>
                    <a:pt x="432607" y="236120"/>
                  </a:lnTo>
                  <a:lnTo>
                    <a:pt x="431610" y="239278"/>
                  </a:lnTo>
                  <a:cubicBezTo>
                    <a:pt x="420243" y="256467"/>
                    <a:pt x="403794" y="271946"/>
                    <a:pt x="383469" y="284945"/>
                  </a:cubicBezTo>
                  <a:lnTo>
                    <a:pt x="344364" y="301808"/>
                  </a:lnTo>
                  <a:lnTo>
                    <a:pt x="347663" y="309033"/>
                  </a:lnTo>
                  <a:lnTo>
                    <a:pt x="347663" y="322263"/>
                  </a:lnTo>
                  <a:cubicBezTo>
                    <a:pt x="347663" y="327554"/>
                    <a:pt x="342348" y="330200"/>
                    <a:pt x="337033" y="330200"/>
                  </a:cubicBezTo>
                  <a:cubicBezTo>
                    <a:pt x="113817" y="330200"/>
                    <a:pt x="113817" y="330200"/>
                    <a:pt x="113817" y="330200"/>
                  </a:cubicBezTo>
                  <a:cubicBezTo>
                    <a:pt x="108502" y="330200"/>
                    <a:pt x="103188" y="327554"/>
                    <a:pt x="103188" y="322263"/>
                  </a:cubicBezTo>
                  <a:cubicBezTo>
                    <a:pt x="103188" y="309033"/>
                    <a:pt x="103188" y="309033"/>
                    <a:pt x="103188" y="309033"/>
                  </a:cubicBezTo>
                  <a:lnTo>
                    <a:pt x="106225" y="302380"/>
                  </a:lnTo>
                  <a:lnTo>
                    <a:pt x="65793" y="284945"/>
                  </a:lnTo>
                  <a:cubicBezTo>
                    <a:pt x="25143" y="258946"/>
                    <a:pt x="0" y="223029"/>
                    <a:pt x="0" y="183356"/>
                  </a:cubicBezTo>
                  <a:lnTo>
                    <a:pt x="163" y="182840"/>
                  </a:lnTo>
                  <a:lnTo>
                    <a:pt x="0" y="182348"/>
                  </a:lnTo>
                  <a:cubicBezTo>
                    <a:pt x="0" y="16090"/>
                    <a:pt x="0" y="16090"/>
                    <a:pt x="0" y="16090"/>
                  </a:cubicBezTo>
                  <a:cubicBezTo>
                    <a:pt x="0" y="8045"/>
                    <a:pt x="5316" y="0"/>
                    <a:pt x="13292" y="0"/>
                  </a:cubicBezTo>
                  <a:close/>
                </a:path>
              </a:pathLst>
            </a:custGeom>
            <a:solidFill>
              <a:srgbClr val="F3F3F3"/>
            </a:solidFill>
            <a:ln w="12700">
              <a:solidFill>
                <a:schemeClr val="tx2"/>
              </a:solidFill>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8" name="Freeform 11">
              <a:extLst>
                <a:ext uri="{FF2B5EF4-FFF2-40B4-BE49-F238E27FC236}">
                  <a16:creationId xmlns:a16="http://schemas.microsoft.com/office/drawing/2014/main" id="{56063A5C-2611-4FD0-84CD-53ED5ED8602E}"/>
                </a:ext>
              </a:extLst>
            </p:cNvPr>
            <p:cNvSpPr>
              <a:spLocks/>
            </p:cNvSpPr>
            <p:nvPr/>
          </p:nvSpPr>
          <p:spPr bwMode="auto">
            <a:xfrm>
              <a:off x="10601773" y="2327715"/>
              <a:ext cx="303060" cy="296937"/>
            </a:xfrm>
            <a:custGeom>
              <a:avLst/>
              <a:gdLst>
                <a:gd name="T0" fmla="*/ 47 w 59"/>
                <a:gd name="T1" fmla="*/ 46 h 57"/>
                <a:gd name="T2" fmla="*/ 15 w 59"/>
                <a:gd name="T3" fmla="*/ 53 h 57"/>
                <a:gd name="T4" fmla="*/ 36 w 59"/>
                <a:gd name="T5" fmla="*/ 16 h 57"/>
                <a:gd name="T6" fmla="*/ 9 w 59"/>
                <a:gd name="T7" fmla="*/ 51 h 57"/>
                <a:gd name="T8" fmla="*/ 11 w 59"/>
                <a:gd name="T9" fmla="*/ 19 h 57"/>
                <a:gd name="T10" fmla="*/ 48 w 59"/>
                <a:gd name="T11" fmla="*/ 8 h 57"/>
                <a:gd name="T12" fmla="*/ 47 w 59"/>
                <a:gd name="T13" fmla="*/ 46 h 57"/>
              </a:gdLst>
              <a:ahLst/>
              <a:cxnLst>
                <a:cxn ang="0">
                  <a:pos x="T0" y="T1"/>
                </a:cxn>
                <a:cxn ang="0">
                  <a:pos x="T2" y="T3"/>
                </a:cxn>
                <a:cxn ang="0">
                  <a:pos x="T4" y="T5"/>
                </a:cxn>
                <a:cxn ang="0">
                  <a:pos x="T6" y="T7"/>
                </a:cxn>
                <a:cxn ang="0">
                  <a:pos x="T8" y="T9"/>
                </a:cxn>
                <a:cxn ang="0">
                  <a:pos x="T10" y="T11"/>
                </a:cxn>
                <a:cxn ang="0">
                  <a:pos x="T12" y="T13"/>
                </a:cxn>
              </a:cxnLst>
              <a:rect l="0" t="0" r="r" b="b"/>
              <a:pathLst>
                <a:path w="59" h="57">
                  <a:moveTo>
                    <a:pt x="47" y="46"/>
                  </a:moveTo>
                  <a:cubicBezTo>
                    <a:pt x="38" y="57"/>
                    <a:pt x="22" y="57"/>
                    <a:pt x="15" y="53"/>
                  </a:cubicBezTo>
                  <a:cubicBezTo>
                    <a:pt x="15" y="53"/>
                    <a:pt x="21" y="27"/>
                    <a:pt x="36" y="16"/>
                  </a:cubicBezTo>
                  <a:cubicBezTo>
                    <a:pt x="36" y="16"/>
                    <a:pt x="19" y="25"/>
                    <a:pt x="9" y="51"/>
                  </a:cubicBezTo>
                  <a:cubicBezTo>
                    <a:pt x="3" y="45"/>
                    <a:pt x="0" y="32"/>
                    <a:pt x="11" y="19"/>
                  </a:cubicBezTo>
                  <a:cubicBezTo>
                    <a:pt x="21" y="5"/>
                    <a:pt x="38" y="0"/>
                    <a:pt x="48" y="8"/>
                  </a:cubicBezTo>
                  <a:cubicBezTo>
                    <a:pt x="59" y="16"/>
                    <a:pt x="58" y="32"/>
                    <a:pt x="47" y="46"/>
                  </a:cubicBezTo>
                  <a:close/>
                </a:path>
              </a:pathLst>
            </a:custGeom>
            <a:noFill/>
            <a:ln w="12700">
              <a:solidFill>
                <a:schemeClr val="tx2"/>
              </a:solidFill>
              <a:bevel/>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2" name="Freeform 150">
              <a:extLst>
                <a:ext uri="{FF2B5EF4-FFF2-40B4-BE49-F238E27FC236}">
                  <a16:creationId xmlns:a16="http://schemas.microsoft.com/office/drawing/2014/main" id="{9CFB6490-B122-4C1D-9111-3A4888018722}"/>
                </a:ext>
              </a:extLst>
            </p:cNvPr>
            <p:cNvSpPr>
              <a:spLocks noEditPoints="1"/>
            </p:cNvSpPr>
            <p:nvPr/>
          </p:nvSpPr>
          <p:spPr bwMode="auto">
            <a:xfrm>
              <a:off x="7094600" y="1961803"/>
              <a:ext cx="990476" cy="856408"/>
            </a:xfrm>
            <a:custGeom>
              <a:avLst/>
              <a:gdLst>
                <a:gd name="T0" fmla="*/ 138 w 165"/>
                <a:gd name="T1" fmla="*/ 28 h 143"/>
                <a:gd name="T2" fmla="*/ 118 w 165"/>
                <a:gd name="T3" fmla="*/ 28 h 143"/>
                <a:gd name="T4" fmla="*/ 118 w 165"/>
                <a:gd name="T5" fmla="*/ 5 h 143"/>
                <a:gd name="T6" fmla="*/ 113 w 165"/>
                <a:gd name="T7" fmla="*/ 0 h 143"/>
                <a:gd name="T8" fmla="*/ 5 w 165"/>
                <a:gd name="T9" fmla="*/ 0 h 143"/>
                <a:gd name="T10" fmla="*/ 0 w 165"/>
                <a:gd name="T11" fmla="*/ 5 h 143"/>
                <a:gd name="T12" fmla="*/ 0 w 165"/>
                <a:gd name="T13" fmla="*/ 131 h 143"/>
                <a:gd name="T14" fmla="*/ 5 w 165"/>
                <a:gd name="T15" fmla="*/ 136 h 143"/>
                <a:gd name="T16" fmla="*/ 10 w 165"/>
                <a:gd name="T17" fmla="*/ 136 h 143"/>
                <a:gd name="T18" fmla="*/ 10 w 165"/>
                <a:gd name="T19" fmla="*/ 143 h 143"/>
                <a:gd name="T20" fmla="*/ 108 w 165"/>
                <a:gd name="T21" fmla="*/ 143 h 143"/>
                <a:gd name="T22" fmla="*/ 108 w 165"/>
                <a:gd name="T23" fmla="*/ 136 h 143"/>
                <a:gd name="T24" fmla="*/ 113 w 165"/>
                <a:gd name="T25" fmla="*/ 136 h 143"/>
                <a:gd name="T26" fmla="*/ 118 w 165"/>
                <a:gd name="T27" fmla="*/ 131 h 143"/>
                <a:gd name="T28" fmla="*/ 118 w 165"/>
                <a:gd name="T29" fmla="*/ 107 h 143"/>
                <a:gd name="T30" fmla="*/ 138 w 165"/>
                <a:gd name="T31" fmla="*/ 107 h 143"/>
                <a:gd name="T32" fmla="*/ 165 w 165"/>
                <a:gd name="T33" fmla="*/ 80 h 143"/>
                <a:gd name="T34" fmla="*/ 165 w 165"/>
                <a:gd name="T35" fmla="*/ 54 h 143"/>
                <a:gd name="T36" fmla="*/ 138 w 165"/>
                <a:gd name="T37" fmla="*/ 28 h 143"/>
                <a:gd name="T38" fmla="*/ 151 w 165"/>
                <a:gd name="T39" fmla="*/ 80 h 143"/>
                <a:gd name="T40" fmla="*/ 138 w 165"/>
                <a:gd name="T41" fmla="*/ 93 h 143"/>
                <a:gd name="T42" fmla="*/ 118 w 165"/>
                <a:gd name="T43" fmla="*/ 93 h 143"/>
                <a:gd name="T44" fmla="*/ 118 w 165"/>
                <a:gd name="T45" fmla="*/ 41 h 143"/>
                <a:gd name="T46" fmla="*/ 138 w 165"/>
                <a:gd name="T47" fmla="*/ 41 h 143"/>
                <a:gd name="T48" fmla="*/ 151 w 165"/>
                <a:gd name="T49" fmla="*/ 54 h 143"/>
                <a:gd name="T50" fmla="*/ 151 w 165"/>
                <a:gd name="T51" fmla="*/ 8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5" h="143">
                  <a:moveTo>
                    <a:pt x="138" y="28"/>
                  </a:moveTo>
                  <a:cubicBezTo>
                    <a:pt x="118" y="28"/>
                    <a:pt x="118" y="28"/>
                    <a:pt x="118" y="28"/>
                  </a:cubicBezTo>
                  <a:cubicBezTo>
                    <a:pt x="118" y="5"/>
                    <a:pt x="118" y="5"/>
                    <a:pt x="118" y="5"/>
                  </a:cubicBezTo>
                  <a:cubicBezTo>
                    <a:pt x="118" y="3"/>
                    <a:pt x="115" y="0"/>
                    <a:pt x="113" y="0"/>
                  </a:cubicBezTo>
                  <a:cubicBezTo>
                    <a:pt x="5" y="0"/>
                    <a:pt x="5" y="0"/>
                    <a:pt x="5" y="0"/>
                  </a:cubicBezTo>
                  <a:cubicBezTo>
                    <a:pt x="2" y="0"/>
                    <a:pt x="0" y="3"/>
                    <a:pt x="0" y="5"/>
                  </a:cubicBezTo>
                  <a:cubicBezTo>
                    <a:pt x="0" y="131"/>
                    <a:pt x="0" y="131"/>
                    <a:pt x="0" y="131"/>
                  </a:cubicBezTo>
                  <a:cubicBezTo>
                    <a:pt x="0" y="134"/>
                    <a:pt x="2" y="136"/>
                    <a:pt x="5" y="136"/>
                  </a:cubicBezTo>
                  <a:cubicBezTo>
                    <a:pt x="10" y="136"/>
                    <a:pt x="10" y="136"/>
                    <a:pt x="10" y="136"/>
                  </a:cubicBezTo>
                  <a:cubicBezTo>
                    <a:pt x="10" y="143"/>
                    <a:pt x="10" y="143"/>
                    <a:pt x="10" y="143"/>
                  </a:cubicBezTo>
                  <a:cubicBezTo>
                    <a:pt x="108" y="143"/>
                    <a:pt x="108" y="143"/>
                    <a:pt x="108" y="143"/>
                  </a:cubicBezTo>
                  <a:cubicBezTo>
                    <a:pt x="108" y="136"/>
                    <a:pt x="108" y="136"/>
                    <a:pt x="108" y="136"/>
                  </a:cubicBezTo>
                  <a:cubicBezTo>
                    <a:pt x="113" y="136"/>
                    <a:pt x="113" y="136"/>
                    <a:pt x="113" y="136"/>
                  </a:cubicBezTo>
                  <a:cubicBezTo>
                    <a:pt x="115" y="136"/>
                    <a:pt x="118" y="134"/>
                    <a:pt x="118" y="131"/>
                  </a:cubicBezTo>
                  <a:cubicBezTo>
                    <a:pt x="118" y="107"/>
                    <a:pt x="118" y="107"/>
                    <a:pt x="118" y="107"/>
                  </a:cubicBezTo>
                  <a:cubicBezTo>
                    <a:pt x="138" y="107"/>
                    <a:pt x="138" y="107"/>
                    <a:pt x="138" y="107"/>
                  </a:cubicBezTo>
                  <a:cubicBezTo>
                    <a:pt x="153" y="107"/>
                    <a:pt x="165" y="95"/>
                    <a:pt x="165" y="80"/>
                  </a:cubicBezTo>
                  <a:cubicBezTo>
                    <a:pt x="165" y="54"/>
                    <a:pt x="165" y="54"/>
                    <a:pt x="165" y="54"/>
                  </a:cubicBezTo>
                  <a:cubicBezTo>
                    <a:pt x="165" y="40"/>
                    <a:pt x="153" y="28"/>
                    <a:pt x="138" y="28"/>
                  </a:cubicBezTo>
                  <a:close/>
                  <a:moveTo>
                    <a:pt x="151" y="80"/>
                  </a:moveTo>
                  <a:cubicBezTo>
                    <a:pt x="151" y="87"/>
                    <a:pt x="145" y="93"/>
                    <a:pt x="138" y="93"/>
                  </a:cubicBezTo>
                  <a:cubicBezTo>
                    <a:pt x="118" y="93"/>
                    <a:pt x="118" y="93"/>
                    <a:pt x="118" y="93"/>
                  </a:cubicBezTo>
                  <a:cubicBezTo>
                    <a:pt x="118" y="41"/>
                    <a:pt x="118" y="41"/>
                    <a:pt x="118" y="41"/>
                  </a:cubicBezTo>
                  <a:cubicBezTo>
                    <a:pt x="138" y="41"/>
                    <a:pt x="138" y="41"/>
                    <a:pt x="138" y="41"/>
                  </a:cubicBezTo>
                  <a:cubicBezTo>
                    <a:pt x="145" y="41"/>
                    <a:pt x="151" y="47"/>
                    <a:pt x="151" y="54"/>
                  </a:cubicBezTo>
                  <a:lnTo>
                    <a:pt x="151" y="80"/>
                  </a:lnTo>
                  <a:close/>
                </a:path>
              </a:pathLst>
            </a:custGeom>
            <a:solidFill>
              <a:srgbClr val="F3F3F3"/>
            </a:solidFill>
            <a:ln w="12700">
              <a:solidFill>
                <a:schemeClr val="tx2"/>
              </a:solid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rgbClr val="0078D7"/>
                </a:solidFill>
                <a:effectLst/>
                <a:uLnTx/>
                <a:uFillTx/>
                <a:latin typeface="Segoe UI Semilight"/>
                <a:ea typeface="+mn-ea"/>
                <a:cs typeface="+mn-cs"/>
              </a:endParaRPr>
            </a:p>
          </p:txBody>
        </p:sp>
        <p:grpSp>
          <p:nvGrpSpPr>
            <p:cNvPr id="19" name="Group 18"/>
            <p:cNvGrpSpPr/>
            <p:nvPr/>
          </p:nvGrpSpPr>
          <p:grpSpPr>
            <a:xfrm>
              <a:off x="7015941" y="2114955"/>
              <a:ext cx="883896" cy="703256"/>
              <a:chOff x="7015941" y="2114955"/>
              <a:chExt cx="883896" cy="703256"/>
            </a:xfrm>
          </p:grpSpPr>
          <p:sp>
            <p:nvSpPr>
              <p:cNvPr id="11" name="TextBox 10"/>
              <p:cNvSpPr txBox="1"/>
              <p:nvPr/>
            </p:nvSpPr>
            <p:spPr>
              <a:xfrm>
                <a:off x="7015941" y="2114955"/>
                <a:ext cx="883896" cy="544765"/>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0177D7"/>
                    </a:solidFill>
                    <a:effectLst/>
                    <a:uLnTx/>
                    <a:uFillTx/>
                    <a:latin typeface="Segoe UI Semilight"/>
                    <a:ea typeface="+mn-ea"/>
                    <a:cs typeface="+mn-cs"/>
                  </a:rPr>
                  <a:t>GEEK</a:t>
                </a:r>
              </a:p>
            </p:txBody>
          </p:sp>
          <p:cxnSp>
            <p:nvCxnSpPr>
              <p:cNvPr id="14" name="Straight Connector 13"/>
              <p:cNvCxnSpPr/>
              <p:nvPr/>
            </p:nvCxnSpPr>
            <p:spPr>
              <a:xfrm>
                <a:off x="7151454" y="2818211"/>
                <a:ext cx="591118" cy="0"/>
              </a:xfrm>
              <a:prstGeom prst="line">
                <a:avLst/>
              </a:prstGeom>
              <a:ln w="12700">
                <a:solidFill>
                  <a:srgbClr val="0177D7"/>
                </a:solidFill>
                <a:headEnd type="none"/>
                <a:tailEnd type="non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874084146"/>
      </p:ext>
    </p:extLst>
  </p:cSld>
  <p:clrMapOvr>
    <a:masterClrMapping/>
  </p:clrMapOvr>
  <p:transition spd="slow">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14:presetBounceEnd="50000">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14:bounceEnd="50000">
                                          <p:cBhvr additive="base">
                                            <p:cTn id="7" dur="500" fill="hold"/>
                                            <p:tgtEl>
                                              <p:spTgt spid="4"/>
                                            </p:tgtEl>
                                            <p:attrNameLst>
                                              <p:attrName>ppt_x</p:attrName>
                                            </p:attrNameLst>
                                          </p:cBhvr>
                                          <p:tavLst>
                                            <p:tav tm="0">
                                              <p:val>
                                                <p:strVal val="1+#ppt_w/2"/>
                                              </p:val>
                                            </p:tav>
                                            <p:tav tm="100000">
                                              <p:val>
                                                <p:strVal val="#ppt_x"/>
                                              </p:val>
                                            </p:tav>
                                          </p:tavLst>
                                        </p:anim>
                                        <p:anim calcmode="lin" valueType="num" p14:bounceEnd="50000">
                                          <p:cBhvr additive="base">
                                            <p:cTn id="8" dur="5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14:presetBounceEnd="50000">
                                      <p:stCondLst>
                                        <p:cond delay="200"/>
                                      </p:stCondLst>
                                      <p:childTnLst>
                                        <p:set>
                                          <p:cBhvr>
                                            <p:cTn id="10" dur="1" fill="hold">
                                              <p:stCondLst>
                                                <p:cond delay="0"/>
                                              </p:stCondLst>
                                            </p:cTn>
                                            <p:tgtEl>
                                              <p:spTgt spid="2"/>
                                            </p:tgtEl>
                                            <p:attrNameLst>
                                              <p:attrName>style.visibility</p:attrName>
                                            </p:attrNameLst>
                                          </p:cBhvr>
                                          <p:to>
                                            <p:strVal val="visible"/>
                                          </p:to>
                                        </p:set>
                                        <p:anim calcmode="lin" valueType="num" p14:bounceEnd="50000">
                                          <p:cBhvr additive="base">
                                            <p:cTn id="11" dur="500" fill="hold"/>
                                            <p:tgtEl>
                                              <p:spTgt spid="2"/>
                                            </p:tgtEl>
                                            <p:attrNameLst>
                                              <p:attrName>ppt_x</p:attrName>
                                            </p:attrNameLst>
                                          </p:cBhvr>
                                          <p:tavLst>
                                            <p:tav tm="0">
                                              <p:val>
                                                <p:strVal val="1+#ppt_w/2"/>
                                              </p:val>
                                            </p:tav>
                                            <p:tav tm="100000">
                                              <p:val>
                                                <p:strVal val="#ppt_x"/>
                                              </p:val>
                                            </p:tav>
                                          </p:tavLst>
                                        </p:anim>
                                        <p:anim calcmode="lin" valueType="num" p14:bounceEnd="50000">
                                          <p:cBhvr additive="base">
                                            <p:cTn id="12"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20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1+#ppt_w/2"/>
                                              </p:val>
                                            </p:tav>
                                            <p:tav tm="100000">
                                              <p:val>
                                                <p:strVal val="#ppt_x"/>
                                              </p:val>
                                            </p:tav>
                                          </p:tavLst>
                                        </p:anim>
                                        <p:anim calcmode="lin" valueType="num">
                                          <p:cBhvr additive="base">
                                            <p:cTn id="12"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269240" y="289511"/>
            <a:ext cx="8329037" cy="899665"/>
          </a:xfrm>
        </p:spPr>
        <p:txBody>
          <a:bodyPr/>
          <a:lstStyle/>
          <a:p>
            <a:pPr algn="l"/>
            <a:r>
              <a:rPr lang="en-US"/>
              <a:t>Trust your data to industry-leading Security &amp; Compliance</a:t>
            </a:r>
          </a:p>
        </p:txBody>
      </p:sp>
      <p:sp>
        <p:nvSpPr>
          <p:cNvPr id="3" name="Text Placeholder 2"/>
          <p:cNvSpPr>
            <a:spLocks noGrp="1"/>
          </p:cNvSpPr>
          <p:nvPr>
            <p:ph type="body" sz="quarter" idx="10"/>
          </p:nvPr>
        </p:nvSpPr>
        <p:spPr>
          <a:xfrm>
            <a:off x="315539" y="1811760"/>
            <a:ext cx="5853769" cy="897682"/>
          </a:xfrm>
        </p:spPr>
        <p:txBody>
          <a:bodyPr/>
          <a:lstStyle/>
          <a:p>
            <a:pPr lvl="0"/>
            <a:r>
              <a:rPr lang="en-US" sz="1600"/>
              <a:t>Azure is the world’s most trusted cloud, with more certifications than any other cloud provider.</a:t>
            </a:r>
          </a:p>
          <a:p>
            <a:pPr lvl="0" defTabSz="914400">
              <a:spcBef>
                <a:spcPts val="1000"/>
              </a:spcBef>
              <a:spcAft>
                <a:spcPts val="0"/>
              </a:spcAft>
              <a:buClr>
                <a:schemeClr val="bg1"/>
              </a:buClr>
              <a:buSzTx/>
            </a:pPr>
            <a:endParaRPr lang="en-US" sz="1200" spc="50">
              <a:latin typeface="Segoe UI Semilight" charset="0"/>
              <a:ea typeface="Segoe UI Semilight" charset="0"/>
              <a:cs typeface="Segoe UI Semilight" charset="0"/>
            </a:endParaRPr>
          </a:p>
        </p:txBody>
      </p:sp>
      <p:grpSp>
        <p:nvGrpSpPr>
          <p:cNvPr id="13" name="Group 12">
            <a:extLst>
              <a:ext uri="{FF2B5EF4-FFF2-40B4-BE49-F238E27FC236}">
                <a16:creationId xmlns:a16="http://schemas.microsoft.com/office/drawing/2014/main" id="{684EDD64-DCBF-4657-8F05-4AD9B8753EF9}"/>
              </a:ext>
            </a:extLst>
          </p:cNvPr>
          <p:cNvGrpSpPr/>
          <p:nvPr/>
        </p:nvGrpSpPr>
        <p:grpSpPr>
          <a:xfrm>
            <a:off x="7853583" y="2976875"/>
            <a:ext cx="2325010" cy="2462870"/>
            <a:chOff x="8436858" y="2535046"/>
            <a:chExt cx="1539405" cy="1630683"/>
          </a:xfrm>
          <a:noFill/>
        </p:grpSpPr>
        <p:sp>
          <p:nvSpPr>
            <p:cNvPr id="14" name="Freeform 764">
              <a:extLst>
                <a:ext uri="{FF2B5EF4-FFF2-40B4-BE49-F238E27FC236}">
                  <a16:creationId xmlns:a16="http://schemas.microsoft.com/office/drawing/2014/main" id="{3CE76370-EDC0-4DD4-8920-C40300765F56}"/>
                </a:ext>
              </a:extLst>
            </p:cNvPr>
            <p:cNvSpPr>
              <a:spLocks/>
            </p:cNvSpPr>
            <p:nvPr/>
          </p:nvSpPr>
          <p:spPr bwMode="auto">
            <a:xfrm>
              <a:off x="8436858" y="2535046"/>
              <a:ext cx="1539405" cy="1630683"/>
            </a:xfrm>
            <a:custGeom>
              <a:avLst/>
              <a:gdLst>
                <a:gd name="T0" fmla="*/ 440 w 455"/>
                <a:gd name="T1" fmla="*/ 67 h 493"/>
                <a:gd name="T2" fmla="*/ 228 w 455"/>
                <a:gd name="T3" fmla="*/ 0 h 493"/>
                <a:gd name="T4" fmla="*/ 16 w 455"/>
                <a:gd name="T5" fmla="*/ 67 h 493"/>
                <a:gd name="T6" fmla="*/ 228 w 455"/>
                <a:gd name="T7" fmla="*/ 493 h 493"/>
                <a:gd name="T8" fmla="*/ 440 w 455"/>
                <a:gd name="T9" fmla="*/ 67 h 493"/>
              </a:gdLst>
              <a:ahLst/>
              <a:cxnLst>
                <a:cxn ang="0">
                  <a:pos x="T0" y="T1"/>
                </a:cxn>
                <a:cxn ang="0">
                  <a:pos x="T2" y="T3"/>
                </a:cxn>
                <a:cxn ang="0">
                  <a:pos x="T4" y="T5"/>
                </a:cxn>
                <a:cxn ang="0">
                  <a:pos x="T6" y="T7"/>
                </a:cxn>
                <a:cxn ang="0">
                  <a:pos x="T8" y="T9"/>
                </a:cxn>
              </a:cxnLst>
              <a:rect l="0" t="0" r="r" b="b"/>
              <a:pathLst>
                <a:path w="455" h="493">
                  <a:moveTo>
                    <a:pt x="440" y="67"/>
                  </a:moveTo>
                  <a:cubicBezTo>
                    <a:pt x="324" y="67"/>
                    <a:pt x="228" y="0"/>
                    <a:pt x="228" y="0"/>
                  </a:cubicBezTo>
                  <a:cubicBezTo>
                    <a:pt x="228" y="0"/>
                    <a:pt x="131" y="67"/>
                    <a:pt x="16" y="67"/>
                  </a:cubicBezTo>
                  <a:cubicBezTo>
                    <a:pt x="16" y="67"/>
                    <a:pt x="0" y="414"/>
                    <a:pt x="228" y="493"/>
                  </a:cubicBezTo>
                  <a:cubicBezTo>
                    <a:pt x="455" y="414"/>
                    <a:pt x="440" y="67"/>
                    <a:pt x="440" y="67"/>
                  </a:cubicBezTo>
                </a:path>
              </a:pathLst>
            </a:custGeom>
            <a:noFill/>
            <a:ln w="12700">
              <a:solidFill>
                <a:srgbClr val="0177D7"/>
              </a:solidFill>
              <a:miter lim="800000"/>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5" name="Freeform 785">
              <a:extLst>
                <a:ext uri="{FF2B5EF4-FFF2-40B4-BE49-F238E27FC236}">
                  <a16:creationId xmlns:a16="http://schemas.microsoft.com/office/drawing/2014/main" id="{01FA826D-5913-4B7F-97CB-0AEF159A722A}"/>
                </a:ext>
              </a:extLst>
            </p:cNvPr>
            <p:cNvSpPr>
              <a:spLocks/>
            </p:cNvSpPr>
            <p:nvPr/>
          </p:nvSpPr>
          <p:spPr bwMode="auto">
            <a:xfrm>
              <a:off x="8961782" y="2893235"/>
              <a:ext cx="489553" cy="794032"/>
            </a:xfrm>
            <a:custGeom>
              <a:avLst/>
              <a:gdLst>
                <a:gd name="connsiteX0" fmla="*/ 850106 w 1704975"/>
                <a:gd name="connsiteY0" fmla="*/ 1681163 h 2765425"/>
                <a:gd name="connsiteX1" fmla="*/ 677862 w 1704975"/>
                <a:gd name="connsiteY1" fmla="*/ 1857642 h 2765425"/>
                <a:gd name="connsiteX2" fmla="*/ 791051 w 1704975"/>
                <a:gd name="connsiteY2" fmla="*/ 2019415 h 2765425"/>
                <a:gd name="connsiteX3" fmla="*/ 791051 w 1704975"/>
                <a:gd name="connsiteY3" fmla="*/ 2293938 h 2765425"/>
                <a:gd name="connsiteX4" fmla="*/ 909161 w 1704975"/>
                <a:gd name="connsiteY4" fmla="*/ 2293938 h 2765425"/>
                <a:gd name="connsiteX5" fmla="*/ 909161 w 1704975"/>
                <a:gd name="connsiteY5" fmla="*/ 2019415 h 2765425"/>
                <a:gd name="connsiteX6" fmla="*/ 1022350 w 1704975"/>
                <a:gd name="connsiteY6" fmla="*/ 1857642 h 2765425"/>
                <a:gd name="connsiteX7" fmla="*/ 850106 w 1704975"/>
                <a:gd name="connsiteY7" fmla="*/ 1681163 h 2765425"/>
                <a:gd name="connsiteX8" fmla="*/ 850826 w 1704975"/>
                <a:gd name="connsiteY8" fmla="*/ 230842 h 2765425"/>
                <a:gd name="connsiteX9" fmla="*/ 561044 w 1704975"/>
                <a:gd name="connsiteY9" fmla="*/ 525534 h 2765425"/>
                <a:gd name="connsiteX10" fmla="*/ 561044 w 1704975"/>
                <a:gd name="connsiteY10" fmla="*/ 1118601 h 2765425"/>
                <a:gd name="connsiteX11" fmla="*/ 561044 w 1704975"/>
                <a:gd name="connsiteY11" fmla="*/ 1165225 h 2765425"/>
                <a:gd name="connsiteX12" fmla="*/ 1145520 w 1704975"/>
                <a:gd name="connsiteY12" fmla="*/ 1165225 h 2765425"/>
                <a:gd name="connsiteX13" fmla="*/ 1145520 w 1704975"/>
                <a:gd name="connsiteY13" fmla="*/ 1084017 h 2765425"/>
                <a:gd name="connsiteX14" fmla="*/ 1145520 w 1704975"/>
                <a:gd name="connsiteY14" fmla="*/ 525534 h 2765425"/>
                <a:gd name="connsiteX15" fmla="*/ 850826 w 1704975"/>
                <a:gd name="connsiteY15" fmla="*/ 230842 h 2765425"/>
                <a:gd name="connsiteX16" fmla="*/ 850826 w 1704975"/>
                <a:gd name="connsiteY16" fmla="*/ 0 h 2765425"/>
                <a:gd name="connsiteX17" fmla="*/ 1376363 w 1704975"/>
                <a:gd name="connsiteY17" fmla="*/ 525534 h 2765425"/>
                <a:gd name="connsiteX18" fmla="*/ 1376363 w 1704975"/>
                <a:gd name="connsiteY18" fmla="*/ 1165225 h 2765425"/>
                <a:gd name="connsiteX19" fmla="*/ 1704975 w 1704975"/>
                <a:gd name="connsiteY19" fmla="*/ 1165225 h 2765425"/>
                <a:gd name="connsiteX20" fmla="*/ 1704975 w 1704975"/>
                <a:gd name="connsiteY20" fmla="*/ 2765425 h 2765425"/>
                <a:gd name="connsiteX21" fmla="*/ 0 w 1704975"/>
                <a:gd name="connsiteY21" fmla="*/ 2765425 h 2765425"/>
                <a:gd name="connsiteX22" fmla="*/ 0 w 1704975"/>
                <a:gd name="connsiteY22" fmla="*/ 1165225 h 2765425"/>
                <a:gd name="connsiteX23" fmla="*/ 330200 w 1704975"/>
                <a:gd name="connsiteY23" fmla="*/ 1165225 h 2765425"/>
                <a:gd name="connsiteX24" fmla="*/ 330200 w 1704975"/>
                <a:gd name="connsiteY24" fmla="*/ 1084017 h 2765425"/>
                <a:gd name="connsiteX25" fmla="*/ 330200 w 1704975"/>
                <a:gd name="connsiteY25" fmla="*/ 525534 h 2765425"/>
                <a:gd name="connsiteX26" fmla="*/ 850826 w 1704975"/>
                <a:gd name="connsiteY26" fmla="*/ 0 h 2765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704975" h="2765425">
                  <a:moveTo>
                    <a:pt x="850106" y="1681163"/>
                  </a:moveTo>
                  <a:cubicBezTo>
                    <a:pt x="756602" y="1681163"/>
                    <a:pt x="677862" y="1759598"/>
                    <a:pt x="677862" y="1857642"/>
                  </a:cubicBezTo>
                  <a:cubicBezTo>
                    <a:pt x="677862" y="1931175"/>
                    <a:pt x="727075" y="1994904"/>
                    <a:pt x="791051" y="2019415"/>
                  </a:cubicBezTo>
                  <a:cubicBezTo>
                    <a:pt x="791051" y="2293938"/>
                    <a:pt x="791051" y="2293938"/>
                    <a:pt x="791051" y="2293938"/>
                  </a:cubicBezTo>
                  <a:cubicBezTo>
                    <a:pt x="909161" y="2293938"/>
                    <a:pt x="909161" y="2293938"/>
                    <a:pt x="909161" y="2293938"/>
                  </a:cubicBezTo>
                  <a:cubicBezTo>
                    <a:pt x="909161" y="2019415"/>
                    <a:pt x="909161" y="2019415"/>
                    <a:pt x="909161" y="2019415"/>
                  </a:cubicBezTo>
                  <a:cubicBezTo>
                    <a:pt x="978059" y="1994904"/>
                    <a:pt x="1022350" y="1931175"/>
                    <a:pt x="1022350" y="1857642"/>
                  </a:cubicBezTo>
                  <a:cubicBezTo>
                    <a:pt x="1022350" y="1759598"/>
                    <a:pt x="948531" y="1681163"/>
                    <a:pt x="850106" y="1681163"/>
                  </a:cubicBezTo>
                  <a:close/>
                  <a:moveTo>
                    <a:pt x="850826" y="230842"/>
                  </a:moveTo>
                  <a:cubicBezTo>
                    <a:pt x="688744" y="230842"/>
                    <a:pt x="561044" y="363453"/>
                    <a:pt x="561044" y="525534"/>
                  </a:cubicBezTo>
                  <a:cubicBezTo>
                    <a:pt x="561044" y="864430"/>
                    <a:pt x="561044" y="1033877"/>
                    <a:pt x="561044" y="1118601"/>
                  </a:cubicBezTo>
                  <a:lnTo>
                    <a:pt x="561044" y="1165225"/>
                  </a:lnTo>
                  <a:lnTo>
                    <a:pt x="1145520" y="1165225"/>
                  </a:lnTo>
                  <a:lnTo>
                    <a:pt x="1145520" y="1084017"/>
                  </a:lnTo>
                  <a:cubicBezTo>
                    <a:pt x="1145520" y="525534"/>
                    <a:pt x="1145520" y="525534"/>
                    <a:pt x="1145520" y="525534"/>
                  </a:cubicBezTo>
                  <a:cubicBezTo>
                    <a:pt x="1145520" y="363453"/>
                    <a:pt x="1012908" y="230842"/>
                    <a:pt x="850826" y="230842"/>
                  </a:cubicBezTo>
                  <a:close/>
                  <a:moveTo>
                    <a:pt x="850826" y="0"/>
                  </a:moveTo>
                  <a:cubicBezTo>
                    <a:pt x="1140608" y="0"/>
                    <a:pt x="1376363" y="235754"/>
                    <a:pt x="1376363" y="525534"/>
                  </a:cubicBezTo>
                  <a:lnTo>
                    <a:pt x="1376363" y="1165225"/>
                  </a:lnTo>
                  <a:lnTo>
                    <a:pt x="1704975" y="1165225"/>
                  </a:lnTo>
                  <a:lnTo>
                    <a:pt x="1704975" y="2765425"/>
                  </a:lnTo>
                  <a:lnTo>
                    <a:pt x="0" y="2765425"/>
                  </a:lnTo>
                  <a:lnTo>
                    <a:pt x="0" y="1165225"/>
                  </a:lnTo>
                  <a:lnTo>
                    <a:pt x="330200" y="1165225"/>
                  </a:lnTo>
                  <a:lnTo>
                    <a:pt x="330200" y="1084017"/>
                  </a:lnTo>
                  <a:cubicBezTo>
                    <a:pt x="330200" y="525534"/>
                    <a:pt x="330200" y="525534"/>
                    <a:pt x="330200" y="525534"/>
                  </a:cubicBezTo>
                  <a:cubicBezTo>
                    <a:pt x="330200" y="235754"/>
                    <a:pt x="561044" y="0"/>
                    <a:pt x="850826" y="0"/>
                  </a:cubicBezTo>
                  <a:close/>
                </a:path>
              </a:pathLst>
            </a:custGeom>
            <a:grpFill/>
            <a:ln w="12700">
              <a:solidFill>
                <a:schemeClr val="tx2"/>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a typeface="+mn-ea"/>
                <a:cs typeface="+mn-cs"/>
              </a:endParaRPr>
            </a:p>
          </p:txBody>
        </p:sp>
      </p:grpSp>
      <p:sp>
        <p:nvSpPr>
          <p:cNvPr id="2" name="Rectangle 1"/>
          <p:cNvSpPr/>
          <p:nvPr/>
        </p:nvSpPr>
        <p:spPr>
          <a:xfrm>
            <a:off x="358757" y="2515121"/>
            <a:ext cx="6096000" cy="1461939"/>
          </a:xfrm>
          <a:prstGeom prst="rect">
            <a:avLst/>
          </a:prstGeom>
        </p:spPr>
        <p:txBody>
          <a:bodyPr>
            <a:spAutoFit/>
          </a:bodyPr>
          <a:lstStyle/>
          <a:p>
            <a:pPr marL="285750" marR="0" lvl="0" indent="-285750" algn="l" defTabSz="914400" rtl="0" eaLnBrk="1" fontAlgn="auto" latinLnBrk="0" hangingPunct="1">
              <a:lnSpc>
                <a:spcPct val="100000"/>
              </a:lnSpc>
              <a:spcBef>
                <a:spcPts val="1000"/>
              </a:spcBef>
              <a:spcAft>
                <a:spcPts val="0"/>
              </a:spcAft>
              <a:buClr>
                <a:srgbClr val="0177D7"/>
              </a:buClr>
              <a:buSzTx/>
              <a:buFont typeface="Arial" charset="0"/>
              <a:buChar char="•"/>
              <a:tabLst/>
              <a:defRPr/>
            </a:pPr>
            <a:r>
              <a:rPr kumimoji="0" lang="en-US" sz="1600" b="0" i="0" u="none" strike="noStrike" kern="1200" cap="none" spc="50" normalizeH="0" baseline="0" noProof="0">
                <a:ln>
                  <a:noFill/>
                </a:ln>
                <a:solidFill>
                  <a:srgbClr val="505050"/>
                </a:solidFill>
                <a:effectLst/>
                <a:uLnTx/>
                <a:uFillTx/>
                <a:latin typeface="Segoe UI Semilight" charset="0"/>
                <a:ea typeface="Segoe UI Semilight" charset="0"/>
                <a:cs typeface="Segoe UI Semilight" charset="0"/>
              </a:rPr>
              <a:t>Enterprise grade security </a:t>
            </a:r>
          </a:p>
          <a:p>
            <a:pPr marL="285750" marR="0" lvl="0" indent="-285750" algn="l" defTabSz="914400" rtl="0" eaLnBrk="1" fontAlgn="auto" latinLnBrk="0" hangingPunct="1">
              <a:lnSpc>
                <a:spcPct val="100000"/>
              </a:lnSpc>
              <a:spcBef>
                <a:spcPts val="1000"/>
              </a:spcBef>
              <a:spcAft>
                <a:spcPts val="0"/>
              </a:spcAft>
              <a:buClr>
                <a:srgbClr val="0177D7"/>
              </a:buClr>
              <a:buSzTx/>
              <a:buFont typeface="Arial" charset="0"/>
              <a:buChar char="•"/>
              <a:tabLst/>
              <a:defRPr/>
            </a:pPr>
            <a:r>
              <a:rPr kumimoji="0" lang="en-US" sz="1600" b="0" i="0" u="none" strike="noStrike" kern="1200" cap="none" spc="50" normalizeH="0" baseline="0" noProof="0">
                <a:ln>
                  <a:noFill/>
                </a:ln>
                <a:solidFill>
                  <a:srgbClr val="505050"/>
                </a:solidFill>
                <a:effectLst/>
                <a:uLnTx/>
                <a:uFillTx/>
                <a:latin typeface="Segoe UI Semilight" charset="0"/>
                <a:ea typeface="Segoe UI Semilight" charset="0"/>
                <a:cs typeface="Segoe UI Semilight" charset="0"/>
              </a:rPr>
              <a:t>Encryption at Rest</a:t>
            </a:r>
          </a:p>
          <a:p>
            <a:pPr marL="285750" marR="0" lvl="0" indent="-285750" algn="l" defTabSz="914400" rtl="0" eaLnBrk="1" fontAlgn="auto" latinLnBrk="0" hangingPunct="1">
              <a:lnSpc>
                <a:spcPct val="100000"/>
              </a:lnSpc>
              <a:spcBef>
                <a:spcPts val="1000"/>
              </a:spcBef>
              <a:spcAft>
                <a:spcPts val="0"/>
              </a:spcAft>
              <a:buClr>
                <a:srgbClr val="0177D7"/>
              </a:buClr>
              <a:buSzTx/>
              <a:buFont typeface="Arial" charset="0"/>
              <a:buChar char="•"/>
              <a:tabLst/>
              <a:defRPr/>
            </a:pPr>
            <a:r>
              <a:rPr kumimoji="0" lang="en-US" sz="1600" b="0" i="0" u="none" strike="noStrike" kern="1200" cap="none" spc="50" normalizeH="0" baseline="0" noProof="0">
                <a:ln>
                  <a:noFill/>
                </a:ln>
                <a:solidFill>
                  <a:srgbClr val="505050"/>
                </a:solidFill>
                <a:effectLst/>
                <a:uLnTx/>
                <a:uFillTx/>
                <a:latin typeface="Segoe UI Semilight" charset="0"/>
                <a:ea typeface="Segoe UI Semilight" charset="0"/>
                <a:cs typeface="Segoe UI Semilight" charset="0"/>
              </a:rPr>
              <a:t>Encryption is enabled automatically by default </a:t>
            </a:r>
          </a:p>
          <a:p>
            <a:pPr marL="285750" marR="0" lvl="0" indent="-285750" algn="l" defTabSz="914400" rtl="0" eaLnBrk="1" fontAlgn="auto" latinLnBrk="0" hangingPunct="1">
              <a:lnSpc>
                <a:spcPct val="100000"/>
              </a:lnSpc>
              <a:spcBef>
                <a:spcPts val="1000"/>
              </a:spcBef>
              <a:spcAft>
                <a:spcPts val="0"/>
              </a:spcAft>
              <a:buClr>
                <a:srgbClr val="0177D7"/>
              </a:buClr>
              <a:buSzTx/>
              <a:buFont typeface="Arial" charset="0"/>
              <a:buChar char="•"/>
              <a:tabLst/>
              <a:defRPr/>
            </a:pPr>
            <a:r>
              <a:rPr kumimoji="0" lang="en-US" sz="1600" b="0" i="0" u="none" strike="noStrike" kern="1200" cap="none" spc="50" normalizeH="0" baseline="0" noProof="0">
                <a:ln>
                  <a:noFill/>
                </a:ln>
                <a:solidFill>
                  <a:srgbClr val="505050"/>
                </a:solidFill>
                <a:effectLst/>
                <a:uLnTx/>
                <a:uFillTx/>
                <a:latin typeface="Segoe UI Semilight" charset="0"/>
                <a:ea typeface="Segoe UI Semilight" charset="0"/>
                <a:cs typeface="Segoe UI Semilight" charset="0"/>
              </a:rPr>
              <a:t>Comprehensive Azure compliance certification</a:t>
            </a:r>
          </a:p>
        </p:txBody>
      </p:sp>
      <p:grpSp>
        <p:nvGrpSpPr>
          <p:cNvPr id="4" name="Group 3"/>
          <p:cNvGrpSpPr/>
          <p:nvPr/>
        </p:nvGrpSpPr>
        <p:grpSpPr>
          <a:xfrm>
            <a:off x="6920502" y="1990487"/>
            <a:ext cx="4445122" cy="4386629"/>
            <a:chOff x="7128847" y="1677971"/>
            <a:chExt cx="4445122" cy="4386629"/>
          </a:xfrm>
        </p:grpSpPr>
        <p:grpSp>
          <p:nvGrpSpPr>
            <p:cNvPr id="9" name="Group 8"/>
            <p:cNvGrpSpPr/>
            <p:nvPr/>
          </p:nvGrpSpPr>
          <p:grpSpPr>
            <a:xfrm>
              <a:off x="10355568" y="1678135"/>
              <a:ext cx="656510" cy="656510"/>
              <a:chOff x="1453808" y="2147980"/>
              <a:chExt cx="177800" cy="177800"/>
            </a:xfrm>
          </p:grpSpPr>
          <p:sp>
            <p:nvSpPr>
              <p:cNvPr id="10" name="Oval 9"/>
              <p:cNvSpPr/>
              <p:nvPr/>
            </p:nvSpPr>
            <p:spPr bwMode="auto">
              <a:xfrm>
                <a:off x="1453808" y="2147980"/>
                <a:ext cx="177800" cy="177800"/>
              </a:xfrm>
              <a:prstGeom prst="ellipse">
                <a:avLst/>
              </a:prstGeom>
              <a:noFill/>
              <a:ln w="12700">
                <a:solidFill>
                  <a:srgbClr val="0177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1" name="Freeform 10"/>
              <p:cNvSpPr/>
              <p:nvPr/>
            </p:nvSpPr>
            <p:spPr bwMode="auto">
              <a:xfrm>
                <a:off x="1490321" y="2203543"/>
                <a:ext cx="104775" cy="66675"/>
              </a:xfrm>
              <a:custGeom>
                <a:avLst/>
                <a:gdLst>
                  <a:gd name="connsiteX0" fmla="*/ 0 w 104775"/>
                  <a:gd name="connsiteY0" fmla="*/ 28575 h 66675"/>
                  <a:gd name="connsiteX1" fmla="*/ 38100 w 104775"/>
                  <a:gd name="connsiteY1" fmla="*/ 66675 h 66675"/>
                  <a:gd name="connsiteX2" fmla="*/ 104775 w 104775"/>
                  <a:gd name="connsiteY2" fmla="*/ 0 h 66675"/>
                </a:gdLst>
                <a:ahLst/>
                <a:cxnLst>
                  <a:cxn ang="0">
                    <a:pos x="connsiteX0" y="connsiteY0"/>
                  </a:cxn>
                  <a:cxn ang="0">
                    <a:pos x="connsiteX1" y="connsiteY1"/>
                  </a:cxn>
                  <a:cxn ang="0">
                    <a:pos x="connsiteX2" y="connsiteY2"/>
                  </a:cxn>
                </a:cxnLst>
                <a:rect l="l" t="t" r="r" b="b"/>
                <a:pathLst>
                  <a:path w="104775" h="66675">
                    <a:moveTo>
                      <a:pt x="0" y="28575"/>
                    </a:moveTo>
                    <a:lnTo>
                      <a:pt x="38100" y="66675"/>
                    </a:lnTo>
                    <a:lnTo>
                      <a:pt x="104775" y="0"/>
                    </a:lnTo>
                  </a:path>
                </a:pathLst>
              </a:custGeom>
              <a:noFill/>
              <a:ln w="12700">
                <a:solidFill>
                  <a:srgbClr val="0177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grpSp>
        <p:grpSp>
          <p:nvGrpSpPr>
            <p:cNvPr id="12" name="Group 11"/>
            <p:cNvGrpSpPr/>
            <p:nvPr/>
          </p:nvGrpSpPr>
          <p:grpSpPr>
            <a:xfrm>
              <a:off x="7128847" y="4217678"/>
              <a:ext cx="442757" cy="442757"/>
              <a:chOff x="1517650" y="1863725"/>
              <a:chExt cx="177800" cy="177800"/>
            </a:xfrm>
          </p:grpSpPr>
          <p:sp>
            <p:nvSpPr>
              <p:cNvPr id="16" name="Oval 15"/>
              <p:cNvSpPr/>
              <p:nvPr/>
            </p:nvSpPr>
            <p:spPr bwMode="auto">
              <a:xfrm>
                <a:off x="1517650" y="1863725"/>
                <a:ext cx="177800" cy="177800"/>
              </a:xfrm>
              <a:prstGeom prst="ellipse">
                <a:avLst/>
              </a:prstGeom>
              <a:noFill/>
              <a:ln w="12700">
                <a:solidFill>
                  <a:srgbClr val="0177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7" name="Freeform 16"/>
              <p:cNvSpPr/>
              <p:nvPr/>
            </p:nvSpPr>
            <p:spPr bwMode="auto">
              <a:xfrm>
                <a:off x="1554163" y="1919288"/>
                <a:ext cx="104775" cy="66675"/>
              </a:xfrm>
              <a:custGeom>
                <a:avLst/>
                <a:gdLst>
                  <a:gd name="connsiteX0" fmla="*/ 0 w 104775"/>
                  <a:gd name="connsiteY0" fmla="*/ 28575 h 66675"/>
                  <a:gd name="connsiteX1" fmla="*/ 38100 w 104775"/>
                  <a:gd name="connsiteY1" fmla="*/ 66675 h 66675"/>
                  <a:gd name="connsiteX2" fmla="*/ 104775 w 104775"/>
                  <a:gd name="connsiteY2" fmla="*/ 0 h 66675"/>
                </a:gdLst>
                <a:ahLst/>
                <a:cxnLst>
                  <a:cxn ang="0">
                    <a:pos x="connsiteX0" y="connsiteY0"/>
                  </a:cxn>
                  <a:cxn ang="0">
                    <a:pos x="connsiteX1" y="connsiteY1"/>
                  </a:cxn>
                  <a:cxn ang="0">
                    <a:pos x="connsiteX2" y="connsiteY2"/>
                  </a:cxn>
                </a:cxnLst>
                <a:rect l="l" t="t" r="r" b="b"/>
                <a:pathLst>
                  <a:path w="104775" h="66675">
                    <a:moveTo>
                      <a:pt x="0" y="28575"/>
                    </a:moveTo>
                    <a:lnTo>
                      <a:pt x="38100" y="66675"/>
                    </a:lnTo>
                    <a:lnTo>
                      <a:pt x="104775" y="0"/>
                    </a:lnTo>
                  </a:path>
                </a:pathLst>
              </a:custGeom>
              <a:noFill/>
              <a:ln w="12700">
                <a:solidFill>
                  <a:srgbClr val="0177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grpSp>
        <p:grpSp>
          <p:nvGrpSpPr>
            <p:cNvPr id="18" name="Group 17"/>
            <p:cNvGrpSpPr/>
            <p:nvPr/>
          </p:nvGrpSpPr>
          <p:grpSpPr>
            <a:xfrm>
              <a:off x="10652015" y="4660435"/>
              <a:ext cx="921954" cy="921954"/>
              <a:chOff x="1517650" y="1863725"/>
              <a:chExt cx="177800" cy="177800"/>
            </a:xfrm>
          </p:grpSpPr>
          <p:sp>
            <p:nvSpPr>
              <p:cNvPr id="19" name="Oval 18"/>
              <p:cNvSpPr/>
              <p:nvPr/>
            </p:nvSpPr>
            <p:spPr bwMode="auto">
              <a:xfrm>
                <a:off x="1517650" y="1863725"/>
                <a:ext cx="177800" cy="177800"/>
              </a:xfrm>
              <a:prstGeom prst="ellipse">
                <a:avLst/>
              </a:prstGeom>
              <a:noFill/>
              <a:ln w="12700">
                <a:solidFill>
                  <a:srgbClr val="0177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0" name="Freeform 19"/>
              <p:cNvSpPr/>
              <p:nvPr/>
            </p:nvSpPr>
            <p:spPr bwMode="auto">
              <a:xfrm>
                <a:off x="1554163" y="1919288"/>
                <a:ext cx="104775" cy="66675"/>
              </a:xfrm>
              <a:custGeom>
                <a:avLst/>
                <a:gdLst>
                  <a:gd name="connsiteX0" fmla="*/ 0 w 104775"/>
                  <a:gd name="connsiteY0" fmla="*/ 28575 h 66675"/>
                  <a:gd name="connsiteX1" fmla="*/ 38100 w 104775"/>
                  <a:gd name="connsiteY1" fmla="*/ 66675 h 66675"/>
                  <a:gd name="connsiteX2" fmla="*/ 104775 w 104775"/>
                  <a:gd name="connsiteY2" fmla="*/ 0 h 66675"/>
                </a:gdLst>
                <a:ahLst/>
                <a:cxnLst>
                  <a:cxn ang="0">
                    <a:pos x="connsiteX0" y="connsiteY0"/>
                  </a:cxn>
                  <a:cxn ang="0">
                    <a:pos x="connsiteX1" y="connsiteY1"/>
                  </a:cxn>
                  <a:cxn ang="0">
                    <a:pos x="connsiteX2" y="connsiteY2"/>
                  </a:cxn>
                </a:cxnLst>
                <a:rect l="l" t="t" r="r" b="b"/>
                <a:pathLst>
                  <a:path w="104775" h="66675">
                    <a:moveTo>
                      <a:pt x="0" y="28575"/>
                    </a:moveTo>
                    <a:lnTo>
                      <a:pt x="38100" y="66675"/>
                    </a:lnTo>
                    <a:lnTo>
                      <a:pt x="104775" y="0"/>
                    </a:lnTo>
                  </a:path>
                </a:pathLst>
              </a:custGeom>
              <a:noFill/>
              <a:ln w="12700">
                <a:solidFill>
                  <a:srgbClr val="0177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grpSp>
        <p:grpSp>
          <p:nvGrpSpPr>
            <p:cNvPr id="21" name="Group 20"/>
            <p:cNvGrpSpPr/>
            <p:nvPr/>
          </p:nvGrpSpPr>
          <p:grpSpPr>
            <a:xfrm>
              <a:off x="7198616" y="1677971"/>
              <a:ext cx="598236" cy="598236"/>
              <a:chOff x="1567855" y="1980501"/>
              <a:chExt cx="177800" cy="177800"/>
            </a:xfrm>
          </p:grpSpPr>
          <p:sp>
            <p:nvSpPr>
              <p:cNvPr id="22" name="Oval 21"/>
              <p:cNvSpPr/>
              <p:nvPr/>
            </p:nvSpPr>
            <p:spPr bwMode="auto">
              <a:xfrm>
                <a:off x="1567855" y="1980501"/>
                <a:ext cx="177800" cy="177800"/>
              </a:xfrm>
              <a:prstGeom prst="ellipse">
                <a:avLst/>
              </a:prstGeom>
              <a:noFill/>
              <a:ln w="12700">
                <a:solidFill>
                  <a:srgbClr val="0177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3" name="Freeform 22"/>
              <p:cNvSpPr/>
              <p:nvPr/>
            </p:nvSpPr>
            <p:spPr bwMode="auto">
              <a:xfrm>
                <a:off x="1604368" y="2036064"/>
                <a:ext cx="104775" cy="66675"/>
              </a:xfrm>
              <a:custGeom>
                <a:avLst/>
                <a:gdLst>
                  <a:gd name="connsiteX0" fmla="*/ 0 w 104775"/>
                  <a:gd name="connsiteY0" fmla="*/ 28575 h 66675"/>
                  <a:gd name="connsiteX1" fmla="*/ 38100 w 104775"/>
                  <a:gd name="connsiteY1" fmla="*/ 66675 h 66675"/>
                  <a:gd name="connsiteX2" fmla="*/ 104775 w 104775"/>
                  <a:gd name="connsiteY2" fmla="*/ 0 h 66675"/>
                </a:gdLst>
                <a:ahLst/>
                <a:cxnLst>
                  <a:cxn ang="0">
                    <a:pos x="connsiteX0" y="connsiteY0"/>
                  </a:cxn>
                  <a:cxn ang="0">
                    <a:pos x="connsiteX1" y="connsiteY1"/>
                  </a:cxn>
                  <a:cxn ang="0">
                    <a:pos x="connsiteX2" y="connsiteY2"/>
                  </a:cxn>
                </a:cxnLst>
                <a:rect l="l" t="t" r="r" b="b"/>
                <a:pathLst>
                  <a:path w="104775" h="66675">
                    <a:moveTo>
                      <a:pt x="0" y="28575"/>
                    </a:moveTo>
                    <a:lnTo>
                      <a:pt x="38100" y="66675"/>
                    </a:lnTo>
                    <a:lnTo>
                      <a:pt x="104775" y="0"/>
                    </a:lnTo>
                  </a:path>
                </a:pathLst>
              </a:custGeom>
              <a:noFill/>
              <a:ln w="12700">
                <a:solidFill>
                  <a:srgbClr val="0177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grpSp>
        <p:grpSp>
          <p:nvGrpSpPr>
            <p:cNvPr id="24" name="Group 23"/>
            <p:cNvGrpSpPr/>
            <p:nvPr/>
          </p:nvGrpSpPr>
          <p:grpSpPr>
            <a:xfrm>
              <a:off x="8371008" y="5778599"/>
              <a:ext cx="286001" cy="286001"/>
              <a:chOff x="1517650" y="1863725"/>
              <a:chExt cx="177800" cy="177800"/>
            </a:xfrm>
          </p:grpSpPr>
          <p:sp>
            <p:nvSpPr>
              <p:cNvPr id="25" name="Oval 24"/>
              <p:cNvSpPr/>
              <p:nvPr/>
            </p:nvSpPr>
            <p:spPr bwMode="auto">
              <a:xfrm>
                <a:off x="1517650" y="1863725"/>
                <a:ext cx="177800" cy="177800"/>
              </a:xfrm>
              <a:prstGeom prst="ellipse">
                <a:avLst/>
              </a:prstGeom>
              <a:noFill/>
              <a:ln w="12700">
                <a:solidFill>
                  <a:srgbClr val="0177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6" name="Freeform 25"/>
              <p:cNvSpPr/>
              <p:nvPr/>
            </p:nvSpPr>
            <p:spPr bwMode="auto">
              <a:xfrm>
                <a:off x="1554163" y="1919288"/>
                <a:ext cx="104775" cy="66675"/>
              </a:xfrm>
              <a:custGeom>
                <a:avLst/>
                <a:gdLst>
                  <a:gd name="connsiteX0" fmla="*/ 0 w 104775"/>
                  <a:gd name="connsiteY0" fmla="*/ 28575 h 66675"/>
                  <a:gd name="connsiteX1" fmla="*/ 38100 w 104775"/>
                  <a:gd name="connsiteY1" fmla="*/ 66675 h 66675"/>
                  <a:gd name="connsiteX2" fmla="*/ 104775 w 104775"/>
                  <a:gd name="connsiteY2" fmla="*/ 0 h 66675"/>
                </a:gdLst>
                <a:ahLst/>
                <a:cxnLst>
                  <a:cxn ang="0">
                    <a:pos x="connsiteX0" y="connsiteY0"/>
                  </a:cxn>
                  <a:cxn ang="0">
                    <a:pos x="connsiteX1" y="connsiteY1"/>
                  </a:cxn>
                  <a:cxn ang="0">
                    <a:pos x="connsiteX2" y="connsiteY2"/>
                  </a:cxn>
                </a:cxnLst>
                <a:rect l="l" t="t" r="r" b="b"/>
                <a:pathLst>
                  <a:path w="104775" h="66675">
                    <a:moveTo>
                      <a:pt x="0" y="28575"/>
                    </a:moveTo>
                    <a:lnTo>
                      <a:pt x="38100" y="66675"/>
                    </a:lnTo>
                    <a:lnTo>
                      <a:pt x="104775" y="0"/>
                    </a:lnTo>
                  </a:path>
                </a:pathLst>
              </a:custGeom>
              <a:noFill/>
              <a:ln w="12700">
                <a:solidFill>
                  <a:srgbClr val="0177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grpSp>
        <p:grpSp>
          <p:nvGrpSpPr>
            <p:cNvPr id="27" name="Group 26"/>
            <p:cNvGrpSpPr/>
            <p:nvPr/>
          </p:nvGrpSpPr>
          <p:grpSpPr>
            <a:xfrm>
              <a:off x="11098640" y="3011830"/>
              <a:ext cx="286001" cy="286001"/>
              <a:chOff x="1517650" y="1863725"/>
              <a:chExt cx="177800" cy="177800"/>
            </a:xfrm>
          </p:grpSpPr>
          <p:sp>
            <p:nvSpPr>
              <p:cNvPr id="28" name="Oval 27"/>
              <p:cNvSpPr/>
              <p:nvPr/>
            </p:nvSpPr>
            <p:spPr bwMode="auto">
              <a:xfrm>
                <a:off x="1517650" y="1863725"/>
                <a:ext cx="177800" cy="177800"/>
              </a:xfrm>
              <a:prstGeom prst="ellipse">
                <a:avLst/>
              </a:prstGeom>
              <a:noFill/>
              <a:ln w="12700">
                <a:solidFill>
                  <a:srgbClr val="0177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9" name="Freeform 28"/>
              <p:cNvSpPr/>
              <p:nvPr/>
            </p:nvSpPr>
            <p:spPr bwMode="auto">
              <a:xfrm>
                <a:off x="1554163" y="1919288"/>
                <a:ext cx="104775" cy="66675"/>
              </a:xfrm>
              <a:custGeom>
                <a:avLst/>
                <a:gdLst>
                  <a:gd name="connsiteX0" fmla="*/ 0 w 104775"/>
                  <a:gd name="connsiteY0" fmla="*/ 28575 h 66675"/>
                  <a:gd name="connsiteX1" fmla="*/ 38100 w 104775"/>
                  <a:gd name="connsiteY1" fmla="*/ 66675 h 66675"/>
                  <a:gd name="connsiteX2" fmla="*/ 104775 w 104775"/>
                  <a:gd name="connsiteY2" fmla="*/ 0 h 66675"/>
                </a:gdLst>
                <a:ahLst/>
                <a:cxnLst>
                  <a:cxn ang="0">
                    <a:pos x="connsiteX0" y="connsiteY0"/>
                  </a:cxn>
                  <a:cxn ang="0">
                    <a:pos x="connsiteX1" y="connsiteY1"/>
                  </a:cxn>
                  <a:cxn ang="0">
                    <a:pos x="connsiteX2" y="connsiteY2"/>
                  </a:cxn>
                </a:cxnLst>
                <a:rect l="l" t="t" r="r" b="b"/>
                <a:pathLst>
                  <a:path w="104775" h="66675">
                    <a:moveTo>
                      <a:pt x="0" y="28575"/>
                    </a:moveTo>
                    <a:lnTo>
                      <a:pt x="38100" y="66675"/>
                    </a:lnTo>
                    <a:lnTo>
                      <a:pt x="104775" y="0"/>
                    </a:lnTo>
                  </a:path>
                </a:pathLst>
              </a:custGeom>
              <a:noFill/>
              <a:ln w="12700">
                <a:solidFill>
                  <a:srgbClr val="0177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grpSp>
      </p:grpSp>
    </p:spTree>
    <p:extLst>
      <p:ext uri="{BB962C8B-B14F-4D97-AF65-F5344CB8AC3E}">
        <p14:creationId xmlns:p14="http://schemas.microsoft.com/office/powerpoint/2010/main" val="284574645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fltVal val="0"/>
                                          </p:val>
                                        </p:tav>
                                        <p:tav tm="100000">
                                          <p:val>
                                            <p:strVal val="#ppt_w"/>
                                          </p:val>
                                        </p:tav>
                                      </p:tavLst>
                                    </p:anim>
                                    <p:anim calcmode="lin" valueType="num">
                                      <p:cBhvr>
                                        <p:cTn id="8" dur="500" fill="hold"/>
                                        <p:tgtEl>
                                          <p:spTgt spid="13"/>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ID="9" presetClass="entr" presetSubtype="0" fill="hold" nodeType="after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dissolv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19A501C-1884-F495-29CC-F5788D243813}"/>
              </a:ext>
              <a:ext uri="{C183D7F6-B498-43B3-948B-1728B52AA6E4}">
                <adec:decorative xmlns:adec="http://schemas.microsoft.com/office/drawing/2017/decorative" val="1"/>
              </a:ext>
            </a:extLst>
          </p:cNvPr>
          <p:cNvSpPr/>
          <p:nvPr/>
        </p:nvSpPr>
        <p:spPr bwMode="auto">
          <a:xfrm>
            <a:off x="7185025" y="0"/>
            <a:ext cx="5006975" cy="6858000"/>
          </a:xfrm>
          <a:prstGeom prst="rect">
            <a:avLst/>
          </a:prstGeom>
          <a:solidFill>
            <a:srgbClr val="15223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Sans Text"/>
              <a:ea typeface="Segoe UI" pitchFamily="34" charset="0"/>
              <a:cs typeface="Segoe UI" pitchFamily="34" charset="0"/>
            </a:endParaRPr>
          </a:p>
        </p:txBody>
      </p:sp>
      <p:sp>
        <p:nvSpPr>
          <p:cNvPr id="189" name="TextBox 188">
            <a:extLst>
              <a:ext uri="{FF2B5EF4-FFF2-40B4-BE49-F238E27FC236}">
                <a16:creationId xmlns:a16="http://schemas.microsoft.com/office/drawing/2014/main" id="{293F0F86-EC70-41CB-F5BB-1D2DF042440E}"/>
              </a:ext>
            </a:extLst>
          </p:cNvPr>
          <p:cNvSpPr txBox="1">
            <a:spLocks/>
          </p:cNvSpPr>
          <p:nvPr/>
        </p:nvSpPr>
        <p:spPr>
          <a:xfrm>
            <a:off x="7837488" y="1562713"/>
            <a:ext cx="3878708" cy="3185487"/>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1800"/>
              </a:spcAft>
              <a:buClrTx/>
              <a:buSzTx/>
              <a:buFontTx/>
              <a:buNone/>
              <a:tabLst/>
              <a:defRPr/>
            </a:pPr>
            <a:r>
              <a:rPr kumimoji="0" lang="en-US" sz="2400" b="0" i="0" u="none" strike="noStrike" kern="1200" cap="none" spc="0" normalizeH="0" baseline="0" noProof="0">
                <a:ln>
                  <a:noFill/>
                </a:ln>
                <a:solidFill>
                  <a:srgbClr val="FFFFFF"/>
                </a:solidFill>
                <a:effectLst/>
                <a:uLnTx/>
                <a:uFillTx/>
                <a:latin typeface="Segoe Sans Text Semibold"/>
                <a:ea typeface="+mn-ea"/>
                <a:cs typeface="Segoe UI" panose="020B0502040204020203" pitchFamily="34" charset="0"/>
              </a:rPr>
              <a:t>We use Azure OpenAI Service, Azure Cosmos DB, and Azure Kubernetes Service because we’ve identified these as key services that facilitate the acceleration of AI apps. </a:t>
            </a:r>
          </a:p>
          <a:p>
            <a:pPr marL="0" marR="0" lvl="0" indent="0" algn="l" defTabSz="914400" rtl="0" eaLnBrk="1" fontAlgn="auto" latinLnBrk="0" hangingPunct="1">
              <a:lnSpc>
                <a:spcPct val="100000"/>
              </a:lnSpc>
              <a:spcBef>
                <a:spcPts val="0"/>
              </a:spcBef>
              <a:spcAft>
                <a:spcPts val="1800"/>
              </a:spcAft>
              <a:buClrTx/>
              <a:buSzTx/>
              <a:buFontTx/>
              <a:buNone/>
              <a:tabLst/>
              <a:defRPr/>
            </a:pPr>
            <a:r>
              <a:rPr kumimoji="0" lang="en-US" sz="1200" b="1" i="0" u="none" strike="noStrike" kern="1200" cap="none" spc="0" normalizeH="0" baseline="0" noProof="0">
                <a:ln>
                  <a:noFill/>
                </a:ln>
                <a:solidFill>
                  <a:srgbClr val="FFFFFF"/>
                </a:solidFill>
                <a:effectLst/>
                <a:uLnTx/>
                <a:uFillTx/>
                <a:latin typeface="Segoe Sans Text" pitchFamily="2" charset="0"/>
                <a:ea typeface="+mn-ea"/>
                <a:cs typeface="Segoe Sans Text" pitchFamily="2" charset="0"/>
              </a:rPr>
              <a:t>Ivan Diaz:</a:t>
            </a:r>
            <a:br>
              <a:rPr kumimoji="0" lang="en-US" sz="1200" b="0" i="0" u="none" strike="noStrike" kern="1200" cap="none" spc="0" normalizeH="0" baseline="0" noProof="0">
                <a:ln>
                  <a:noFill/>
                </a:ln>
                <a:solidFill>
                  <a:srgbClr val="FFFFFF"/>
                </a:solidFill>
                <a:effectLst/>
                <a:uLnTx/>
                <a:uFillTx/>
                <a:latin typeface="Segoe Sans Text"/>
                <a:ea typeface="+mn-ea"/>
                <a:cs typeface="Segoe UI" panose="020B0502040204020203" pitchFamily="34" charset="0"/>
              </a:rPr>
            </a:br>
            <a:r>
              <a:rPr kumimoji="0" lang="en-US" sz="1200" b="0" i="0" u="none" strike="noStrike" kern="1200" cap="none" spc="0" normalizeH="0" baseline="0" noProof="0">
                <a:ln>
                  <a:noFill/>
                </a:ln>
                <a:solidFill>
                  <a:srgbClr val="FFFFFF"/>
                </a:solidFill>
                <a:effectLst/>
                <a:uLnTx/>
                <a:uFillTx/>
                <a:latin typeface="Segoe Sans Text"/>
                <a:ea typeface="+mn-ea"/>
                <a:cs typeface="Segoe UI" panose="020B0502040204020203" pitchFamily="34" charset="0"/>
              </a:rPr>
              <a:t>Principal Staff Engineer for AI Services</a:t>
            </a:r>
          </a:p>
        </p:txBody>
      </p:sp>
      <p:sp>
        <p:nvSpPr>
          <p:cNvPr id="42" name="object 9">
            <a:extLst>
              <a:ext uri="{FF2B5EF4-FFF2-40B4-BE49-F238E27FC236}">
                <a16:creationId xmlns:a16="http://schemas.microsoft.com/office/drawing/2014/main" id="{FDB7CF80-E16B-1400-CE43-A9511AA63065}"/>
              </a:ext>
            </a:extLst>
          </p:cNvPr>
          <p:cNvSpPr txBox="1">
            <a:spLocks/>
          </p:cNvSpPr>
          <p:nvPr/>
        </p:nvSpPr>
        <p:spPr>
          <a:xfrm>
            <a:off x="543673" y="2754055"/>
            <a:ext cx="2593017" cy="307777"/>
          </a:xfrm>
          <a:prstGeom prst="rect">
            <a:avLst/>
          </a:prstGeom>
        </p:spPr>
        <p:txBody>
          <a:bodyPr vert="horz" wrap="square" lIns="0" tIns="0" rIns="0" bIns="0" rtlCol="0">
            <a:spAutoFit/>
          </a:bodyPr>
          <a:lstStyle/>
          <a:p>
            <a:pPr marL="11113" marR="0" lvl="0" indent="0" algn="l" defTabSz="914367" rtl="0" eaLnBrk="1" fontAlgn="auto" latinLnBrk="0" hangingPunct="1">
              <a:lnSpc>
                <a:spcPct val="100000"/>
              </a:lnSpc>
              <a:spcBef>
                <a:spcPts val="770"/>
              </a:spcBef>
              <a:spcAft>
                <a:spcPts val="0"/>
              </a:spcAft>
              <a:buClrTx/>
              <a:buSzTx/>
              <a:buFontTx/>
              <a:buNone/>
              <a:tabLst/>
              <a:defRPr/>
            </a:pPr>
            <a:r>
              <a:rPr kumimoji="0" lang="en-US" sz="2000" b="0" i="0" u="none" strike="noStrike" kern="1200" cap="none" spc="0" normalizeH="0" baseline="0" noProof="0">
                <a:ln>
                  <a:noFill/>
                </a:ln>
                <a:solidFill>
                  <a:srgbClr val="0078D4"/>
                </a:solidFill>
                <a:effectLst/>
                <a:uLnTx/>
                <a:uFillTx/>
                <a:latin typeface="Segoe Sans Text Semibold"/>
                <a:ea typeface="+mn-ea"/>
                <a:cs typeface="Segoe UI Light"/>
              </a:rPr>
              <a:t>Challenge</a:t>
            </a:r>
          </a:p>
        </p:txBody>
      </p:sp>
      <p:sp>
        <p:nvSpPr>
          <p:cNvPr id="43" name="object 9">
            <a:extLst>
              <a:ext uri="{FF2B5EF4-FFF2-40B4-BE49-F238E27FC236}">
                <a16:creationId xmlns:a16="http://schemas.microsoft.com/office/drawing/2014/main" id="{4DF5097A-E87D-1C06-E4F7-799323C34E52}"/>
              </a:ext>
            </a:extLst>
          </p:cNvPr>
          <p:cNvSpPr txBox="1">
            <a:spLocks/>
          </p:cNvSpPr>
          <p:nvPr/>
        </p:nvSpPr>
        <p:spPr>
          <a:xfrm>
            <a:off x="543673" y="3221074"/>
            <a:ext cx="6181877" cy="738664"/>
          </a:xfrm>
          <a:prstGeom prst="rect">
            <a:avLst/>
          </a:prstGeom>
        </p:spPr>
        <p:txBody>
          <a:bodyPr vert="horz" wrap="square" lIns="0" tIns="0" rIns="0" bIns="0" rtlCol="0">
            <a:spAutoFit/>
          </a:bodyPr>
          <a:lstStyle/>
          <a:p>
            <a:pPr marL="182563" marR="0" lvl="0" indent="-171450" algn="l" defTabSz="914367" rtl="0" eaLnBrk="1" fontAlgn="auto" latinLnBrk="0" hangingPunct="1">
              <a:lnSpc>
                <a:spcPct val="100000"/>
              </a:lnSpc>
              <a:spcBef>
                <a:spcPts val="40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000000"/>
                </a:solidFill>
                <a:effectLst/>
                <a:uLnTx/>
                <a:uFillTx/>
                <a:latin typeface="Segoe Sans Text"/>
                <a:ea typeface="+mn-ea"/>
                <a:cs typeface="+mn-cs"/>
              </a:rPr>
              <a:t>TomTom changed the way drivers reached their destinations with its navigation solution. The company recognized that today’s drivers want more than just the best route.</a:t>
            </a:r>
          </a:p>
        </p:txBody>
      </p:sp>
      <p:sp>
        <p:nvSpPr>
          <p:cNvPr id="55" name="object 9">
            <a:extLst>
              <a:ext uri="{FF2B5EF4-FFF2-40B4-BE49-F238E27FC236}">
                <a16:creationId xmlns:a16="http://schemas.microsoft.com/office/drawing/2014/main" id="{EAB3420F-2B5A-F17C-94C3-D08351229344}"/>
              </a:ext>
            </a:extLst>
          </p:cNvPr>
          <p:cNvSpPr txBox="1">
            <a:spLocks/>
          </p:cNvSpPr>
          <p:nvPr/>
        </p:nvSpPr>
        <p:spPr>
          <a:xfrm>
            <a:off x="543673" y="4006687"/>
            <a:ext cx="1910389" cy="307777"/>
          </a:xfrm>
          <a:prstGeom prst="rect">
            <a:avLst/>
          </a:prstGeom>
        </p:spPr>
        <p:txBody>
          <a:bodyPr vert="horz" wrap="square" lIns="0" tIns="0" rIns="0" bIns="0" rtlCol="0">
            <a:spAutoFit/>
          </a:bodyPr>
          <a:lstStyle/>
          <a:p>
            <a:pPr marL="11113" marR="0" lvl="0" indent="0" algn="l" defTabSz="914367" rtl="0" eaLnBrk="1" fontAlgn="auto" latinLnBrk="0" hangingPunct="1">
              <a:lnSpc>
                <a:spcPct val="100000"/>
              </a:lnSpc>
              <a:spcBef>
                <a:spcPts val="770"/>
              </a:spcBef>
              <a:spcAft>
                <a:spcPts val="0"/>
              </a:spcAft>
              <a:buClrTx/>
              <a:buSzTx/>
              <a:buFontTx/>
              <a:buNone/>
              <a:tabLst/>
              <a:defRPr/>
            </a:pPr>
            <a:r>
              <a:rPr kumimoji="0" lang="en-US" sz="2000" b="0" i="0" u="none" strike="noStrike" kern="1200" cap="none" spc="0" normalizeH="0" baseline="0" noProof="0">
                <a:ln>
                  <a:noFill/>
                </a:ln>
                <a:solidFill>
                  <a:srgbClr val="0078D4"/>
                </a:solidFill>
                <a:effectLst/>
                <a:uLnTx/>
                <a:uFillTx/>
                <a:latin typeface="Segoe Sans Text Semibold"/>
                <a:ea typeface="+mn-ea"/>
                <a:cs typeface="Segoe UI Light"/>
              </a:rPr>
              <a:t>Outcomes</a:t>
            </a:r>
          </a:p>
        </p:txBody>
      </p:sp>
      <p:sp>
        <p:nvSpPr>
          <p:cNvPr id="56" name="object 11">
            <a:extLst>
              <a:ext uri="{FF2B5EF4-FFF2-40B4-BE49-F238E27FC236}">
                <a16:creationId xmlns:a16="http://schemas.microsoft.com/office/drawing/2014/main" id="{7269BD22-AC2C-ED60-4B5F-D7B8C9FBFEE1}"/>
              </a:ext>
            </a:extLst>
          </p:cNvPr>
          <p:cNvSpPr txBox="1">
            <a:spLocks/>
          </p:cNvSpPr>
          <p:nvPr/>
        </p:nvSpPr>
        <p:spPr>
          <a:xfrm>
            <a:off x="560728" y="4445899"/>
            <a:ext cx="6198206" cy="1528624"/>
          </a:xfrm>
          <a:prstGeom prst="rect">
            <a:avLst/>
          </a:prstGeom>
        </p:spPr>
        <p:txBody>
          <a:bodyPr vert="horz" wrap="square" lIns="0" tIns="0" rIns="0" bIns="0" rtlCol="0">
            <a:spAutoFit/>
          </a:bodyPr>
          <a:lstStyle/>
          <a:p>
            <a:pPr marL="182563" marR="0" lvl="0" indent="-171450" algn="l" defTabSz="914367" rtl="0" eaLnBrk="1" fontAlgn="auto" latinLnBrk="0" hangingPunct="1">
              <a:lnSpc>
                <a:spcPct val="100000"/>
              </a:lnSpc>
              <a:spcBef>
                <a:spcPts val="40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000000"/>
                </a:solidFill>
                <a:effectLst/>
                <a:uLnTx/>
                <a:uFillTx/>
                <a:latin typeface="Segoe Sans Text"/>
                <a:ea typeface="+mn-ea"/>
                <a:cs typeface="+mn-cs"/>
              </a:rPr>
              <a:t>Partnering with Microsoft, TomTom created Digital Cockpit, an immersive in-car infotainment system, using Azure OpenAI Service, Azure Cosmos DB, and Azure Kubernetes Service.</a:t>
            </a:r>
          </a:p>
          <a:p>
            <a:pPr marL="182563" marR="0" lvl="0" indent="-171450" algn="l" defTabSz="914367" rtl="0" eaLnBrk="1" fontAlgn="auto" latinLnBrk="0" hangingPunct="1">
              <a:lnSpc>
                <a:spcPct val="100000"/>
              </a:lnSpc>
              <a:spcBef>
                <a:spcPts val="40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000000"/>
                </a:solidFill>
                <a:effectLst/>
                <a:uLnTx/>
                <a:uFillTx/>
                <a:latin typeface="Segoe Sans Text"/>
                <a:ea typeface="+mn-ea"/>
                <a:cs typeface="+mn-cs"/>
              </a:rPr>
              <a:t>Automobile manufacturers can customize Digital Copilot to the look and feel of the brand, cutting costs by up to 80% with a more efficient, sustainable approach.</a:t>
            </a:r>
          </a:p>
        </p:txBody>
      </p:sp>
      <p:sp>
        <p:nvSpPr>
          <p:cNvPr id="2" name="Title 1">
            <a:extLst>
              <a:ext uri="{FF2B5EF4-FFF2-40B4-BE49-F238E27FC236}">
                <a16:creationId xmlns:a16="http://schemas.microsoft.com/office/drawing/2014/main" id="{26143F43-7B1D-762D-D938-516E7A98C9B4}"/>
              </a:ext>
            </a:extLst>
          </p:cNvPr>
          <p:cNvSpPr>
            <a:spLocks noGrp="1"/>
          </p:cNvSpPr>
          <p:nvPr>
            <p:ph type="title"/>
          </p:nvPr>
        </p:nvSpPr>
        <p:spPr>
          <a:xfrm>
            <a:off x="588263" y="457200"/>
            <a:ext cx="6120958" cy="1107996"/>
          </a:xfrm>
        </p:spPr>
        <p:txBody>
          <a:bodyPr/>
          <a:lstStyle/>
          <a:p>
            <a:r>
              <a:rPr lang="en-US"/>
              <a:t>TomTom brings AI-powered, talking cars to life with Azure</a:t>
            </a:r>
          </a:p>
        </p:txBody>
      </p:sp>
      <p:sp>
        <p:nvSpPr>
          <p:cNvPr id="3" name="Freeform: Shape 19" descr="Quote icon">
            <a:extLst>
              <a:ext uri="{FF2B5EF4-FFF2-40B4-BE49-F238E27FC236}">
                <a16:creationId xmlns:a16="http://schemas.microsoft.com/office/drawing/2014/main" id="{BA5ED238-FD25-7F14-195E-E6E7D9924BB6}"/>
              </a:ext>
            </a:extLst>
          </p:cNvPr>
          <p:cNvSpPr/>
          <p:nvPr/>
        </p:nvSpPr>
        <p:spPr>
          <a:xfrm flipH="1">
            <a:off x="7852271" y="585788"/>
            <a:ext cx="743442" cy="660632"/>
          </a:xfrm>
          <a:custGeom>
            <a:avLst/>
            <a:gdLst>
              <a:gd name="connsiteX0" fmla="*/ 131890 w 337784"/>
              <a:gd name="connsiteY0" fmla="*/ 0 h 338349"/>
              <a:gd name="connsiteX1" fmla="*/ 18778 w 337784"/>
              <a:gd name="connsiteY1" fmla="*/ 0 h 338349"/>
              <a:gd name="connsiteX2" fmla="*/ 0 w 337784"/>
              <a:gd name="connsiteY2" fmla="*/ 28279 h 338349"/>
              <a:gd name="connsiteX3" fmla="*/ 0 w 337784"/>
              <a:gd name="connsiteY3" fmla="*/ 169092 h 338349"/>
              <a:gd name="connsiteX4" fmla="*/ 18827 w 337784"/>
              <a:gd name="connsiteY4" fmla="*/ 197370 h 338349"/>
              <a:gd name="connsiteX5" fmla="*/ 87764 w 337784"/>
              <a:gd name="connsiteY5" fmla="*/ 197370 h 338349"/>
              <a:gd name="connsiteX6" fmla="*/ 82746 w 337784"/>
              <a:gd name="connsiteY6" fmla="*/ 263806 h 338349"/>
              <a:gd name="connsiteX7" fmla="*/ 62778 w 337784"/>
              <a:gd name="connsiteY7" fmla="*/ 303910 h 338349"/>
              <a:gd name="connsiteX8" fmla="*/ 62778 w 337784"/>
              <a:gd name="connsiteY8" fmla="*/ 338349 h 338349"/>
              <a:gd name="connsiteX9" fmla="*/ 124934 w 337784"/>
              <a:gd name="connsiteY9" fmla="*/ 286226 h 338349"/>
              <a:gd name="connsiteX10" fmla="*/ 150666 w 337784"/>
              <a:gd name="connsiteY10" fmla="*/ 169542 h 338349"/>
              <a:gd name="connsiteX11" fmla="*/ 150666 w 337784"/>
              <a:gd name="connsiteY11" fmla="*/ 27998 h 338349"/>
              <a:gd name="connsiteX12" fmla="*/ 131890 w 337784"/>
              <a:gd name="connsiteY12" fmla="*/ 0 h 338349"/>
              <a:gd name="connsiteX13" fmla="*/ 319008 w 337784"/>
              <a:gd name="connsiteY13" fmla="*/ 0 h 338349"/>
              <a:gd name="connsiteX14" fmla="*/ 205894 w 337784"/>
              <a:gd name="connsiteY14" fmla="*/ 0 h 338349"/>
              <a:gd name="connsiteX15" fmla="*/ 187118 w 337784"/>
              <a:gd name="connsiteY15" fmla="*/ 28279 h 338349"/>
              <a:gd name="connsiteX16" fmla="*/ 187118 w 337784"/>
              <a:gd name="connsiteY16" fmla="*/ 169092 h 338349"/>
              <a:gd name="connsiteX17" fmla="*/ 205945 w 337784"/>
              <a:gd name="connsiteY17" fmla="*/ 197370 h 338349"/>
              <a:gd name="connsiteX18" fmla="*/ 274882 w 337784"/>
              <a:gd name="connsiteY18" fmla="*/ 197370 h 338349"/>
              <a:gd name="connsiteX19" fmla="*/ 269864 w 337784"/>
              <a:gd name="connsiteY19" fmla="*/ 263806 h 338349"/>
              <a:gd name="connsiteX20" fmla="*/ 249896 w 337784"/>
              <a:gd name="connsiteY20" fmla="*/ 303910 h 338349"/>
              <a:gd name="connsiteX21" fmla="*/ 249896 w 337784"/>
              <a:gd name="connsiteY21" fmla="*/ 338349 h 338349"/>
              <a:gd name="connsiteX22" fmla="*/ 312052 w 337784"/>
              <a:gd name="connsiteY22" fmla="*/ 286226 h 338349"/>
              <a:gd name="connsiteX23" fmla="*/ 337784 w 337784"/>
              <a:gd name="connsiteY23" fmla="*/ 169542 h 338349"/>
              <a:gd name="connsiteX24" fmla="*/ 337784 w 337784"/>
              <a:gd name="connsiteY24" fmla="*/ 27998 h 338349"/>
              <a:gd name="connsiteX25" fmla="*/ 319008 w 337784"/>
              <a:gd name="connsiteY25" fmla="*/ 0 h 338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37784" h="338349">
                <a:moveTo>
                  <a:pt x="131890" y="0"/>
                </a:moveTo>
                <a:lnTo>
                  <a:pt x="18778" y="0"/>
                </a:lnTo>
                <a:cubicBezTo>
                  <a:pt x="8532" y="0"/>
                  <a:pt x="0" y="12661"/>
                  <a:pt x="0" y="28279"/>
                </a:cubicBezTo>
                <a:lnTo>
                  <a:pt x="0" y="169092"/>
                </a:lnTo>
                <a:cubicBezTo>
                  <a:pt x="0" y="185023"/>
                  <a:pt x="8429" y="197370"/>
                  <a:pt x="18827" y="197370"/>
                </a:cubicBezTo>
                <a:lnTo>
                  <a:pt x="87764" y="197370"/>
                </a:lnTo>
                <a:cubicBezTo>
                  <a:pt x="87768" y="228449"/>
                  <a:pt x="86692" y="248291"/>
                  <a:pt x="82746" y="263806"/>
                </a:cubicBezTo>
                <a:cubicBezTo>
                  <a:pt x="78797" y="279317"/>
                  <a:pt x="70673" y="298324"/>
                  <a:pt x="62778" y="303910"/>
                </a:cubicBezTo>
                <a:lnTo>
                  <a:pt x="62778" y="338349"/>
                </a:lnTo>
                <a:cubicBezTo>
                  <a:pt x="84885" y="330901"/>
                  <a:pt x="107993" y="317000"/>
                  <a:pt x="124934" y="286226"/>
                </a:cubicBezTo>
                <a:cubicBezTo>
                  <a:pt x="141877" y="255452"/>
                  <a:pt x="150666" y="216700"/>
                  <a:pt x="150666" y="169542"/>
                </a:cubicBezTo>
                <a:lnTo>
                  <a:pt x="150666" y="27998"/>
                </a:lnTo>
                <a:cubicBezTo>
                  <a:pt x="150666" y="12744"/>
                  <a:pt x="142259" y="0"/>
                  <a:pt x="131890" y="0"/>
                </a:cubicBezTo>
                <a:close/>
                <a:moveTo>
                  <a:pt x="319008" y="0"/>
                </a:moveTo>
                <a:lnTo>
                  <a:pt x="205894" y="0"/>
                </a:lnTo>
                <a:cubicBezTo>
                  <a:pt x="195650" y="0"/>
                  <a:pt x="187118" y="12661"/>
                  <a:pt x="187118" y="28279"/>
                </a:cubicBezTo>
                <a:lnTo>
                  <a:pt x="187118" y="169092"/>
                </a:lnTo>
                <a:cubicBezTo>
                  <a:pt x="187118" y="185023"/>
                  <a:pt x="195547" y="197370"/>
                  <a:pt x="205945" y="197370"/>
                </a:cubicBezTo>
                <a:lnTo>
                  <a:pt x="274882" y="197370"/>
                </a:lnTo>
                <a:cubicBezTo>
                  <a:pt x="274884" y="228449"/>
                  <a:pt x="273810" y="248291"/>
                  <a:pt x="269864" y="263806"/>
                </a:cubicBezTo>
                <a:cubicBezTo>
                  <a:pt x="265917" y="279317"/>
                  <a:pt x="257793" y="298324"/>
                  <a:pt x="249896" y="303910"/>
                </a:cubicBezTo>
                <a:lnTo>
                  <a:pt x="249896" y="338349"/>
                </a:lnTo>
                <a:cubicBezTo>
                  <a:pt x="272003" y="330901"/>
                  <a:pt x="295111" y="317000"/>
                  <a:pt x="312052" y="286226"/>
                </a:cubicBezTo>
                <a:cubicBezTo>
                  <a:pt x="328995" y="255452"/>
                  <a:pt x="337784" y="216700"/>
                  <a:pt x="337784" y="169542"/>
                </a:cubicBezTo>
                <a:lnTo>
                  <a:pt x="337784" y="27998"/>
                </a:lnTo>
                <a:cubicBezTo>
                  <a:pt x="337784" y="12744"/>
                  <a:pt x="329377" y="0"/>
                  <a:pt x="319008" y="0"/>
                </a:cubicBezTo>
                <a:close/>
              </a:path>
            </a:pathLst>
          </a:custGeom>
          <a:gradFill>
            <a:gsLst>
              <a:gs pos="71000">
                <a:srgbClr val="C03BC4"/>
              </a:gs>
              <a:gs pos="0">
                <a:schemeClr val="accent1"/>
              </a:gs>
              <a:gs pos="98000">
                <a:srgbClr val="F4364C"/>
              </a:gs>
            </a:gsLst>
            <a:lin ang="7800000" scaled="0"/>
          </a:gra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7" name="Text Placeholder 3">
            <a:extLst>
              <a:ext uri="{FF2B5EF4-FFF2-40B4-BE49-F238E27FC236}">
                <a16:creationId xmlns:a16="http://schemas.microsoft.com/office/drawing/2014/main" id="{3BCCACC3-7239-96CC-64AE-3E3C25E4245B}"/>
              </a:ext>
            </a:extLst>
          </p:cNvPr>
          <p:cNvSpPr txBox="1">
            <a:spLocks/>
          </p:cNvSpPr>
          <p:nvPr/>
        </p:nvSpPr>
        <p:spPr>
          <a:xfrm>
            <a:off x="585785" y="1718323"/>
            <a:ext cx="6139764" cy="830997"/>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sz="2400" kern="1200" spc="0" baseline="0">
                <a:solidFill>
                  <a:schemeClr val="bg1"/>
                </a:solidFill>
                <a:latin typeface="+mj-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bg1"/>
                </a:solidFill>
                <a:latin typeface="+mj-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bg1"/>
                </a:solidFill>
                <a:latin typeface="+mj-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bg1"/>
                </a:solidFill>
                <a:latin typeface="+mj-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bg1"/>
                </a:solidFill>
                <a:latin typeface="+mj-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solidFill>
                  <a:srgbClr val="000000"/>
                </a:solidFill>
                <a:effectLst/>
                <a:uLnTx/>
                <a:uFillTx/>
                <a:latin typeface="Segoe UI Semibold"/>
                <a:ea typeface="+mn-ea"/>
                <a:cs typeface="Segoe UI Semilight" panose="020B0402040204020203" pitchFamily="34" charset="0"/>
              </a:rPr>
              <a:t>TomTom’s Digital Cockpit understands 95% of complex requests, improving response time from 12 seconds to 2.5 seconds</a:t>
            </a:r>
          </a:p>
        </p:txBody>
      </p:sp>
      <p:pic>
        <p:nvPicPr>
          <p:cNvPr id="8" name="Picture 7">
            <a:extLst>
              <a:ext uri="{FF2B5EF4-FFF2-40B4-BE49-F238E27FC236}">
                <a16:creationId xmlns:a16="http://schemas.microsoft.com/office/drawing/2014/main" id="{9BA406EA-BDF6-6602-AB82-C8B3DBF03FB6}"/>
              </a:ext>
              <a:ext uri="{C183D7F6-B498-43B3-948B-1728B52AA6E4}">
                <adec:decorative xmlns:adec="http://schemas.microsoft.com/office/drawing/2017/decorative" val="1"/>
              </a:ext>
            </a:extLst>
          </p:cNvPr>
          <p:cNvPicPr>
            <a:picLocks noChangeAspect="1"/>
          </p:cNvPicPr>
          <p:nvPr/>
        </p:nvPicPr>
        <p:blipFill>
          <a:blip r:embed="rId3" cstate="hqprint">
            <a:extLst>
              <a:ext uri="{28A0092B-C50C-407E-A947-70E740481C1C}">
                <a14:useLocalDpi xmlns:a14="http://schemas.microsoft.com/office/drawing/2010/main"/>
              </a:ext>
            </a:extLst>
          </a:blip>
          <a:srcRect/>
          <a:stretch/>
        </p:blipFill>
        <p:spPr>
          <a:xfrm>
            <a:off x="585785" y="6041639"/>
            <a:ext cx="1313180" cy="738664"/>
          </a:xfrm>
          <a:prstGeom prst="rect">
            <a:avLst/>
          </a:prstGeom>
        </p:spPr>
      </p:pic>
    </p:spTree>
    <p:extLst>
      <p:ext uri="{BB962C8B-B14F-4D97-AF65-F5344CB8AC3E}">
        <p14:creationId xmlns:p14="http://schemas.microsoft.com/office/powerpoint/2010/main" val="2501580027"/>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079E15-32F8-3BD9-BD87-8070ED60D6EA}"/>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ED6F9BBC-A35B-933C-D0F6-27BFA887AAA5}"/>
              </a:ext>
              <a:ext uri="{C183D7F6-B498-43B3-948B-1728B52AA6E4}">
                <adec:decorative xmlns:adec="http://schemas.microsoft.com/office/drawing/2017/decorative" val="1"/>
              </a:ext>
            </a:extLst>
          </p:cNvPr>
          <p:cNvSpPr/>
          <p:nvPr/>
        </p:nvSpPr>
        <p:spPr bwMode="auto">
          <a:xfrm>
            <a:off x="7185025" y="0"/>
            <a:ext cx="5006975" cy="6858000"/>
          </a:xfrm>
          <a:prstGeom prst="rect">
            <a:avLst/>
          </a:prstGeom>
          <a:solidFill>
            <a:srgbClr val="15223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Sans Text"/>
              <a:ea typeface="Segoe UI" pitchFamily="34" charset="0"/>
              <a:cs typeface="Segoe UI" pitchFamily="34" charset="0"/>
            </a:endParaRPr>
          </a:p>
        </p:txBody>
      </p:sp>
      <p:sp>
        <p:nvSpPr>
          <p:cNvPr id="189" name="TextBox 188">
            <a:extLst>
              <a:ext uri="{FF2B5EF4-FFF2-40B4-BE49-F238E27FC236}">
                <a16:creationId xmlns:a16="http://schemas.microsoft.com/office/drawing/2014/main" id="{7F8FA23F-D308-7191-93F0-7536A566B7A3}"/>
              </a:ext>
            </a:extLst>
          </p:cNvPr>
          <p:cNvSpPr txBox="1">
            <a:spLocks/>
          </p:cNvSpPr>
          <p:nvPr/>
        </p:nvSpPr>
        <p:spPr>
          <a:xfrm>
            <a:off x="7837487" y="1562713"/>
            <a:ext cx="3977141" cy="3970318"/>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18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Sans Text Semibold"/>
                <a:ea typeface="+mn-ea"/>
                <a:cs typeface="Segoe UI" panose="020B0502040204020203" pitchFamily="34" charset="0"/>
              </a:rPr>
              <a:t>We are on this mission of building a world-class airline with an Indian heart. To accomplish that goal, we are becoming an AI-infused company, and our collaboration with Microsoft is making that happen.</a:t>
            </a:r>
          </a:p>
          <a:p>
            <a:pPr marL="0" marR="0" lvl="0" indent="0" algn="l" defTabSz="914400" rtl="0" eaLnBrk="1" fontAlgn="auto" latinLnBrk="0" hangingPunct="1">
              <a:lnSpc>
                <a:spcPct val="100000"/>
              </a:lnSpc>
              <a:spcBef>
                <a:spcPts val="0"/>
              </a:spcBef>
              <a:spcAft>
                <a:spcPts val="180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Segoe Sans Text" pitchFamily="2" charset="0"/>
                <a:ea typeface="+mn-ea"/>
                <a:cs typeface="Segoe Sans Text" pitchFamily="2" charset="0"/>
              </a:rPr>
              <a:t>Dr. Satya Ramaswamy:</a:t>
            </a:r>
            <a:br>
              <a:rPr kumimoji="0" lang="en-US" sz="1200" b="0" i="0" u="none" strike="noStrike" kern="1200" cap="none" spc="0" normalizeH="0" baseline="0" noProof="0" dirty="0">
                <a:ln>
                  <a:noFill/>
                </a:ln>
                <a:solidFill>
                  <a:srgbClr val="FFFFFF"/>
                </a:solidFill>
                <a:effectLst/>
                <a:uLnTx/>
                <a:uFillTx/>
                <a:latin typeface="Segoe Sans Text"/>
                <a:ea typeface="+mn-ea"/>
                <a:cs typeface="Segoe UI" panose="020B0502040204020203" pitchFamily="34" charset="0"/>
              </a:rPr>
            </a:br>
            <a:r>
              <a:rPr kumimoji="0" lang="en-US" sz="1200" b="0" i="0" u="none" strike="noStrike" kern="1200" cap="none" spc="0" normalizeH="0" baseline="0" noProof="0" dirty="0">
                <a:ln>
                  <a:noFill/>
                </a:ln>
                <a:solidFill>
                  <a:srgbClr val="FFFFFF"/>
                </a:solidFill>
                <a:effectLst/>
                <a:uLnTx/>
                <a:uFillTx/>
                <a:latin typeface="Segoe Sans Text"/>
                <a:ea typeface="+mn-ea"/>
                <a:cs typeface="Segoe UI" panose="020B0502040204020203" pitchFamily="34" charset="0"/>
              </a:rPr>
              <a:t>Chief Digital and Technology Officer</a:t>
            </a:r>
            <a:endParaRPr kumimoji="0" lang="en-US" sz="1200" b="0" i="0" u="none" strike="noStrike" kern="1200" cap="none" spc="0" normalizeH="0" baseline="0" noProof="0" dirty="0">
              <a:ln>
                <a:noFill/>
              </a:ln>
              <a:solidFill>
                <a:srgbClr val="0078D4"/>
              </a:solidFill>
              <a:effectLst/>
              <a:uLnTx/>
              <a:uFillTx/>
              <a:latin typeface="Segoe UI"/>
              <a:ea typeface="+mn-ea"/>
              <a:cs typeface="Segoe UI Semilight"/>
            </a:endParaRPr>
          </a:p>
          <a:p>
            <a:pPr marL="0" marR="0" lvl="0" indent="0" algn="l" defTabSz="914400" rtl="0" eaLnBrk="1" fontAlgn="auto" latinLnBrk="0" hangingPunct="1">
              <a:lnSpc>
                <a:spcPct val="100000"/>
              </a:lnSpc>
              <a:spcBef>
                <a:spcPts val="0"/>
              </a:spcBef>
              <a:spcAft>
                <a:spcPts val="180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Segoe Sans Text"/>
              <a:ea typeface="+mn-ea"/>
              <a:cs typeface="Segoe UI" panose="020B0502040204020203" pitchFamily="34" charset="0"/>
            </a:endParaRPr>
          </a:p>
        </p:txBody>
      </p:sp>
      <p:sp>
        <p:nvSpPr>
          <p:cNvPr id="2" name="Title 1">
            <a:extLst>
              <a:ext uri="{FF2B5EF4-FFF2-40B4-BE49-F238E27FC236}">
                <a16:creationId xmlns:a16="http://schemas.microsoft.com/office/drawing/2014/main" id="{9EF7B48E-52BB-9C25-F99F-1AA372C97D3E}"/>
              </a:ext>
            </a:extLst>
          </p:cNvPr>
          <p:cNvSpPr>
            <a:spLocks noGrp="1"/>
          </p:cNvSpPr>
          <p:nvPr>
            <p:ph type="title"/>
          </p:nvPr>
        </p:nvSpPr>
        <p:spPr>
          <a:xfrm>
            <a:off x="268297" y="457200"/>
            <a:ext cx="6440924" cy="1661993"/>
          </a:xfrm>
        </p:spPr>
        <p:txBody>
          <a:bodyPr/>
          <a:lstStyle/>
          <a:p>
            <a:r>
              <a:rPr lang="en-US" dirty="0"/>
              <a:t>Air India elevates customer support while saving money with Azure AI, data, and apps</a:t>
            </a:r>
          </a:p>
        </p:txBody>
      </p:sp>
      <p:sp>
        <p:nvSpPr>
          <p:cNvPr id="3" name="Freeform: Shape 19" descr="Quote icon">
            <a:extLst>
              <a:ext uri="{FF2B5EF4-FFF2-40B4-BE49-F238E27FC236}">
                <a16:creationId xmlns:a16="http://schemas.microsoft.com/office/drawing/2014/main" id="{F08B0D9A-1E51-B943-499E-FAFA7CC3092C}"/>
              </a:ext>
            </a:extLst>
          </p:cNvPr>
          <p:cNvSpPr/>
          <p:nvPr/>
        </p:nvSpPr>
        <p:spPr>
          <a:xfrm flipH="1">
            <a:off x="7852271" y="585788"/>
            <a:ext cx="743442" cy="660632"/>
          </a:xfrm>
          <a:custGeom>
            <a:avLst/>
            <a:gdLst>
              <a:gd name="connsiteX0" fmla="*/ 131890 w 337784"/>
              <a:gd name="connsiteY0" fmla="*/ 0 h 338349"/>
              <a:gd name="connsiteX1" fmla="*/ 18778 w 337784"/>
              <a:gd name="connsiteY1" fmla="*/ 0 h 338349"/>
              <a:gd name="connsiteX2" fmla="*/ 0 w 337784"/>
              <a:gd name="connsiteY2" fmla="*/ 28279 h 338349"/>
              <a:gd name="connsiteX3" fmla="*/ 0 w 337784"/>
              <a:gd name="connsiteY3" fmla="*/ 169092 h 338349"/>
              <a:gd name="connsiteX4" fmla="*/ 18827 w 337784"/>
              <a:gd name="connsiteY4" fmla="*/ 197370 h 338349"/>
              <a:gd name="connsiteX5" fmla="*/ 87764 w 337784"/>
              <a:gd name="connsiteY5" fmla="*/ 197370 h 338349"/>
              <a:gd name="connsiteX6" fmla="*/ 82746 w 337784"/>
              <a:gd name="connsiteY6" fmla="*/ 263806 h 338349"/>
              <a:gd name="connsiteX7" fmla="*/ 62778 w 337784"/>
              <a:gd name="connsiteY7" fmla="*/ 303910 h 338349"/>
              <a:gd name="connsiteX8" fmla="*/ 62778 w 337784"/>
              <a:gd name="connsiteY8" fmla="*/ 338349 h 338349"/>
              <a:gd name="connsiteX9" fmla="*/ 124934 w 337784"/>
              <a:gd name="connsiteY9" fmla="*/ 286226 h 338349"/>
              <a:gd name="connsiteX10" fmla="*/ 150666 w 337784"/>
              <a:gd name="connsiteY10" fmla="*/ 169542 h 338349"/>
              <a:gd name="connsiteX11" fmla="*/ 150666 w 337784"/>
              <a:gd name="connsiteY11" fmla="*/ 27998 h 338349"/>
              <a:gd name="connsiteX12" fmla="*/ 131890 w 337784"/>
              <a:gd name="connsiteY12" fmla="*/ 0 h 338349"/>
              <a:gd name="connsiteX13" fmla="*/ 319008 w 337784"/>
              <a:gd name="connsiteY13" fmla="*/ 0 h 338349"/>
              <a:gd name="connsiteX14" fmla="*/ 205894 w 337784"/>
              <a:gd name="connsiteY14" fmla="*/ 0 h 338349"/>
              <a:gd name="connsiteX15" fmla="*/ 187118 w 337784"/>
              <a:gd name="connsiteY15" fmla="*/ 28279 h 338349"/>
              <a:gd name="connsiteX16" fmla="*/ 187118 w 337784"/>
              <a:gd name="connsiteY16" fmla="*/ 169092 h 338349"/>
              <a:gd name="connsiteX17" fmla="*/ 205945 w 337784"/>
              <a:gd name="connsiteY17" fmla="*/ 197370 h 338349"/>
              <a:gd name="connsiteX18" fmla="*/ 274882 w 337784"/>
              <a:gd name="connsiteY18" fmla="*/ 197370 h 338349"/>
              <a:gd name="connsiteX19" fmla="*/ 269864 w 337784"/>
              <a:gd name="connsiteY19" fmla="*/ 263806 h 338349"/>
              <a:gd name="connsiteX20" fmla="*/ 249896 w 337784"/>
              <a:gd name="connsiteY20" fmla="*/ 303910 h 338349"/>
              <a:gd name="connsiteX21" fmla="*/ 249896 w 337784"/>
              <a:gd name="connsiteY21" fmla="*/ 338349 h 338349"/>
              <a:gd name="connsiteX22" fmla="*/ 312052 w 337784"/>
              <a:gd name="connsiteY22" fmla="*/ 286226 h 338349"/>
              <a:gd name="connsiteX23" fmla="*/ 337784 w 337784"/>
              <a:gd name="connsiteY23" fmla="*/ 169542 h 338349"/>
              <a:gd name="connsiteX24" fmla="*/ 337784 w 337784"/>
              <a:gd name="connsiteY24" fmla="*/ 27998 h 338349"/>
              <a:gd name="connsiteX25" fmla="*/ 319008 w 337784"/>
              <a:gd name="connsiteY25" fmla="*/ 0 h 338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37784" h="338349">
                <a:moveTo>
                  <a:pt x="131890" y="0"/>
                </a:moveTo>
                <a:lnTo>
                  <a:pt x="18778" y="0"/>
                </a:lnTo>
                <a:cubicBezTo>
                  <a:pt x="8532" y="0"/>
                  <a:pt x="0" y="12661"/>
                  <a:pt x="0" y="28279"/>
                </a:cubicBezTo>
                <a:lnTo>
                  <a:pt x="0" y="169092"/>
                </a:lnTo>
                <a:cubicBezTo>
                  <a:pt x="0" y="185023"/>
                  <a:pt x="8429" y="197370"/>
                  <a:pt x="18827" y="197370"/>
                </a:cubicBezTo>
                <a:lnTo>
                  <a:pt x="87764" y="197370"/>
                </a:lnTo>
                <a:cubicBezTo>
                  <a:pt x="87768" y="228449"/>
                  <a:pt x="86692" y="248291"/>
                  <a:pt x="82746" y="263806"/>
                </a:cubicBezTo>
                <a:cubicBezTo>
                  <a:pt x="78797" y="279317"/>
                  <a:pt x="70673" y="298324"/>
                  <a:pt x="62778" y="303910"/>
                </a:cubicBezTo>
                <a:lnTo>
                  <a:pt x="62778" y="338349"/>
                </a:lnTo>
                <a:cubicBezTo>
                  <a:pt x="84885" y="330901"/>
                  <a:pt x="107993" y="317000"/>
                  <a:pt x="124934" y="286226"/>
                </a:cubicBezTo>
                <a:cubicBezTo>
                  <a:pt x="141877" y="255452"/>
                  <a:pt x="150666" y="216700"/>
                  <a:pt x="150666" y="169542"/>
                </a:cubicBezTo>
                <a:lnTo>
                  <a:pt x="150666" y="27998"/>
                </a:lnTo>
                <a:cubicBezTo>
                  <a:pt x="150666" y="12744"/>
                  <a:pt x="142259" y="0"/>
                  <a:pt x="131890" y="0"/>
                </a:cubicBezTo>
                <a:close/>
                <a:moveTo>
                  <a:pt x="319008" y="0"/>
                </a:moveTo>
                <a:lnTo>
                  <a:pt x="205894" y="0"/>
                </a:lnTo>
                <a:cubicBezTo>
                  <a:pt x="195650" y="0"/>
                  <a:pt x="187118" y="12661"/>
                  <a:pt x="187118" y="28279"/>
                </a:cubicBezTo>
                <a:lnTo>
                  <a:pt x="187118" y="169092"/>
                </a:lnTo>
                <a:cubicBezTo>
                  <a:pt x="187118" y="185023"/>
                  <a:pt x="195547" y="197370"/>
                  <a:pt x="205945" y="197370"/>
                </a:cubicBezTo>
                <a:lnTo>
                  <a:pt x="274882" y="197370"/>
                </a:lnTo>
                <a:cubicBezTo>
                  <a:pt x="274884" y="228449"/>
                  <a:pt x="273810" y="248291"/>
                  <a:pt x="269864" y="263806"/>
                </a:cubicBezTo>
                <a:cubicBezTo>
                  <a:pt x="265917" y="279317"/>
                  <a:pt x="257793" y="298324"/>
                  <a:pt x="249896" y="303910"/>
                </a:cubicBezTo>
                <a:lnTo>
                  <a:pt x="249896" y="338349"/>
                </a:lnTo>
                <a:cubicBezTo>
                  <a:pt x="272003" y="330901"/>
                  <a:pt x="295111" y="317000"/>
                  <a:pt x="312052" y="286226"/>
                </a:cubicBezTo>
                <a:cubicBezTo>
                  <a:pt x="328995" y="255452"/>
                  <a:pt x="337784" y="216700"/>
                  <a:pt x="337784" y="169542"/>
                </a:cubicBezTo>
                <a:lnTo>
                  <a:pt x="337784" y="27998"/>
                </a:lnTo>
                <a:cubicBezTo>
                  <a:pt x="337784" y="12744"/>
                  <a:pt x="329377" y="0"/>
                  <a:pt x="319008" y="0"/>
                </a:cubicBezTo>
                <a:close/>
              </a:path>
            </a:pathLst>
          </a:custGeom>
          <a:gradFill>
            <a:gsLst>
              <a:gs pos="71000">
                <a:srgbClr val="C03BC4"/>
              </a:gs>
              <a:gs pos="0">
                <a:schemeClr val="accent1"/>
              </a:gs>
              <a:gs pos="98000">
                <a:srgbClr val="F4364C"/>
              </a:gs>
            </a:gsLst>
            <a:lin ang="7800000" scaled="0"/>
          </a:gra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15" name="Text Placeholder 3">
            <a:extLst>
              <a:ext uri="{FF2B5EF4-FFF2-40B4-BE49-F238E27FC236}">
                <a16:creationId xmlns:a16="http://schemas.microsoft.com/office/drawing/2014/main" id="{D6D37D77-B92D-4D48-1D70-8B466847EDAA}"/>
              </a:ext>
            </a:extLst>
          </p:cNvPr>
          <p:cNvSpPr txBox="1">
            <a:spLocks/>
          </p:cNvSpPr>
          <p:nvPr/>
        </p:nvSpPr>
        <p:spPr>
          <a:xfrm>
            <a:off x="585785" y="2250628"/>
            <a:ext cx="6005515" cy="553998"/>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sz="2400" kern="1200" spc="0" baseline="0">
                <a:solidFill>
                  <a:schemeClr val="bg1"/>
                </a:solidFill>
                <a:latin typeface="+mj-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bg1"/>
                </a:solidFill>
                <a:latin typeface="+mj-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bg1"/>
                </a:solidFill>
                <a:latin typeface="+mj-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bg1"/>
                </a:solidFill>
                <a:latin typeface="+mj-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bg1"/>
                </a:solidFill>
                <a:latin typeface="+mj-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Segoe UI Semilight" panose="020B0402040204020203" pitchFamily="34" charset="0"/>
              </a:rPr>
              <a:t>Generative AI in multiple applications is positioning the airline for continued growth.</a:t>
            </a:r>
          </a:p>
        </p:txBody>
      </p:sp>
      <p:sp>
        <p:nvSpPr>
          <p:cNvPr id="16" name="object 9">
            <a:extLst>
              <a:ext uri="{FF2B5EF4-FFF2-40B4-BE49-F238E27FC236}">
                <a16:creationId xmlns:a16="http://schemas.microsoft.com/office/drawing/2014/main" id="{5175C76B-8F0E-E202-23A5-1C87DB9FD07D}"/>
              </a:ext>
            </a:extLst>
          </p:cNvPr>
          <p:cNvSpPr txBox="1">
            <a:spLocks/>
          </p:cNvSpPr>
          <p:nvPr/>
        </p:nvSpPr>
        <p:spPr>
          <a:xfrm>
            <a:off x="543673" y="3020755"/>
            <a:ext cx="6350840" cy="3123932"/>
          </a:xfrm>
          <a:prstGeom prst="rect">
            <a:avLst/>
          </a:prstGeom>
        </p:spPr>
        <p:txBody>
          <a:bodyPr vert="horz" wrap="square" lIns="0" tIns="0" rIns="0" bIns="0" rtlCol="0">
            <a:spAutoFit/>
          </a:bodyPr>
          <a:lstStyle/>
          <a:p>
            <a:pPr marL="11113" marR="0" lvl="0" indent="0" algn="l" defTabSz="914367" rtl="0" eaLnBrk="1" fontAlgn="auto" latinLnBrk="0" hangingPunct="1">
              <a:lnSpc>
                <a:spcPct val="100000"/>
              </a:lnSpc>
              <a:spcBef>
                <a:spcPts val="1200"/>
              </a:spcBef>
              <a:spcAft>
                <a:spcPts val="300"/>
              </a:spcAft>
              <a:buClrTx/>
              <a:buSzTx/>
              <a:buFontTx/>
              <a:buNone/>
              <a:tabLst/>
              <a:defRPr/>
            </a:pPr>
            <a:r>
              <a:rPr kumimoji="0" lang="en-US" sz="2000" b="0" i="0" u="none" strike="noStrike" kern="1200" cap="none" spc="0" normalizeH="0" baseline="0" noProof="0">
                <a:ln>
                  <a:noFill/>
                </a:ln>
                <a:solidFill>
                  <a:srgbClr val="0078D4"/>
                </a:solidFill>
                <a:effectLst/>
                <a:uLnTx/>
                <a:uFillTx/>
                <a:latin typeface="Segoe Sans Text Semibold"/>
                <a:ea typeface="+mn-ea"/>
                <a:cs typeface="Segoe UI Light"/>
              </a:rPr>
              <a:t>Challenge</a:t>
            </a:r>
          </a:p>
          <a:p>
            <a:pPr marL="182563" marR="0" lvl="0" indent="-171450" algn="l" defTabSz="914367" rtl="0" eaLnBrk="1" fontAlgn="auto" latinLnBrk="0" hangingPunct="1">
              <a:lnSpc>
                <a:spcPct val="100000"/>
              </a:lnSpc>
              <a:spcBef>
                <a:spcPts val="40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000000"/>
                </a:solidFill>
                <a:effectLst/>
                <a:uLnTx/>
                <a:uFillTx/>
                <a:latin typeface="Segoe Sans Text"/>
                <a:ea typeface="+mn-ea"/>
                <a:cs typeface="+mn-cs"/>
              </a:rPr>
              <a:t>As part of a transformation intended to restore its status as a world-class airline with a strong Indian identity, Air India needed to upgrade the customer experience without increasing costs.</a:t>
            </a:r>
          </a:p>
          <a:p>
            <a:pPr marL="11113" marR="0" lvl="0" indent="0" algn="l" defTabSz="914367" rtl="0" eaLnBrk="1" fontAlgn="auto" latinLnBrk="0" hangingPunct="1">
              <a:lnSpc>
                <a:spcPct val="100000"/>
              </a:lnSpc>
              <a:spcBef>
                <a:spcPts val="1200"/>
              </a:spcBef>
              <a:spcAft>
                <a:spcPts val="300"/>
              </a:spcAft>
              <a:buClrTx/>
              <a:buSzTx/>
              <a:buFontTx/>
              <a:buNone/>
              <a:tabLst/>
              <a:defRPr/>
            </a:pPr>
            <a:r>
              <a:rPr kumimoji="0" lang="en-US" sz="2000" b="0" i="0" u="none" strike="noStrike" kern="1200" cap="none" spc="0" normalizeH="0" baseline="0" noProof="0">
                <a:ln>
                  <a:noFill/>
                </a:ln>
                <a:solidFill>
                  <a:srgbClr val="0078D4"/>
                </a:solidFill>
                <a:effectLst/>
                <a:uLnTx/>
                <a:uFillTx/>
                <a:latin typeface="Segoe Sans Text Semibold"/>
                <a:ea typeface="+mn-ea"/>
                <a:cs typeface="Segoe UI Light"/>
              </a:rPr>
              <a:t>Outcomes</a:t>
            </a:r>
          </a:p>
          <a:p>
            <a:pPr marL="182563" marR="0" lvl="0" indent="-171450" algn="l" defTabSz="914367" rtl="0" eaLnBrk="1" fontAlgn="auto" latinLnBrk="0" hangingPunct="1">
              <a:lnSpc>
                <a:spcPct val="100000"/>
              </a:lnSpc>
              <a:spcBef>
                <a:spcPts val="400"/>
              </a:spcBef>
              <a:spcAft>
                <a:spcPts val="30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000000"/>
                </a:solidFill>
                <a:effectLst/>
                <a:uLnTx/>
                <a:uFillTx/>
                <a:latin typeface="Segoe Sans Text"/>
                <a:ea typeface="+mn-ea"/>
                <a:cs typeface="+mn-cs"/>
              </a:rPr>
              <a:t>Air India used Azure OpenAI Service to develop </a:t>
            </a:r>
            <a:r>
              <a:rPr kumimoji="0" lang="en-US" sz="1600" b="0" i="0" u="none" strike="noStrike" kern="1200" cap="none" spc="0" normalizeH="0" baseline="0" noProof="0" err="1">
                <a:ln>
                  <a:noFill/>
                </a:ln>
                <a:solidFill>
                  <a:srgbClr val="000000"/>
                </a:solidFill>
                <a:effectLst/>
                <a:uLnTx/>
                <a:uFillTx/>
                <a:latin typeface="Segoe Sans Text"/>
                <a:ea typeface="+mn-ea"/>
                <a:cs typeface="+mn-cs"/>
              </a:rPr>
              <a:t>AI.g</a:t>
            </a:r>
            <a:r>
              <a:rPr kumimoji="0" lang="en-US" sz="1600" b="0" i="0" u="none" strike="noStrike" kern="1200" cap="none" spc="0" normalizeH="0" baseline="0" noProof="0">
                <a:ln>
                  <a:noFill/>
                </a:ln>
                <a:solidFill>
                  <a:srgbClr val="000000"/>
                </a:solidFill>
                <a:effectLst/>
                <a:uLnTx/>
                <a:uFillTx/>
                <a:latin typeface="Segoe Sans Text"/>
                <a:ea typeface="+mn-ea"/>
                <a:cs typeface="+mn-cs"/>
              </a:rPr>
              <a:t>, one of the world’s first airline virtual assistants based on generative AI.</a:t>
            </a:r>
          </a:p>
          <a:p>
            <a:pPr marL="182563" marR="0" lvl="0" indent="-171450" algn="l" defTabSz="914367" rtl="0" eaLnBrk="1" fontAlgn="auto" latinLnBrk="0" hangingPunct="1">
              <a:lnSpc>
                <a:spcPct val="100000"/>
              </a:lnSpc>
              <a:spcBef>
                <a:spcPts val="400"/>
              </a:spcBef>
              <a:spcAft>
                <a:spcPts val="30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000000"/>
                </a:solidFill>
                <a:effectLst/>
                <a:uLnTx/>
                <a:uFillTx/>
                <a:latin typeface="Segoe Sans Text"/>
                <a:ea typeface="+mn-ea"/>
                <a:cs typeface="+mn-cs"/>
              </a:rPr>
              <a:t>As Air India has doubled its passenger count, </a:t>
            </a:r>
            <a:r>
              <a:rPr kumimoji="0" lang="en-US" sz="1600" b="0" i="0" u="none" strike="noStrike" kern="1200" cap="none" spc="0" normalizeH="0" baseline="0" noProof="0" err="1">
                <a:ln>
                  <a:noFill/>
                </a:ln>
                <a:solidFill>
                  <a:srgbClr val="000000"/>
                </a:solidFill>
                <a:effectLst/>
                <a:uLnTx/>
                <a:uFillTx/>
                <a:latin typeface="Segoe Sans Text"/>
                <a:ea typeface="+mn-ea"/>
                <a:cs typeface="+mn-cs"/>
              </a:rPr>
              <a:t>AI.g</a:t>
            </a:r>
            <a:r>
              <a:rPr kumimoji="0" lang="en-US" sz="1600" b="0" i="0" u="none" strike="noStrike" kern="1200" cap="none" spc="0" normalizeH="0" baseline="0" noProof="0">
                <a:ln>
                  <a:noFill/>
                </a:ln>
                <a:solidFill>
                  <a:srgbClr val="000000"/>
                </a:solidFill>
                <a:effectLst/>
                <a:uLnTx/>
                <a:uFillTx/>
                <a:latin typeface="Segoe Sans Text"/>
                <a:ea typeface="+mn-ea"/>
                <a:cs typeface="+mn-cs"/>
              </a:rPr>
              <a:t> has handled 97% of queries with full automation and avoided millions of dollars in customer support costs.</a:t>
            </a:r>
          </a:p>
        </p:txBody>
      </p:sp>
      <p:pic>
        <p:nvPicPr>
          <p:cNvPr id="20" name="Picture 2" descr="Air India Logo, symbol, meaning, history, PNG, brand">
            <a:extLst>
              <a:ext uri="{FF2B5EF4-FFF2-40B4-BE49-F238E27FC236}">
                <a16:creationId xmlns:a16="http://schemas.microsoft.com/office/drawing/2014/main" id="{D0FDBA1C-6CF4-6DEC-3EFF-6F1D0C4A17CC}"/>
              </a:ext>
            </a:extLst>
          </p:cNvPr>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t="25556" b="25556"/>
          <a:stretch/>
        </p:blipFill>
        <p:spPr bwMode="auto">
          <a:xfrm>
            <a:off x="585785" y="6171512"/>
            <a:ext cx="1428367" cy="3928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7324461"/>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3EE93EB-9D36-427E-AF1C-4C17A0E221D8}"/>
              </a:ext>
            </a:extLst>
          </p:cNvPr>
          <p:cNvSpPr>
            <a:spLocks noGrp="1"/>
          </p:cNvSpPr>
          <p:nvPr>
            <p:ph type="title"/>
          </p:nvPr>
        </p:nvSpPr>
        <p:spPr/>
        <p:txBody>
          <a:bodyPr/>
          <a:lstStyle/>
          <a:p>
            <a:r>
              <a:rPr lang="en-CA"/>
              <a:t>ASOS</a:t>
            </a:r>
            <a:endParaRPr lang="en-US">
              <a:solidFill>
                <a:schemeClr val="bg1"/>
              </a:solidFill>
            </a:endParaRPr>
          </a:p>
        </p:txBody>
      </p:sp>
      <p:pic>
        <p:nvPicPr>
          <p:cNvPr id="7" name="Picture 2" descr="Interior view of Asos with a reception desk.">
            <a:extLst>
              <a:ext uri="{FF2B5EF4-FFF2-40B4-BE49-F238E27FC236}">
                <a16:creationId xmlns:a16="http://schemas.microsoft.com/office/drawing/2014/main" id="{0BB7128D-E842-888C-3629-86D9FC782FC6}"/>
              </a:ext>
            </a:extLst>
          </p:cNvPr>
          <p:cNvPicPr>
            <a:picLocks noGrp="1" noChangeAspect="1" noChangeArrowheads="1"/>
          </p:cNvPicPr>
          <p:nvPr>
            <p:ph type="pic" sz="quarter" idx="12"/>
          </p:nvPr>
        </p:nvPicPr>
        <p:blipFill rotWithShape="1">
          <a:blip r:embed="rId3">
            <a:extLst>
              <a:ext uri="{28A0092B-C50C-407E-A947-70E740481C1C}">
                <a14:useLocalDpi xmlns:a14="http://schemas.microsoft.com/office/drawing/2010/main"/>
              </a:ext>
            </a:extLst>
          </a:blip>
          <a:srcRect/>
          <a:stretch/>
        </p:blipFill>
        <p:spPr>
          <a:xfrm>
            <a:off x="0" y="0"/>
            <a:ext cx="6096000" cy="6858000"/>
          </a:xfrm>
        </p:spPr>
      </p:pic>
      <p:sp>
        <p:nvSpPr>
          <p:cNvPr id="4" name="Content Placeholder 3">
            <a:extLst>
              <a:ext uri="{FF2B5EF4-FFF2-40B4-BE49-F238E27FC236}">
                <a16:creationId xmlns:a16="http://schemas.microsoft.com/office/drawing/2014/main" id="{733C14AE-7370-4125-B7EA-6749862219B0}"/>
              </a:ext>
            </a:extLst>
          </p:cNvPr>
          <p:cNvSpPr>
            <a:spLocks noGrp="1"/>
          </p:cNvSpPr>
          <p:nvPr>
            <p:ph type="body" sz="quarter" idx="13"/>
          </p:nvPr>
        </p:nvSpPr>
        <p:spPr>
          <a:xfrm>
            <a:off x="6565900" y="1103666"/>
            <a:ext cx="5219699" cy="1846659"/>
          </a:xfrm>
        </p:spPr>
        <p:txBody>
          <a:bodyPr vert="horz" wrap="square" lIns="0" tIns="0" rIns="0" bIns="0" rtlCol="0" anchor="t">
            <a:spAutoFit/>
          </a:bodyPr>
          <a:lstStyle/>
          <a:p>
            <a:pPr lvl="0"/>
            <a:r>
              <a:rPr lang="en-US">
                <a:cs typeface="Segoe UI Semilight"/>
              </a:rPr>
              <a:t>Intelligent engine running on Azure Cosmos DB and Azure Machine Learning, providing real-time product recommendations and instant order updates for 26M+ global customers</a:t>
            </a:r>
            <a:endParaRPr lang="en-CA">
              <a:cs typeface="Segoe UI Semilight"/>
            </a:endParaRPr>
          </a:p>
        </p:txBody>
      </p:sp>
      <p:sp>
        <p:nvSpPr>
          <p:cNvPr id="8" name="Content Placeholder 7">
            <a:extLst>
              <a:ext uri="{FF2B5EF4-FFF2-40B4-BE49-F238E27FC236}">
                <a16:creationId xmlns:a16="http://schemas.microsoft.com/office/drawing/2014/main" id="{23F0150C-3876-4E9D-A32D-B2D9CB176973}"/>
              </a:ext>
            </a:extLst>
          </p:cNvPr>
          <p:cNvSpPr>
            <a:spLocks noGrp="1"/>
          </p:cNvSpPr>
          <p:nvPr>
            <p:ph type="body" sz="quarter" idx="14"/>
          </p:nvPr>
        </p:nvSpPr>
        <p:spPr>
          <a:xfrm>
            <a:off x="6565900" y="3412125"/>
            <a:ext cx="5040313" cy="2154436"/>
          </a:xfrm>
        </p:spPr>
        <p:txBody>
          <a:bodyPr/>
          <a:lstStyle/>
          <a:p>
            <a:pPr marL="0" lvl="0" indent="0">
              <a:buNone/>
            </a:pPr>
            <a:r>
              <a:rPr lang="en-CA"/>
              <a:t>Azure Cosmos DB delivers</a:t>
            </a:r>
            <a:r>
              <a:rPr lang="en-US"/>
              <a:t>: </a:t>
            </a:r>
          </a:p>
          <a:p>
            <a:pPr lvl="1"/>
            <a:r>
              <a:rPr lang="en-US"/>
              <a:t>&lt;10 </a:t>
            </a:r>
            <a:r>
              <a:rPr lang="en-US" err="1"/>
              <a:t>ms</a:t>
            </a:r>
            <a:r>
              <a:rPr lang="en-US"/>
              <a:t> latency reads and writes</a:t>
            </a:r>
          </a:p>
          <a:p>
            <a:pPr lvl="1"/>
            <a:r>
              <a:rPr lang="en-US"/>
              <a:t>Global data distribution</a:t>
            </a:r>
          </a:p>
          <a:p>
            <a:pPr lvl="1"/>
            <a:r>
              <a:rPr lang="en-US"/>
              <a:t>Instant elastic scalability</a:t>
            </a:r>
          </a:p>
          <a:p>
            <a:pPr lvl="1"/>
            <a:r>
              <a:rPr lang="en-US"/>
              <a:t>Change feed for order workflows and microservices</a:t>
            </a:r>
          </a:p>
        </p:txBody>
      </p:sp>
      <p:pic>
        <p:nvPicPr>
          <p:cNvPr id="2" name="Picture 1" descr="Asos logo">
            <a:extLst>
              <a:ext uri="{FF2B5EF4-FFF2-40B4-BE49-F238E27FC236}">
                <a16:creationId xmlns:a16="http://schemas.microsoft.com/office/drawing/2014/main" id="{A1BED5D8-6B5E-4A44-A86F-32B0DC6F7193}"/>
              </a:ext>
            </a:extLst>
          </p:cNvPr>
          <p:cNvPicPr>
            <a:picLocks noChangeAspect="1"/>
          </p:cNvPicPr>
          <p:nvPr/>
        </p:nvPicPr>
        <p:blipFill rotWithShape="1">
          <a:blip r:embed="rId4" cstate="hqprint">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rcRect/>
          <a:stretch/>
        </p:blipFill>
        <p:spPr>
          <a:xfrm>
            <a:off x="6565900" y="5879323"/>
            <a:ext cx="1327589" cy="386305"/>
          </a:xfrm>
          <a:prstGeom prst="rect">
            <a:avLst/>
          </a:prstGeom>
        </p:spPr>
      </p:pic>
      <p:sp>
        <p:nvSpPr>
          <p:cNvPr id="5" name="Rectangle 4">
            <a:extLst>
              <a:ext uri="{FF2B5EF4-FFF2-40B4-BE49-F238E27FC236}">
                <a16:creationId xmlns:a16="http://schemas.microsoft.com/office/drawing/2014/main" id="{BFA6D819-A8A5-0D67-2D40-A0772FE30175}"/>
              </a:ext>
              <a:ext uri="{C183D7F6-B498-43B3-948B-1728B52AA6E4}">
                <adec:decorative xmlns:adec="http://schemas.microsoft.com/office/drawing/2017/decorative" val="1"/>
              </a:ext>
            </a:extLst>
          </p:cNvPr>
          <p:cNvSpPr/>
          <p:nvPr/>
        </p:nvSpPr>
        <p:spPr bwMode="auto">
          <a:xfrm>
            <a:off x="406401" y="2113871"/>
            <a:ext cx="5230767" cy="2902630"/>
          </a:xfrm>
          <a:prstGeom prst="rect">
            <a:avLst/>
          </a:prstGeom>
          <a:solidFill>
            <a:srgbClr val="152237">
              <a:alpha val="82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Content Placeholder 2">
            <a:extLst>
              <a:ext uri="{FF2B5EF4-FFF2-40B4-BE49-F238E27FC236}">
                <a16:creationId xmlns:a16="http://schemas.microsoft.com/office/drawing/2014/main" id="{F7578924-0CA6-4DC4-4AD7-5065CB0D0379}"/>
              </a:ext>
            </a:extLst>
          </p:cNvPr>
          <p:cNvSpPr txBox="1">
            <a:spLocks/>
          </p:cNvSpPr>
          <p:nvPr/>
        </p:nvSpPr>
        <p:spPr>
          <a:xfrm>
            <a:off x="1026128" y="2460913"/>
            <a:ext cx="4065880" cy="1323199"/>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CA" sz="2000" b="0" i="0" u="none" strike="noStrike" kern="1200" cap="none" spc="0" normalizeH="0" baseline="0" noProof="0">
                <a:ln>
                  <a:noFill/>
                </a:ln>
                <a:solidFill>
                  <a:srgbClr val="50E6FF"/>
                </a:solidFill>
                <a:effectLst/>
                <a:uLnTx/>
                <a:uFillTx/>
                <a:latin typeface="Segoe UI Semilight" panose="020B0402040204020203" pitchFamily="34" charset="0"/>
                <a:ea typeface="+mn-ea"/>
                <a:cs typeface="Segoe UI Semilight" panose="020B0402040204020203" pitchFamily="34" charset="0"/>
              </a:rPr>
              <a:t>“</a:t>
            </a:r>
            <a:r>
              <a:rPr kumimoji="0" lang="en-US" sz="2000" b="0" i="0" u="none" strike="noStrike" kern="1200" cap="none" spc="0" normalizeH="0" baseline="0" noProof="0">
                <a:ln>
                  <a:noFill/>
                </a:ln>
                <a:solidFill>
                  <a:srgbClr val="FFFFFF"/>
                </a:solidFill>
                <a:effectLst/>
                <a:uLnTx/>
                <a:uFillTx/>
                <a:latin typeface="Segoe UI Semilight" panose="020B0402040204020203" pitchFamily="34" charset="0"/>
                <a:ea typeface="+mn-ea"/>
                <a:cs typeface="Segoe UI Semilight" panose="020B0402040204020203" pitchFamily="34" charset="0"/>
              </a:rPr>
              <a:t>We chose Azure Cosmos DB because of its global distribution and ability to handle heavy seasonal bursts like Black Friday.</a:t>
            </a:r>
            <a:r>
              <a:rPr kumimoji="0" lang="en-US" sz="2000" b="0" i="0" u="none" strike="noStrike" kern="1200" cap="none" spc="0" normalizeH="0" baseline="0" noProof="0">
                <a:ln>
                  <a:noFill/>
                </a:ln>
                <a:solidFill>
                  <a:srgbClr val="50E6FF"/>
                </a:solidFill>
                <a:effectLst/>
                <a:uLnTx/>
                <a:uFillTx/>
                <a:latin typeface="Segoe UI Semilight" panose="020B0402040204020203" pitchFamily="34" charset="0"/>
                <a:ea typeface="+mn-ea"/>
                <a:cs typeface="Segoe UI Semilight" panose="020B0402040204020203" pitchFamily="34" charset="0"/>
              </a:rPr>
              <a:t>”</a:t>
            </a:r>
          </a:p>
        </p:txBody>
      </p:sp>
      <p:sp>
        <p:nvSpPr>
          <p:cNvPr id="9" name="Content Placeholder 3">
            <a:extLst>
              <a:ext uri="{FF2B5EF4-FFF2-40B4-BE49-F238E27FC236}">
                <a16:creationId xmlns:a16="http://schemas.microsoft.com/office/drawing/2014/main" id="{9DB54EC7-551C-4ADF-1672-902751F7B3A9}"/>
              </a:ext>
            </a:extLst>
          </p:cNvPr>
          <p:cNvSpPr txBox="1">
            <a:spLocks/>
          </p:cNvSpPr>
          <p:nvPr/>
        </p:nvSpPr>
        <p:spPr>
          <a:xfrm>
            <a:off x="1026128" y="4047583"/>
            <a:ext cx="2402998" cy="553320"/>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1600" b="0" i="0" u="none" strike="noStrike" kern="1200" cap="none" spc="0" normalizeH="0" baseline="0" noProof="0">
                <a:ln>
                  <a:noFill/>
                </a:ln>
                <a:solidFill>
                  <a:srgbClr val="50E6FF"/>
                </a:solidFill>
                <a:effectLst/>
                <a:uLnTx/>
                <a:uFillTx/>
                <a:latin typeface="Segoe UI Semibold"/>
                <a:ea typeface="+mn-ea"/>
                <a:cs typeface="Segoe UI" panose="020B0502040204020203" pitchFamily="34" charset="0"/>
              </a:rPr>
              <a:t>Bob Strudwick</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Chief Technology Officer</a:t>
            </a:r>
          </a:p>
        </p:txBody>
      </p:sp>
    </p:spTree>
    <p:extLst>
      <p:ext uri="{BB962C8B-B14F-4D97-AF65-F5344CB8AC3E}">
        <p14:creationId xmlns:p14="http://schemas.microsoft.com/office/powerpoint/2010/main" val="2468321766"/>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3EE93EB-9D36-427E-AF1C-4C17A0E221D8}"/>
              </a:ext>
            </a:extLst>
          </p:cNvPr>
          <p:cNvSpPr>
            <a:spLocks noGrp="1"/>
          </p:cNvSpPr>
          <p:nvPr>
            <p:ph type="title"/>
          </p:nvPr>
        </p:nvSpPr>
        <p:spPr/>
        <p:txBody>
          <a:bodyPr/>
          <a:lstStyle/>
          <a:p>
            <a:r>
              <a:rPr lang="en-CA"/>
              <a:t>East West Bank</a:t>
            </a:r>
            <a:endParaRPr lang="en-US">
              <a:solidFill>
                <a:schemeClr val="bg1"/>
              </a:solidFill>
            </a:endParaRPr>
          </a:p>
        </p:txBody>
      </p:sp>
      <p:sp>
        <p:nvSpPr>
          <p:cNvPr id="4" name="Content Placeholder 3">
            <a:extLst>
              <a:ext uri="{FF2B5EF4-FFF2-40B4-BE49-F238E27FC236}">
                <a16:creationId xmlns:a16="http://schemas.microsoft.com/office/drawing/2014/main" id="{733C14AE-7370-4125-B7EA-6749862219B0}"/>
              </a:ext>
            </a:extLst>
          </p:cNvPr>
          <p:cNvSpPr>
            <a:spLocks noGrp="1"/>
          </p:cNvSpPr>
          <p:nvPr>
            <p:ph type="body" sz="quarter" idx="13"/>
          </p:nvPr>
        </p:nvSpPr>
        <p:spPr/>
        <p:txBody>
          <a:bodyPr/>
          <a:lstStyle/>
          <a:p>
            <a:pPr lvl="0"/>
            <a:r>
              <a:rPr lang="en-CA"/>
              <a:t>Real-time payment transactions and ability to ingest any type of data</a:t>
            </a:r>
          </a:p>
        </p:txBody>
      </p:sp>
      <p:sp>
        <p:nvSpPr>
          <p:cNvPr id="8" name="Content Placeholder 7">
            <a:extLst>
              <a:ext uri="{FF2B5EF4-FFF2-40B4-BE49-F238E27FC236}">
                <a16:creationId xmlns:a16="http://schemas.microsoft.com/office/drawing/2014/main" id="{23F0150C-3876-4E9D-A32D-B2D9CB176973}"/>
              </a:ext>
            </a:extLst>
          </p:cNvPr>
          <p:cNvSpPr>
            <a:spLocks noGrp="1"/>
          </p:cNvSpPr>
          <p:nvPr>
            <p:ph type="body" sz="quarter" idx="14"/>
          </p:nvPr>
        </p:nvSpPr>
        <p:spPr>
          <a:xfrm>
            <a:off x="6565900" y="2982005"/>
            <a:ext cx="5040313" cy="2154436"/>
          </a:xfrm>
        </p:spPr>
        <p:txBody>
          <a:bodyPr/>
          <a:lstStyle/>
          <a:p>
            <a:pPr marL="0" lvl="0" indent="0">
              <a:buNone/>
            </a:pPr>
            <a:r>
              <a:rPr lang="en-CA"/>
              <a:t>Azure Cosmos DB delivers</a:t>
            </a:r>
            <a:r>
              <a:rPr lang="en-US"/>
              <a:t>: </a:t>
            </a:r>
          </a:p>
          <a:p>
            <a:pPr lvl="1"/>
            <a:r>
              <a:rPr lang="en-US"/>
              <a:t>&lt;10 </a:t>
            </a:r>
            <a:r>
              <a:rPr lang="en-US" err="1"/>
              <a:t>ms</a:t>
            </a:r>
            <a:r>
              <a:rPr lang="en-US"/>
              <a:t> latency reads and writes</a:t>
            </a:r>
          </a:p>
          <a:p>
            <a:pPr lvl="1"/>
            <a:r>
              <a:rPr lang="en-US"/>
              <a:t>Global data distribution</a:t>
            </a:r>
          </a:p>
          <a:p>
            <a:pPr lvl="1"/>
            <a:r>
              <a:rPr lang="en-US"/>
              <a:t>Instant elastic scalability</a:t>
            </a:r>
          </a:p>
          <a:p>
            <a:pPr lvl="1"/>
            <a:r>
              <a:rPr lang="en-US"/>
              <a:t>Change feed for transaction workflows and microservices</a:t>
            </a:r>
          </a:p>
        </p:txBody>
      </p:sp>
      <p:pic>
        <p:nvPicPr>
          <p:cNvPr id="2050" name="Picture 2" descr="EastWest Bank logo">
            <a:extLst>
              <a:ext uri="{FF2B5EF4-FFF2-40B4-BE49-F238E27FC236}">
                <a16:creationId xmlns:a16="http://schemas.microsoft.com/office/drawing/2014/main" id="{DD75D845-EB5F-6C81-8F9E-621B6EC23149}"/>
              </a:ext>
            </a:extLst>
          </p:cNvPr>
          <p:cNvPicPr>
            <a:picLocks noChangeAspect="1" noChangeArrowheads="1"/>
          </p:cNvPicPr>
          <p:nvPr/>
        </p:nvPicPr>
        <p:blipFill>
          <a:blip r:embed="rId3" cstate="hqprint">
            <a:extLst>
              <a:ext uri="{28A0092B-C50C-407E-A947-70E740481C1C}">
                <a14:useLocalDpi xmlns:a14="http://schemas.microsoft.com/office/drawing/2010/main"/>
              </a:ext>
            </a:extLst>
          </a:blip>
          <a:srcRect/>
          <a:stretch/>
        </p:blipFill>
        <p:spPr bwMode="auto">
          <a:xfrm>
            <a:off x="6565901" y="6043110"/>
            <a:ext cx="1892300" cy="225928"/>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EastWest Bank logo">
            <a:extLst>
              <a:ext uri="{FF2B5EF4-FFF2-40B4-BE49-F238E27FC236}">
                <a16:creationId xmlns:a16="http://schemas.microsoft.com/office/drawing/2014/main" id="{7B939FC9-5D91-473A-432C-44287A3AC348}"/>
              </a:ext>
            </a:extLst>
          </p:cNvPr>
          <p:cNvPicPr>
            <a:picLocks noChangeAspect="1" noChangeArrowheads="1"/>
          </p:cNvPicPr>
          <p:nvPr/>
        </p:nvPicPr>
        <p:blipFill rotWithShape="1">
          <a:blip r:embed="rId4" cstate="hqprint">
            <a:extLst>
              <a:ext uri="{28A0092B-C50C-407E-A947-70E740481C1C}">
                <a14:useLocalDpi xmlns:a14="http://schemas.microsoft.com/office/drawing/2010/main"/>
              </a:ext>
            </a:extLst>
          </a:blip>
          <a:srcRect t="-1" b="-1"/>
          <a:stretch/>
        </p:blipFill>
        <p:spPr bwMode="auto">
          <a:xfrm>
            <a:off x="0" y="0"/>
            <a:ext cx="6096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D0976A3F-7B91-1633-4948-FAD7515208A0}"/>
              </a:ext>
              <a:ext uri="{C183D7F6-B498-43B3-948B-1728B52AA6E4}">
                <adec:decorative xmlns:adec="http://schemas.microsoft.com/office/drawing/2017/decorative" val="1"/>
              </a:ext>
            </a:extLst>
          </p:cNvPr>
          <p:cNvSpPr/>
          <p:nvPr/>
        </p:nvSpPr>
        <p:spPr bwMode="auto">
          <a:xfrm>
            <a:off x="395333" y="1520485"/>
            <a:ext cx="5230767" cy="3817030"/>
          </a:xfrm>
          <a:prstGeom prst="rect">
            <a:avLst/>
          </a:prstGeom>
          <a:solidFill>
            <a:srgbClr val="152237">
              <a:alpha val="82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Content Placeholder 2">
            <a:extLst>
              <a:ext uri="{FF2B5EF4-FFF2-40B4-BE49-F238E27FC236}">
                <a16:creationId xmlns:a16="http://schemas.microsoft.com/office/drawing/2014/main" id="{8F141831-3DB1-8224-6E52-C098A55D89C2}"/>
              </a:ext>
            </a:extLst>
          </p:cNvPr>
          <p:cNvSpPr txBox="1">
            <a:spLocks/>
          </p:cNvSpPr>
          <p:nvPr/>
        </p:nvSpPr>
        <p:spPr>
          <a:xfrm>
            <a:off x="1015060" y="1867527"/>
            <a:ext cx="4065880" cy="1323199"/>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CA" sz="2000" b="0" i="0" u="none" strike="noStrike" kern="1200" cap="none" spc="0" normalizeH="0" baseline="0" noProof="0">
                <a:ln>
                  <a:noFill/>
                </a:ln>
                <a:solidFill>
                  <a:srgbClr val="50E6FF"/>
                </a:solidFill>
                <a:effectLst/>
                <a:uLnTx/>
                <a:uFillTx/>
                <a:latin typeface="Segoe UI Semilight" panose="020B0402040204020203" pitchFamily="34" charset="0"/>
                <a:ea typeface="+mn-ea"/>
                <a:cs typeface="Segoe UI Semilight" panose="020B0402040204020203" pitchFamily="34" charset="0"/>
              </a:rPr>
              <a:t>“</a:t>
            </a:r>
            <a:r>
              <a:rPr kumimoji="0" lang="en-US" sz="2000" b="0" i="0" u="none" strike="noStrike" kern="1200" cap="none" spc="0" normalizeH="0" baseline="0" noProof="0">
                <a:ln>
                  <a:noFill/>
                </a:ln>
                <a:solidFill>
                  <a:srgbClr val="FFFFFF"/>
                </a:solidFill>
                <a:effectLst/>
                <a:uLnTx/>
                <a:uFillTx/>
                <a:latin typeface="Segoe UI Semilight" panose="020B0402040204020203" pitchFamily="34" charset="0"/>
                <a:ea typeface="+mn-ea"/>
                <a:cs typeface="Segoe UI Semilight" panose="020B0402040204020203" pitchFamily="34" charset="0"/>
              </a:rPr>
              <a:t>We wanted the capability to ingest any type of data that comes into our system. Azure Cosmos DB gives us the ability to process transactions in real time and enables the services-based infrastructure that we require.</a:t>
            </a:r>
            <a:r>
              <a:rPr kumimoji="0" lang="en-US" sz="2000" b="0" i="0" u="none" strike="noStrike" kern="1200" cap="none" spc="0" normalizeH="0" baseline="0" noProof="0">
                <a:ln>
                  <a:noFill/>
                </a:ln>
                <a:solidFill>
                  <a:srgbClr val="50E6FF"/>
                </a:solidFill>
                <a:effectLst/>
                <a:uLnTx/>
                <a:uFillTx/>
                <a:latin typeface="Segoe UI Semilight" panose="020B0402040204020203" pitchFamily="34" charset="0"/>
                <a:ea typeface="+mn-ea"/>
                <a:cs typeface="Segoe UI Semilight" panose="020B0402040204020203" pitchFamily="34" charset="0"/>
              </a:rPr>
              <a:t>”</a:t>
            </a:r>
          </a:p>
        </p:txBody>
      </p:sp>
      <p:sp>
        <p:nvSpPr>
          <p:cNvPr id="6" name="Content Placeholder 3">
            <a:extLst>
              <a:ext uri="{FF2B5EF4-FFF2-40B4-BE49-F238E27FC236}">
                <a16:creationId xmlns:a16="http://schemas.microsoft.com/office/drawing/2014/main" id="{BBFB51FF-2F58-DBFE-5859-8F393AD13AD4}"/>
              </a:ext>
            </a:extLst>
          </p:cNvPr>
          <p:cNvSpPr txBox="1">
            <a:spLocks/>
          </p:cNvSpPr>
          <p:nvPr/>
        </p:nvSpPr>
        <p:spPr>
          <a:xfrm>
            <a:off x="1015060" y="4326696"/>
            <a:ext cx="2402998" cy="553320"/>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1600" b="0" i="0" u="none" strike="noStrike" kern="1200" cap="none" spc="0" normalizeH="0" baseline="0" noProof="0">
                <a:ln>
                  <a:noFill/>
                </a:ln>
                <a:solidFill>
                  <a:srgbClr val="50E6FF"/>
                </a:solidFill>
                <a:effectLst/>
                <a:uLnTx/>
                <a:uFillTx/>
                <a:latin typeface="Segoe UI Semibold"/>
                <a:ea typeface="+mn-ea"/>
                <a:cs typeface="Segoe UI" panose="020B0502040204020203" pitchFamily="34" charset="0"/>
              </a:rPr>
              <a:t>Sunil Kumar</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VP of Engineering, East West Bank</a:t>
            </a:r>
          </a:p>
        </p:txBody>
      </p:sp>
    </p:spTree>
    <p:extLst>
      <p:ext uri="{BB962C8B-B14F-4D97-AF65-F5344CB8AC3E}">
        <p14:creationId xmlns:p14="http://schemas.microsoft.com/office/powerpoint/2010/main" val="2864983359"/>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09BE4D-8A35-4A48-A86A-0CB5B9208DB8}"/>
              </a:ext>
            </a:extLst>
          </p:cNvPr>
          <p:cNvSpPr>
            <a:spLocks noGrp="1"/>
          </p:cNvSpPr>
          <p:nvPr>
            <p:ph type="title"/>
          </p:nvPr>
        </p:nvSpPr>
        <p:spPr/>
        <p:txBody>
          <a:bodyPr/>
          <a:lstStyle/>
          <a:p>
            <a:r>
              <a:rPr lang="en-CA" noProof="0"/>
              <a:t>Zero Friction</a:t>
            </a:r>
            <a:endParaRPr lang="en-US">
              <a:solidFill>
                <a:schemeClr val="bg1"/>
              </a:solidFill>
            </a:endParaRPr>
          </a:p>
        </p:txBody>
      </p:sp>
      <p:sp>
        <p:nvSpPr>
          <p:cNvPr id="4" name="Content Placeholder 3">
            <a:extLst>
              <a:ext uri="{FF2B5EF4-FFF2-40B4-BE49-F238E27FC236}">
                <a16:creationId xmlns:a16="http://schemas.microsoft.com/office/drawing/2014/main" id="{E6BCAA55-EA8B-45BC-9829-D3B1EFA08190}"/>
              </a:ext>
            </a:extLst>
          </p:cNvPr>
          <p:cNvSpPr>
            <a:spLocks noGrp="1"/>
          </p:cNvSpPr>
          <p:nvPr>
            <p:ph type="body" sz="quarter" idx="13"/>
          </p:nvPr>
        </p:nvSpPr>
        <p:spPr>
          <a:xfrm>
            <a:off x="6566472" y="1252705"/>
            <a:ext cx="4679378" cy="1477328"/>
          </a:xfrm>
        </p:spPr>
        <p:txBody>
          <a:bodyPr/>
          <a:lstStyle/>
          <a:p>
            <a:pPr lvl="0"/>
            <a:r>
              <a:rPr lang="en-CA"/>
              <a:t>SaaS platform that provides efficient heat metering and billing for heat suppliers and 12,000+ end customers.</a:t>
            </a:r>
          </a:p>
        </p:txBody>
      </p:sp>
      <p:sp>
        <p:nvSpPr>
          <p:cNvPr id="8" name="Content Placeholder 7">
            <a:extLst>
              <a:ext uri="{FF2B5EF4-FFF2-40B4-BE49-F238E27FC236}">
                <a16:creationId xmlns:a16="http://schemas.microsoft.com/office/drawing/2014/main" id="{52279B8E-3702-4012-9859-AADDBB16ECFC}"/>
              </a:ext>
            </a:extLst>
          </p:cNvPr>
          <p:cNvSpPr>
            <a:spLocks noGrp="1"/>
          </p:cNvSpPr>
          <p:nvPr>
            <p:ph type="body" sz="quarter" idx="14"/>
          </p:nvPr>
        </p:nvSpPr>
        <p:spPr>
          <a:xfrm>
            <a:off x="6565900" y="2982005"/>
            <a:ext cx="5040313" cy="2154436"/>
          </a:xfrm>
        </p:spPr>
        <p:txBody>
          <a:bodyPr/>
          <a:lstStyle/>
          <a:p>
            <a:pPr marL="0" lvl="0" indent="0">
              <a:buNone/>
            </a:pPr>
            <a:r>
              <a:rPr lang="en-CA"/>
              <a:t>Azure Cosmos DB delivers</a:t>
            </a:r>
            <a:r>
              <a:rPr lang="en-US"/>
              <a:t>: </a:t>
            </a:r>
          </a:p>
          <a:p>
            <a:pPr lvl="1"/>
            <a:r>
              <a:rPr lang="en-US"/>
              <a:t>Massive scale</a:t>
            </a:r>
          </a:p>
          <a:p>
            <a:pPr lvl="1"/>
            <a:r>
              <a:rPr lang="en-US"/>
              <a:t>Support for major traffic spikes</a:t>
            </a:r>
          </a:p>
          <a:p>
            <a:pPr lvl="1"/>
            <a:r>
              <a:rPr lang="en-US"/>
              <a:t>SLA-backed high availability</a:t>
            </a:r>
          </a:p>
          <a:p>
            <a:pPr lvl="1"/>
            <a:r>
              <a:rPr lang="en-US"/>
              <a:t>Cost efficiency with serverless and multitenant billing</a:t>
            </a:r>
          </a:p>
        </p:txBody>
      </p:sp>
      <p:pic>
        <p:nvPicPr>
          <p:cNvPr id="1030" name="Picture 6" descr="Zero Friction logo">
            <a:extLst>
              <a:ext uri="{FF2B5EF4-FFF2-40B4-BE49-F238E27FC236}">
                <a16:creationId xmlns:a16="http://schemas.microsoft.com/office/drawing/2014/main" id="{6E608995-EB76-B306-D918-03BB2F6ECF77}"/>
              </a:ext>
            </a:extLst>
          </p:cNvPr>
          <p:cNvPicPr>
            <a:picLocks noChangeAspect="1" noChangeArrowheads="1"/>
          </p:cNvPicPr>
          <p:nvPr/>
        </p:nvPicPr>
        <p:blipFill>
          <a:blip r:embed="rId3" cstate="hqprint">
            <a:extLst>
              <a:ext uri="{28A0092B-C50C-407E-A947-70E740481C1C}">
                <a14:useLocalDpi xmlns:a14="http://schemas.microsoft.com/office/drawing/2010/main"/>
              </a:ext>
            </a:extLst>
          </a:blip>
          <a:srcRect/>
          <a:stretch/>
        </p:blipFill>
        <p:spPr bwMode="auto">
          <a:xfrm>
            <a:off x="6565900" y="5605294"/>
            <a:ext cx="1018379" cy="663743"/>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Zero Friction device screens layered on a background of a blue sky with clouds">
            <a:extLst>
              <a:ext uri="{FF2B5EF4-FFF2-40B4-BE49-F238E27FC236}">
                <a16:creationId xmlns:a16="http://schemas.microsoft.com/office/drawing/2014/main" id="{1E9BCD21-6A92-8F9D-583A-3C7216E60F43}"/>
              </a:ext>
            </a:extLst>
          </p:cNvPr>
          <p:cNvPicPr>
            <a:picLocks noGrp="1" noChangeAspect="1" noChangeArrowheads="1"/>
          </p:cNvPicPr>
          <p:nvPr>
            <p:ph type="pic" sz="quarter" idx="12"/>
          </p:nvPr>
        </p:nvPicPr>
        <p:blipFill rotWithShape="1">
          <a:blip r:embed="rId4">
            <a:extLst>
              <a:ext uri="{28A0092B-C50C-407E-A947-70E740481C1C}">
                <a14:useLocalDpi xmlns:a14="http://schemas.microsoft.com/office/drawing/2010/main"/>
              </a:ext>
            </a:extLst>
          </a:blip>
          <a:srcRect/>
          <a:stretch/>
        </p:blipFill>
        <p:spPr bwMode="auto">
          <a:xfrm>
            <a:off x="0" y="0"/>
            <a:ext cx="6096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DC638A44-CBBD-5640-84FE-5DF2055CBA69}"/>
              </a:ext>
              <a:ext uri="{C183D7F6-B498-43B3-948B-1728B52AA6E4}">
                <adec:decorative xmlns:adec="http://schemas.microsoft.com/office/drawing/2017/decorative" val="1"/>
              </a:ext>
            </a:extLst>
          </p:cNvPr>
          <p:cNvSpPr/>
          <p:nvPr/>
        </p:nvSpPr>
        <p:spPr bwMode="auto">
          <a:xfrm>
            <a:off x="406401" y="2113871"/>
            <a:ext cx="5230767" cy="2839130"/>
          </a:xfrm>
          <a:prstGeom prst="rect">
            <a:avLst/>
          </a:prstGeom>
          <a:solidFill>
            <a:srgbClr val="152237">
              <a:alpha val="82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Content Placeholder 2">
            <a:extLst>
              <a:ext uri="{FF2B5EF4-FFF2-40B4-BE49-F238E27FC236}">
                <a16:creationId xmlns:a16="http://schemas.microsoft.com/office/drawing/2014/main" id="{094D05EB-39F9-7794-AC18-930AE242364D}"/>
              </a:ext>
            </a:extLst>
          </p:cNvPr>
          <p:cNvSpPr txBox="1">
            <a:spLocks/>
          </p:cNvSpPr>
          <p:nvPr/>
        </p:nvSpPr>
        <p:spPr>
          <a:xfrm>
            <a:off x="1026128" y="2460913"/>
            <a:ext cx="4065880" cy="1323199"/>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CA" sz="2000" b="0" i="0" u="none" strike="noStrike" kern="1200" cap="none" spc="0" normalizeH="0" baseline="0" noProof="0">
                <a:ln>
                  <a:noFill/>
                </a:ln>
                <a:solidFill>
                  <a:srgbClr val="50E6FF"/>
                </a:solidFill>
                <a:effectLst/>
                <a:uLnTx/>
                <a:uFillTx/>
                <a:latin typeface="Segoe UI Semilight" panose="020B0402040204020203" pitchFamily="34" charset="0"/>
                <a:ea typeface="+mn-ea"/>
                <a:cs typeface="Segoe UI Semilight" panose="020B0402040204020203" pitchFamily="34" charset="0"/>
              </a:rPr>
              <a:t>“</a:t>
            </a:r>
            <a:r>
              <a:rPr kumimoji="0" lang="en-US" sz="2000" b="0" i="0" u="none" strike="noStrike" kern="1200" cap="none" spc="0" normalizeH="0" baseline="0" noProof="0">
                <a:ln>
                  <a:noFill/>
                </a:ln>
                <a:solidFill>
                  <a:srgbClr val="FFFFFF"/>
                </a:solidFill>
                <a:effectLst/>
                <a:uLnTx/>
                <a:uFillTx/>
                <a:latin typeface="Segoe UI Semilight" panose="020B0402040204020203" pitchFamily="34" charset="0"/>
                <a:ea typeface="+mn-ea"/>
                <a:cs typeface="Segoe UI Semilight" panose="020B0402040204020203" pitchFamily="34" charset="0"/>
              </a:rPr>
              <a:t>We’ve built a unique solution for our industry because we use a SaaS concept, which makes it very affordable and scalable.</a:t>
            </a:r>
            <a:r>
              <a:rPr kumimoji="0" lang="en-US" sz="2000" b="0" i="0" u="none" strike="noStrike" kern="1200" cap="none" spc="0" normalizeH="0" baseline="0" noProof="0">
                <a:ln>
                  <a:noFill/>
                </a:ln>
                <a:solidFill>
                  <a:srgbClr val="50E6FF"/>
                </a:solidFill>
                <a:effectLst/>
                <a:uLnTx/>
                <a:uFillTx/>
                <a:latin typeface="Segoe UI Semilight" panose="020B0402040204020203" pitchFamily="34" charset="0"/>
                <a:ea typeface="+mn-ea"/>
                <a:cs typeface="Segoe UI Semilight" panose="020B0402040204020203" pitchFamily="34" charset="0"/>
              </a:rPr>
              <a:t>”</a:t>
            </a:r>
          </a:p>
        </p:txBody>
      </p:sp>
      <p:sp>
        <p:nvSpPr>
          <p:cNvPr id="6" name="Content Placeholder 3">
            <a:extLst>
              <a:ext uri="{FF2B5EF4-FFF2-40B4-BE49-F238E27FC236}">
                <a16:creationId xmlns:a16="http://schemas.microsoft.com/office/drawing/2014/main" id="{859A10B7-A3F2-71CC-AE04-A6165F88EA3B}"/>
              </a:ext>
            </a:extLst>
          </p:cNvPr>
          <p:cNvSpPr txBox="1">
            <a:spLocks/>
          </p:cNvSpPr>
          <p:nvPr/>
        </p:nvSpPr>
        <p:spPr>
          <a:xfrm>
            <a:off x="1026128" y="3972298"/>
            <a:ext cx="4065880" cy="553320"/>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1600" b="0" i="0" u="none" strike="noStrike" kern="0" cap="none" spc="0" normalizeH="0" baseline="0" noProof="0">
                <a:ln>
                  <a:noFill/>
                </a:ln>
                <a:solidFill>
                  <a:srgbClr val="50E6FF"/>
                </a:solidFill>
                <a:effectLst/>
                <a:uLnTx/>
                <a:uFillTx/>
                <a:latin typeface="Segoe UI Semibold"/>
                <a:ea typeface="+mn-ea"/>
                <a:cs typeface="Segoe UI Semilight" panose="020B0402040204020203" pitchFamily="34" charset="0"/>
              </a:rPr>
              <a:t>Yoni </a:t>
            </a:r>
            <a:r>
              <a:rPr kumimoji="0" lang="en-US" sz="1600" b="0" i="0" u="none" strike="noStrike" kern="0" cap="none" spc="0" normalizeH="0" baseline="0" noProof="0" err="1">
                <a:ln>
                  <a:noFill/>
                </a:ln>
                <a:solidFill>
                  <a:srgbClr val="50E6FF"/>
                </a:solidFill>
                <a:effectLst/>
                <a:uLnTx/>
                <a:uFillTx/>
                <a:latin typeface="Segoe UI Semibold"/>
                <a:ea typeface="+mn-ea"/>
                <a:cs typeface="Segoe UI Semilight" panose="020B0402040204020203" pitchFamily="34" charset="0"/>
              </a:rPr>
              <a:t>Nijs</a:t>
            </a:r>
            <a:endParaRPr kumimoji="0" lang="en-US" sz="1600" b="0" i="0" u="none" strike="noStrike" kern="0" cap="none" spc="0" normalizeH="0" baseline="0" noProof="0">
              <a:ln>
                <a:noFill/>
              </a:ln>
              <a:solidFill>
                <a:srgbClr val="50E6FF"/>
              </a:solidFill>
              <a:effectLst/>
              <a:uLnTx/>
              <a:uFillTx/>
              <a:latin typeface="Segoe UI Semibold"/>
              <a:ea typeface="+mn-ea"/>
              <a:cs typeface="Segoe UI Semilight" panose="020B0402040204020203" pitchFamily="34" charset="0"/>
            </a:endParaRP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1400" b="0" i="0" u="none" strike="noStrike" kern="0" cap="none" spc="0" normalizeH="0" baseline="0" noProof="0">
                <a:ln>
                  <a:noFill/>
                </a:ln>
                <a:solidFill>
                  <a:srgbClr val="FFFFFF"/>
                </a:solidFill>
                <a:effectLst/>
                <a:uLnTx/>
                <a:uFillTx/>
                <a:latin typeface="Segoe UI"/>
                <a:ea typeface="+mn-ea"/>
                <a:cs typeface="Segoe UI Semilight" panose="020B0402040204020203" pitchFamily="34" charset="0"/>
              </a:rPr>
              <a:t>Cofounder, CTO, and Product Lead, Zero Friction</a:t>
            </a:r>
          </a:p>
        </p:txBody>
      </p:sp>
    </p:spTree>
    <p:extLst>
      <p:ext uri="{BB962C8B-B14F-4D97-AF65-F5344CB8AC3E}">
        <p14:creationId xmlns:p14="http://schemas.microsoft.com/office/powerpoint/2010/main" val="425644254"/>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1B1D40-AF20-40BA-B273-372CA12BA606}"/>
              </a:ext>
            </a:extLst>
          </p:cNvPr>
          <p:cNvSpPr>
            <a:spLocks noGrp="1"/>
          </p:cNvSpPr>
          <p:nvPr>
            <p:ph type="title"/>
          </p:nvPr>
        </p:nvSpPr>
        <p:spPr>
          <a:xfrm>
            <a:off x="588263" y="457200"/>
            <a:ext cx="5037194" cy="984885"/>
          </a:xfrm>
        </p:spPr>
        <p:txBody>
          <a:bodyPr/>
          <a:lstStyle/>
          <a:p>
            <a:r>
              <a:rPr lang="en-US"/>
              <a:t>Citrix makes apps and data secure and easy to access anywhere, at any time</a:t>
            </a:r>
          </a:p>
        </p:txBody>
      </p:sp>
      <p:sp>
        <p:nvSpPr>
          <p:cNvPr id="14" name="Text Placeholder 13">
            <a:extLst>
              <a:ext uri="{FF2B5EF4-FFF2-40B4-BE49-F238E27FC236}">
                <a16:creationId xmlns:a16="http://schemas.microsoft.com/office/drawing/2014/main" id="{FD554268-4A35-4352-9468-4BDFB86434A6}"/>
              </a:ext>
            </a:extLst>
          </p:cNvPr>
          <p:cNvSpPr>
            <a:spLocks noGrp="1"/>
          </p:cNvSpPr>
          <p:nvPr>
            <p:ph type="body" sz="quarter" idx="11"/>
          </p:nvPr>
        </p:nvSpPr>
        <p:spPr>
          <a:xfrm>
            <a:off x="584200" y="2798763"/>
            <a:ext cx="5037138" cy="3274743"/>
          </a:xfrm>
        </p:spPr>
        <p:txBody>
          <a:bodyPr/>
          <a:lstStyle/>
          <a:p>
            <a:pPr lvl="0"/>
            <a:r>
              <a:rPr lang="en-CA"/>
              <a:t>Challenge</a:t>
            </a:r>
          </a:p>
          <a:p>
            <a:pPr lvl="1"/>
            <a:r>
              <a:rPr lang="en-US"/>
              <a:t>Citrix was using MongoDB databases to power a web portal identity system that was disjointed and didn’t perform well. It needed a single sign-on solution it could trust to stay available so customers around the world could be able to sign in anytime.</a:t>
            </a:r>
          </a:p>
          <a:p>
            <a:pPr lvl="0"/>
            <a:r>
              <a:rPr lang="en-CA"/>
              <a:t>Solution</a:t>
            </a:r>
          </a:p>
          <a:p>
            <a:pPr lvl="1"/>
            <a:r>
              <a:rPr lang="en-US"/>
              <a:t>Azure Cosmos DB delivered: </a:t>
            </a:r>
          </a:p>
          <a:p>
            <a:pPr marL="285750" lvl="1" indent="-285750">
              <a:buFont typeface="Arial" panose="020B0604020202020204" pitchFamily="34" charset="0"/>
              <a:buChar char="•"/>
            </a:pPr>
            <a:r>
              <a:rPr lang="en-US"/>
              <a:t>Guaranteed </a:t>
            </a:r>
            <a:r>
              <a:rPr lang="en-US" b="1"/>
              <a:t>99.999%</a:t>
            </a:r>
            <a:r>
              <a:rPr lang="en-US"/>
              <a:t> availability</a:t>
            </a:r>
          </a:p>
          <a:p>
            <a:pPr marL="285750" lvl="1" indent="-285750">
              <a:buFont typeface="Arial" panose="020B0604020202020204" pitchFamily="34" charset="0"/>
              <a:buChar char="•"/>
            </a:pPr>
            <a:r>
              <a:rPr lang="en-US" b="1"/>
              <a:t>&lt;10 </a:t>
            </a:r>
            <a:r>
              <a:rPr lang="en-US" b="1" err="1"/>
              <a:t>ms</a:t>
            </a:r>
            <a:r>
              <a:rPr lang="en-US" b="1"/>
              <a:t> latency </a:t>
            </a:r>
            <a:r>
              <a:rPr lang="en-US"/>
              <a:t>response times </a:t>
            </a:r>
          </a:p>
          <a:p>
            <a:pPr marL="285750" lvl="1" indent="-285750">
              <a:buFont typeface="Arial" panose="020B0604020202020204" pitchFamily="34" charset="0"/>
              <a:buChar char="•"/>
            </a:pPr>
            <a:r>
              <a:rPr lang="en-US" b="1"/>
              <a:t>Global scalability </a:t>
            </a:r>
            <a:r>
              <a:rPr lang="en-US"/>
              <a:t>to handle more than 10 million Citrix users</a:t>
            </a:r>
          </a:p>
          <a:p>
            <a:pPr marL="285750" lvl="1" indent="-285750">
              <a:buFont typeface="Arial" panose="020B0604020202020204" pitchFamily="34" charset="0"/>
              <a:buChar char="•"/>
            </a:pPr>
            <a:r>
              <a:rPr lang="en-US"/>
              <a:t>Support for rich queries over automatically indexed data</a:t>
            </a:r>
          </a:p>
        </p:txBody>
      </p:sp>
      <p:pic>
        <p:nvPicPr>
          <p:cNvPr id="12290" name="Picture 2" descr="Citrix logo">
            <a:extLst>
              <a:ext uri="{FF2B5EF4-FFF2-40B4-BE49-F238E27FC236}">
                <a16:creationId xmlns:a16="http://schemas.microsoft.com/office/drawing/2014/main" id="{D48B266E-FE81-4BB8-A325-F71FE7BC21F1}"/>
              </a:ext>
            </a:extLst>
          </p:cNvPr>
          <p:cNvPicPr>
            <a:picLocks noChangeAspect="1" noChangeArrowheads="1"/>
          </p:cNvPicPr>
          <p:nvPr/>
        </p:nvPicPr>
        <p:blipFill>
          <a:blip r:embed="rId3" cstate="hq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rcRect/>
          <a:stretch>
            <a:fillRect/>
          </a:stretch>
        </p:blipFill>
        <p:spPr bwMode="auto">
          <a:xfrm>
            <a:off x="584200" y="6214481"/>
            <a:ext cx="1010759" cy="38105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Placeholder 5" descr="Woman sits on a windowsill while looking at tablet computer in her hands">
            <a:extLst>
              <a:ext uri="{FF2B5EF4-FFF2-40B4-BE49-F238E27FC236}">
                <a16:creationId xmlns:a16="http://schemas.microsoft.com/office/drawing/2014/main" id="{9D6B5D1E-FB41-4B41-81B2-570151145C1B}"/>
              </a:ext>
            </a:extLst>
          </p:cNvPr>
          <p:cNvPicPr>
            <a:picLocks noGrp="1" noChangeAspect="1"/>
          </p:cNvPicPr>
          <p:nvPr>
            <p:ph type="pic" sz="quarter" idx="10"/>
          </p:nvPr>
        </p:nvPicPr>
        <p:blipFill rotWithShape="1">
          <a:blip r:embed="rId5" cstate="email">
            <a:extLst>
              <a:ext uri="{28A0092B-C50C-407E-A947-70E740481C1C}">
                <a14:useLocalDpi xmlns:a14="http://schemas.microsoft.com/office/drawing/2010/main"/>
              </a:ext>
            </a:extLst>
          </a:blip>
          <a:srcRect/>
          <a:stretch/>
        </p:blipFill>
        <p:spPr>
          <a:xfrm>
            <a:off x="6096000" y="0"/>
            <a:ext cx="6096000" cy="6858000"/>
          </a:xfrm>
        </p:spPr>
      </p:pic>
      <p:sp>
        <p:nvSpPr>
          <p:cNvPr id="11" name="Rectangle 10">
            <a:extLst>
              <a:ext uri="{FF2B5EF4-FFF2-40B4-BE49-F238E27FC236}">
                <a16:creationId xmlns:a16="http://schemas.microsoft.com/office/drawing/2014/main" id="{97255064-181B-4619-8443-C95A6A9BA7AB}"/>
              </a:ext>
            </a:extLst>
          </p:cNvPr>
          <p:cNvSpPr/>
          <p:nvPr/>
        </p:nvSpPr>
        <p:spPr bwMode="auto">
          <a:xfrm>
            <a:off x="6679355" y="4067379"/>
            <a:ext cx="4930032" cy="2204834"/>
          </a:xfrm>
          <a:prstGeom prst="rect">
            <a:avLst/>
          </a:prstGeom>
          <a:solidFill>
            <a:schemeClr val="bg1">
              <a:alpha val="80000"/>
            </a:schemeClr>
          </a:solidFill>
          <a:ln w="9525" cap="flat" cmpd="sng" algn="ctr">
            <a:noFill/>
            <a:prstDash val="solid"/>
            <a:headEnd type="none" w="med" len="med"/>
            <a:tailEnd type="none" w="med" len="med"/>
          </a:ln>
          <a:effectLst/>
        </p:spPr>
        <p:txBody>
          <a:bodyPr rot="0" spcFirstLastPara="0" vertOverflow="overflow" horzOverflow="overflow" vert="horz" wrap="square" lIns="320040" tIns="182880" rIns="320040" bIns="274320" numCol="1" spcCol="0" rtlCol="0" fromWordArt="0" anchor="b" anchorCtr="0" forceAA="0" compatLnSpc="1">
            <a:prstTxWarp prst="textNoShape">
              <a:avLst/>
            </a:prstTxWarp>
            <a:spAutoFit/>
          </a:bodyPr>
          <a:lstStyle/>
          <a:p>
            <a:pPr marL="0" marR="0" lvl="0" indent="0" algn="r" defTabSz="932472" rtl="0" eaLnBrk="1" fontAlgn="base" latinLnBrk="0" hangingPunct="1">
              <a:lnSpc>
                <a:spcPct val="114000"/>
              </a:lnSpc>
              <a:spcBef>
                <a:spcPct val="0"/>
              </a:spcBef>
              <a:spcAft>
                <a:spcPct val="0"/>
              </a:spcAft>
              <a:buClrTx/>
              <a:buSzTx/>
              <a:buFontTx/>
              <a:buNone/>
              <a:tabLst/>
              <a:defRPr/>
            </a:pPr>
            <a:r>
              <a:rPr kumimoji="0" lang="en-US" sz="1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“We needed a solution to support a mission-critical service that handles over 10 million Citrix users worldwide. Azure provides the necessary enterprise-grade SLAs and low-latency response times at high load to give us peace of mind.”</a:t>
            </a:r>
          </a:p>
          <a:p>
            <a:pPr marL="0" marR="0" lvl="0" indent="0" algn="r" defTabSz="932472" rtl="0" eaLnBrk="1" fontAlgn="base" latinLnBrk="0" hangingPunct="1">
              <a:lnSpc>
                <a:spcPct val="114000"/>
              </a:lnSpc>
              <a:spcBef>
                <a:spcPts val="600"/>
              </a:spcBef>
              <a:spcAft>
                <a:spcPct val="0"/>
              </a:spcAft>
              <a:buClrTx/>
              <a:buSzTx/>
              <a:buFontTx/>
              <a:buNone/>
              <a:tabLst/>
              <a:defRPr/>
            </a:pPr>
            <a:r>
              <a:rPr kumimoji="0" lang="en-US" sz="1400" b="0" i="0" u="none" strike="noStrike" kern="0" cap="none" spc="0" normalizeH="0" baseline="0" noProof="0">
                <a:ln>
                  <a:noFill/>
                </a:ln>
                <a:solidFill>
                  <a:srgbClr val="50E6FF"/>
                </a:solidFill>
                <a:effectLst/>
                <a:uLnTx/>
                <a:uFillTx/>
                <a:latin typeface="Segoe UI Semibold"/>
                <a:ea typeface="Segoe UI" pitchFamily="34" charset="0"/>
                <a:cs typeface="Segoe UI" pitchFamily="34" charset="0"/>
              </a:rPr>
              <a:t>Tom </a:t>
            </a:r>
            <a:r>
              <a:rPr kumimoji="0" lang="en-US" sz="1400" b="0" i="0" u="none" strike="noStrike" kern="0" cap="none" spc="0" normalizeH="0" baseline="0" noProof="0" err="1">
                <a:ln>
                  <a:noFill/>
                </a:ln>
                <a:solidFill>
                  <a:srgbClr val="50E6FF"/>
                </a:solidFill>
                <a:effectLst/>
                <a:uLnTx/>
                <a:uFillTx/>
                <a:latin typeface="Segoe UI Semibold"/>
                <a:ea typeface="Segoe UI" pitchFamily="34" charset="0"/>
                <a:cs typeface="Segoe UI" pitchFamily="34" charset="0"/>
              </a:rPr>
              <a:t>Kludy</a:t>
            </a:r>
            <a:endParaRPr kumimoji="0" lang="en-US" sz="1400" b="0" i="0" u="none" strike="noStrike" kern="0" cap="none" spc="0" normalizeH="0" baseline="0" noProof="0">
              <a:ln>
                <a:noFill/>
              </a:ln>
              <a:solidFill>
                <a:srgbClr val="50E6FF"/>
              </a:solidFill>
              <a:effectLst/>
              <a:uLnTx/>
              <a:uFillTx/>
              <a:latin typeface="Segoe UI Semibold"/>
              <a:ea typeface="Segoe UI" pitchFamily="34" charset="0"/>
              <a:cs typeface="Segoe UI" pitchFamily="34" charset="0"/>
            </a:endParaRPr>
          </a:p>
          <a:p>
            <a:pPr marL="0" marR="0" lvl="0" indent="0" algn="r" defTabSz="932472" rtl="0" eaLnBrk="1" fontAlgn="base" latinLnBrk="0" hangingPunct="1">
              <a:lnSpc>
                <a:spcPct val="114000"/>
              </a:lnSpc>
              <a:spcBef>
                <a:spcPct val="0"/>
              </a:spcBef>
              <a:spcAft>
                <a:spcPct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Principal Architect, Citrix</a:t>
            </a:r>
          </a:p>
        </p:txBody>
      </p:sp>
    </p:spTree>
    <p:extLst>
      <p:ext uri="{BB962C8B-B14F-4D97-AF65-F5344CB8AC3E}">
        <p14:creationId xmlns:p14="http://schemas.microsoft.com/office/powerpoint/2010/main" val="3523838890"/>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3EE93EB-9D36-427E-AF1C-4C17A0E221D8}"/>
              </a:ext>
            </a:extLst>
          </p:cNvPr>
          <p:cNvSpPr>
            <a:spLocks noGrp="1"/>
          </p:cNvSpPr>
          <p:nvPr>
            <p:ph type="title"/>
          </p:nvPr>
        </p:nvSpPr>
        <p:spPr/>
        <p:txBody>
          <a:bodyPr/>
          <a:lstStyle/>
          <a:p>
            <a:r>
              <a:rPr lang="en-CA"/>
              <a:t>ASOS </a:t>
            </a:r>
            <a:r>
              <a:rPr lang="en-CA">
                <a:solidFill>
                  <a:schemeClr val="bg1"/>
                </a:solidFill>
              </a:rPr>
              <a:t>(1 of 2)</a:t>
            </a:r>
            <a:endParaRPr lang="en-US">
              <a:solidFill>
                <a:schemeClr val="bg1"/>
              </a:solidFill>
            </a:endParaRPr>
          </a:p>
        </p:txBody>
      </p:sp>
      <p:pic>
        <p:nvPicPr>
          <p:cNvPr id="7" name="Picture 2" descr="Interior view of Asos with a reception desk.">
            <a:extLst>
              <a:ext uri="{FF2B5EF4-FFF2-40B4-BE49-F238E27FC236}">
                <a16:creationId xmlns:a16="http://schemas.microsoft.com/office/drawing/2014/main" id="{0BB7128D-E842-888C-3629-86D9FC782FC6}"/>
              </a:ext>
            </a:extLst>
          </p:cNvPr>
          <p:cNvPicPr>
            <a:picLocks noGrp="1" noChangeAspect="1" noChangeArrowheads="1"/>
          </p:cNvPicPr>
          <p:nvPr>
            <p:ph type="pic" sz="quarter" idx="12"/>
          </p:nvPr>
        </p:nvPicPr>
        <p:blipFill rotWithShape="1">
          <a:blip r:embed="rId3">
            <a:extLst>
              <a:ext uri="{28A0092B-C50C-407E-A947-70E740481C1C}">
                <a14:useLocalDpi xmlns:a14="http://schemas.microsoft.com/office/drawing/2010/main"/>
              </a:ext>
            </a:extLst>
          </a:blip>
          <a:srcRect/>
          <a:stretch/>
        </p:blipFill>
        <p:spPr>
          <a:xfrm>
            <a:off x="0" y="0"/>
            <a:ext cx="6096000" cy="6858000"/>
          </a:xfrm>
        </p:spPr>
      </p:pic>
      <p:sp>
        <p:nvSpPr>
          <p:cNvPr id="4" name="Content Placeholder 3">
            <a:extLst>
              <a:ext uri="{FF2B5EF4-FFF2-40B4-BE49-F238E27FC236}">
                <a16:creationId xmlns:a16="http://schemas.microsoft.com/office/drawing/2014/main" id="{733C14AE-7370-4125-B7EA-6749862219B0}"/>
              </a:ext>
            </a:extLst>
          </p:cNvPr>
          <p:cNvSpPr>
            <a:spLocks noGrp="1"/>
          </p:cNvSpPr>
          <p:nvPr>
            <p:ph type="body" sz="quarter" idx="13"/>
          </p:nvPr>
        </p:nvSpPr>
        <p:spPr>
          <a:xfrm>
            <a:off x="6565900" y="1103666"/>
            <a:ext cx="5219699" cy="1846659"/>
          </a:xfrm>
        </p:spPr>
        <p:txBody>
          <a:bodyPr vert="horz" wrap="square" lIns="0" tIns="0" rIns="0" bIns="0" rtlCol="0" anchor="t">
            <a:spAutoFit/>
          </a:bodyPr>
          <a:lstStyle/>
          <a:p>
            <a:pPr lvl="0"/>
            <a:r>
              <a:rPr lang="en-CA">
                <a:cs typeface="Segoe UI Semilight"/>
              </a:rPr>
              <a:t>Intelligent engine running on Azure Cosmos DB and Azure Machine Learning, providing real-time product recommendations and instant order updates for 26M+ global customers.</a:t>
            </a:r>
          </a:p>
        </p:txBody>
      </p:sp>
      <p:sp>
        <p:nvSpPr>
          <p:cNvPr id="8" name="Content Placeholder 7">
            <a:extLst>
              <a:ext uri="{FF2B5EF4-FFF2-40B4-BE49-F238E27FC236}">
                <a16:creationId xmlns:a16="http://schemas.microsoft.com/office/drawing/2014/main" id="{23F0150C-3876-4E9D-A32D-B2D9CB176973}"/>
              </a:ext>
            </a:extLst>
          </p:cNvPr>
          <p:cNvSpPr>
            <a:spLocks noGrp="1"/>
          </p:cNvSpPr>
          <p:nvPr>
            <p:ph type="body" sz="quarter" idx="14"/>
          </p:nvPr>
        </p:nvSpPr>
        <p:spPr>
          <a:xfrm>
            <a:off x="6565900" y="3412125"/>
            <a:ext cx="5040313" cy="2154436"/>
          </a:xfrm>
        </p:spPr>
        <p:txBody>
          <a:bodyPr/>
          <a:lstStyle/>
          <a:p>
            <a:pPr marL="0" lvl="0" indent="0">
              <a:buNone/>
            </a:pPr>
            <a:r>
              <a:rPr lang="en-CA"/>
              <a:t>Azure Cosmos DB delivers</a:t>
            </a:r>
            <a:r>
              <a:rPr lang="en-US"/>
              <a:t>: </a:t>
            </a:r>
          </a:p>
          <a:p>
            <a:pPr lvl="1"/>
            <a:r>
              <a:rPr lang="en-US"/>
              <a:t>&lt;10 </a:t>
            </a:r>
            <a:r>
              <a:rPr lang="en-US" err="1"/>
              <a:t>ms</a:t>
            </a:r>
            <a:r>
              <a:rPr lang="en-US"/>
              <a:t> latency reads and writes</a:t>
            </a:r>
          </a:p>
          <a:p>
            <a:pPr lvl="1"/>
            <a:r>
              <a:rPr lang="en-US"/>
              <a:t>Global data distribution</a:t>
            </a:r>
          </a:p>
          <a:p>
            <a:pPr lvl="1"/>
            <a:r>
              <a:rPr lang="en-US"/>
              <a:t>Instant elastic scalability</a:t>
            </a:r>
          </a:p>
          <a:p>
            <a:pPr lvl="1"/>
            <a:r>
              <a:rPr lang="en-US"/>
              <a:t>Change feed for order workflows and microservices</a:t>
            </a:r>
          </a:p>
        </p:txBody>
      </p:sp>
      <p:pic>
        <p:nvPicPr>
          <p:cNvPr id="2" name="Picture 1" descr="Asos logo">
            <a:extLst>
              <a:ext uri="{FF2B5EF4-FFF2-40B4-BE49-F238E27FC236}">
                <a16:creationId xmlns:a16="http://schemas.microsoft.com/office/drawing/2014/main" id="{A1BED5D8-6B5E-4A44-A86F-32B0DC6F7193}"/>
              </a:ext>
            </a:extLst>
          </p:cNvPr>
          <p:cNvPicPr>
            <a:picLocks noChangeAspect="1"/>
          </p:cNvPicPr>
          <p:nvPr/>
        </p:nvPicPr>
        <p:blipFill rotWithShape="1">
          <a:blip r:embed="rId4" cstate="hqprint">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rcRect/>
          <a:stretch/>
        </p:blipFill>
        <p:spPr>
          <a:xfrm>
            <a:off x="6565900" y="5879323"/>
            <a:ext cx="1327589" cy="386305"/>
          </a:xfrm>
          <a:prstGeom prst="rect">
            <a:avLst/>
          </a:prstGeom>
        </p:spPr>
      </p:pic>
    </p:spTree>
    <p:extLst>
      <p:ext uri="{BB962C8B-B14F-4D97-AF65-F5344CB8AC3E}">
        <p14:creationId xmlns:p14="http://schemas.microsoft.com/office/powerpoint/2010/main" val="4059169032"/>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F4CD7763-A985-BD13-0FAA-7259E78B5330}"/>
              </a:ext>
              <a:ext uri="{C183D7F6-B498-43B3-948B-1728B52AA6E4}">
                <adec:decorative xmlns:adec="http://schemas.microsoft.com/office/drawing/2017/decorative" val="1"/>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10006231" y="2694600"/>
            <a:ext cx="722854" cy="464490"/>
          </a:xfrm>
          <a:prstGeom prst="rect">
            <a:avLst/>
          </a:prstGeom>
        </p:spPr>
      </p:pic>
      <p:pic>
        <p:nvPicPr>
          <p:cNvPr id="31" name="Picture 30">
            <a:extLst>
              <a:ext uri="{FF2B5EF4-FFF2-40B4-BE49-F238E27FC236}">
                <a16:creationId xmlns:a16="http://schemas.microsoft.com/office/drawing/2014/main" id="{7058D450-907E-3924-33E8-CFE6A76EB2E3}"/>
              </a:ext>
              <a:ext uri="{C183D7F6-B498-43B3-948B-1728B52AA6E4}">
                <adec:decorative xmlns:adec="http://schemas.microsoft.com/office/drawing/2017/decorative" val="1"/>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10501397" y="2663792"/>
            <a:ext cx="722636" cy="464350"/>
          </a:xfrm>
          <a:prstGeom prst="rect">
            <a:avLst/>
          </a:prstGeom>
        </p:spPr>
      </p:pic>
      <p:sp>
        <p:nvSpPr>
          <p:cNvPr id="2" name="Title 1">
            <a:extLst>
              <a:ext uri="{FF2B5EF4-FFF2-40B4-BE49-F238E27FC236}">
                <a16:creationId xmlns:a16="http://schemas.microsoft.com/office/drawing/2014/main" id="{F5B555E9-A6AA-8F79-D635-0545B08AFC47}"/>
              </a:ext>
            </a:extLst>
          </p:cNvPr>
          <p:cNvSpPr>
            <a:spLocks noGrp="1"/>
          </p:cNvSpPr>
          <p:nvPr>
            <p:ph type="title"/>
          </p:nvPr>
        </p:nvSpPr>
        <p:spPr>
          <a:xfrm>
            <a:off x="588263" y="457200"/>
            <a:ext cx="11018520" cy="553998"/>
          </a:xfrm>
        </p:spPr>
        <p:txBody>
          <a:bodyPr>
            <a:normAutofit fontScale="90000"/>
          </a:bodyPr>
          <a:lstStyle/>
          <a:p>
            <a:pPr algn="ctr"/>
            <a:r>
              <a:rPr lang="en-US" dirty="0"/>
              <a:t>Azure Cosmos DB powers scalable, high-performance apps anywhere in the world</a:t>
            </a:r>
          </a:p>
        </p:txBody>
      </p:sp>
      <p:sp>
        <p:nvSpPr>
          <p:cNvPr id="22" name="Text Placeholder 21">
            <a:extLst>
              <a:ext uri="{FF2B5EF4-FFF2-40B4-BE49-F238E27FC236}">
                <a16:creationId xmlns:a16="http://schemas.microsoft.com/office/drawing/2014/main" id="{CECEFFFD-F3B2-4C9C-27D6-CC2F8B08DF2F}"/>
              </a:ext>
            </a:extLst>
          </p:cNvPr>
          <p:cNvSpPr>
            <a:spLocks noGrp="1"/>
          </p:cNvSpPr>
          <p:nvPr>
            <p:ph type="body" sz="quarter" idx="16"/>
          </p:nvPr>
        </p:nvSpPr>
        <p:spPr>
          <a:xfrm>
            <a:off x="588263" y="3757051"/>
            <a:ext cx="1902376" cy="615553"/>
          </a:xfrm>
        </p:spPr>
        <p:txBody>
          <a:bodyPr/>
          <a:lstStyle/>
          <a:p>
            <a:pPr lvl="0" algn="ctr"/>
            <a:r>
              <a:rPr lang="en-US" sz="2000" noProof="0">
                <a:solidFill>
                  <a:schemeClr val="tx1"/>
                </a:solidFill>
              </a:rPr>
              <a:t>AI-powered apps</a:t>
            </a:r>
          </a:p>
        </p:txBody>
      </p:sp>
      <p:sp>
        <p:nvSpPr>
          <p:cNvPr id="23" name="Text Placeholder 22">
            <a:extLst>
              <a:ext uri="{FF2B5EF4-FFF2-40B4-BE49-F238E27FC236}">
                <a16:creationId xmlns:a16="http://schemas.microsoft.com/office/drawing/2014/main" id="{49A0B2DF-1F7B-BB28-3144-7377853591A0}"/>
              </a:ext>
            </a:extLst>
          </p:cNvPr>
          <p:cNvSpPr>
            <a:spLocks noGrp="1"/>
          </p:cNvSpPr>
          <p:nvPr>
            <p:ph type="body" sz="quarter" idx="17"/>
          </p:nvPr>
        </p:nvSpPr>
        <p:spPr>
          <a:xfrm>
            <a:off x="2630552" y="3763166"/>
            <a:ext cx="1903568" cy="615553"/>
          </a:xfrm>
        </p:spPr>
        <p:txBody>
          <a:bodyPr/>
          <a:lstStyle/>
          <a:p>
            <a:pPr marL="0" indent="0" algn="ctr">
              <a:buNone/>
            </a:pPr>
            <a:r>
              <a:rPr lang="en-US" sz="2000">
                <a:solidFill>
                  <a:schemeClr val="tx1"/>
                </a:solidFill>
              </a:rPr>
              <a:t>Internet of Things</a:t>
            </a:r>
          </a:p>
        </p:txBody>
      </p:sp>
      <p:sp>
        <p:nvSpPr>
          <p:cNvPr id="24" name="Text Placeholder 23">
            <a:extLst>
              <a:ext uri="{FF2B5EF4-FFF2-40B4-BE49-F238E27FC236}">
                <a16:creationId xmlns:a16="http://schemas.microsoft.com/office/drawing/2014/main" id="{5041B601-911F-498B-FF8D-8E60388A56F1}"/>
              </a:ext>
            </a:extLst>
          </p:cNvPr>
          <p:cNvSpPr>
            <a:spLocks noGrp="1"/>
          </p:cNvSpPr>
          <p:nvPr>
            <p:ph type="body" sz="quarter" idx="18"/>
          </p:nvPr>
        </p:nvSpPr>
        <p:spPr>
          <a:xfrm>
            <a:off x="4939414" y="3822928"/>
            <a:ext cx="2202050" cy="923330"/>
          </a:xfrm>
        </p:spPr>
        <p:txBody>
          <a:bodyPr/>
          <a:lstStyle/>
          <a:p>
            <a:pPr marL="0" indent="0" algn="ctr">
              <a:buNone/>
            </a:pPr>
            <a:r>
              <a:rPr lang="en-US" sz="2000">
                <a:solidFill>
                  <a:schemeClr val="tx1"/>
                </a:solidFill>
              </a:rPr>
              <a:t>Personalized recommendations</a:t>
            </a:r>
          </a:p>
        </p:txBody>
      </p:sp>
      <p:sp>
        <p:nvSpPr>
          <p:cNvPr id="26" name="Text Placeholder 25">
            <a:extLst>
              <a:ext uri="{FF2B5EF4-FFF2-40B4-BE49-F238E27FC236}">
                <a16:creationId xmlns:a16="http://schemas.microsoft.com/office/drawing/2014/main" id="{2070220F-0CDA-4FD8-E647-8126F2C2642E}"/>
              </a:ext>
            </a:extLst>
          </p:cNvPr>
          <p:cNvSpPr>
            <a:spLocks noGrp="1"/>
          </p:cNvSpPr>
          <p:nvPr>
            <p:ph type="body" sz="quarter" idx="20"/>
          </p:nvPr>
        </p:nvSpPr>
        <p:spPr>
          <a:xfrm>
            <a:off x="7378791" y="3797359"/>
            <a:ext cx="1903568" cy="923330"/>
          </a:xfrm>
        </p:spPr>
        <p:txBody>
          <a:bodyPr/>
          <a:lstStyle/>
          <a:p>
            <a:pPr marL="0" indent="0" algn="ctr">
              <a:buNone/>
            </a:pPr>
            <a:r>
              <a:rPr lang="en-US" sz="2000">
                <a:solidFill>
                  <a:schemeClr val="tx1"/>
                </a:solidFill>
              </a:rPr>
              <a:t>Order and payment processing</a:t>
            </a:r>
          </a:p>
        </p:txBody>
      </p:sp>
      <p:sp>
        <p:nvSpPr>
          <p:cNvPr id="15" name="Text Placeholder 25">
            <a:extLst>
              <a:ext uri="{FF2B5EF4-FFF2-40B4-BE49-F238E27FC236}">
                <a16:creationId xmlns:a16="http://schemas.microsoft.com/office/drawing/2014/main" id="{59A3A562-61D7-AE55-DE30-5B4F58F551A4}"/>
              </a:ext>
            </a:extLst>
          </p:cNvPr>
          <p:cNvSpPr txBox="1">
            <a:spLocks/>
          </p:cNvSpPr>
          <p:nvPr/>
        </p:nvSpPr>
        <p:spPr>
          <a:xfrm>
            <a:off x="9687653" y="3797359"/>
            <a:ext cx="1903568" cy="923330"/>
          </a:xfrm>
          <a:prstGeom prst="rect">
            <a:avLst/>
          </a:prstGeom>
        </p:spPr>
        <p:txBody>
          <a:bodyPr vert="horz" wrap="square" lIns="0" tIns="0" rIns="0" bIns="0"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800" b="1" kern="1200" spc="0" baseline="0">
                <a:gradFill>
                  <a:gsLst>
                    <a:gs pos="0">
                      <a:srgbClr val="FF9318"/>
                    </a:gs>
                    <a:gs pos="44000">
                      <a:srgbClr val="FF5C39"/>
                    </a:gs>
                  </a:gsLst>
                  <a:lin ang="10800000" scaled="1"/>
                </a:gra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AU" sz="2000" b="1" i="0" u="none" strike="noStrike" kern="1200" cap="none" spc="0" normalizeH="0" baseline="0" noProof="0">
                <a:ln>
                  <a:noFill/>
                </a:ln>
                <a:solidFill>
                  <a:srgbClr val="000000"/>
                </a:solidFill>
                <a:effectLst/>
                <a:uLnTx/>
                <a:uFillTx/>
                <a:latin typeface="Segoe Sans Text Semibold"/>
                <a:ea typeface="+mn-ea"/>
                <a:cs typeface="Segoe UI" panose="020B0502040204020203" pitchFamily="34" charset="0"/>
              </a:rPr>
              <a:t>Multi-tenant SaaS applications</a:t>
            </a:r>
          </a:p>
        </p:txBody>
      </p:sp>
      <p:pic>
        <p:nvPicPr>
          <p:cNvPr id="17" name="Picture 16" descr="Copilot icon">
            <a:extLst>
              <a:ext uri="{FF2B5EF4-FFF2-40B4-BE49-F238E27FC236}">
                <a16:creationId xmlns:a16="http://schemas.microsoft.com/office/drawing/2014/main" id="{EE846BCA-D862-2FD2-8BB8-9BBDE969A614}"/>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1003330" y="2509362"/>
            <a:ext cx="1106680" cy="1106680"/>
          </a:xfrm>
          <a:prstGeom prst="rect">
            <a:avLst/>
          </a:prstGeom>
        </p:spPr>
      </p:pic>
      <p:pic>
        <p:nvPicPr>
          <p:cNvPr id="18" name="Picture 17" descr="Network-Cloud&#10; icon">
            <a:extLst>
              <a:ext uri="{FF2B5EF4-FFF2-40B4-BE49-F238E27FC236}">
                <a16:creationId xmlns:a16="http://schemas.microsoft.com/office/drawing/2014/main" id="{A21EE0DB-8CBF-22BE-3FC8-9D24800655A7}"/>
              </a:ext>
            </a:extLst>
          </p:cNvPr>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3122400" y="2663792"/>
            <a:ext cx="990598" cy="990598"/>
          </a:xfrm>
          <a:prstGeom prst="rect">
            <a:avLst/>
          </a:prstGeom>
        </p:spPr>
      </p:pic>
      <p:pic>
        <p:nvPicPr>
          <p:cNvPr id="19" name="Picture 18" descr="Chat-Dialogue&#10; icon">
            <a:extLst>
              <a:ext uri="{FF2B5EF4-FFF2-40B4-BE49-F238E27FC236}">
                <a16:creationId xmlns:a16="http://schemas.microsoft.com/office/drawing/2014/main" id="{3EE02D50-940E-3952-0F6A-33ECFAAC050B}"/>
              </a:ext>
            </a:extLst>
          </p:cNvPr>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5611801" y="2681241"/>
            <a:ext cx="990598" cy="990598"/>
          </a:xfrm>
          <a:prstGeom prst="rect">
            <a:avLst/>
          </a:prstGeom>
        </p:spPr>
      </p:pic>
      <p:pic>
        <p:nvPicPr>
          <p:cNvPr id="28" name="Picture 27">
            <a:extLst>
              <a:ext uri="{FF2B5EF4-FFF2-40B4-BE49-F238E27FC236}">
                <a16:creationId xmlns:a16="http://schemas.microsoft.com/office/drawing/2014/main" id="{FBFFE83E-F262-13A5-F4EB-860DE35D870D}"/>
              </a:ext>
              <a:ext uri="{C183D7F6-B498-43B3-948B-1728B52AA6E4}">
                <adec:decorative xmlns:adec="http://schemas.microsoft.com/office/drawing/2017/decorative" val="1"/>
              </a:ext>
            </a:extLst>
          </p:cNvPr>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7809179" y="2855027"/>
            <a:ext cx="1025635" cy="643025"/>
          </a:xfrm>
          <a:prstGeom prst="rect">
            <a:avLst/>
          </a:prstGeom>
        </p:spPr>
      </p:pic>
      <p:pic>
        <p:nvPicPr>
          <p:cNvPr id="29" name="Picture 28" descr="Person-Cloud icon">
            <a:extLst>
              <a:ext uri="{FF2B5EF4-FFF2-40B4-BE49-F238E27FC236}">
                <a16:creationId xmlns:a16="http://schemas.microsoft.com/office/drawing/2014/main" id="{2C6064D5-080B-20F4-BD7D-49C7256CBD11}"/>
              </a:ext>
            </a:extLst>
          </p:cNvPr>
          <p:cNvPicPr>
            <a:picLocks noChangeAspect="1"/>
          </p:cNvPicPr>
          <p:nvPr/>
        </p:nvPicPr>
        <p:blipFill>
          <a:blip r:embed="rId9" cstate="hqprint">
            <a:extLst>
              <a:ext uri="{28A0092B-C50C-407E-A947-70E740481C1C}">
                <a14:useLocalDpi xmlns:a14="http://schemas.microsoft.com/office/drawing/2010/main"/>
              </a:ext>
            </a:extLst>
          </a:blip>
          <a:stretch>
            <a:fillRect/>
          </a:stretch>
        </p:blipFill>
        <p:spPr>
          <a:xfrm>
            <a:off x="10242771" y="2762425"/>
            <a:ext cx="793331" cy="793331"/>
          </a:xfrm>
          <a:prstGeom prst="rect">
            <a:avLst/>
          </a:prstGeom>
        </p:spPr>
      </p:pic>
    </p:spTree>
    <p:extLst>
      <p:ext uri="{BB962C8B-B14F-4D97-AF65-F5344CB8AC3E}">
        <p14:creationId xmlns:p14="http://schemas.microsoft.com/office/powerpoint/2010/main" val="3582463954"/>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0ADBA87-29B8-49F9-B09C-8F85E2BF0E1C}"/>
              </a:ext>
            </a:extLst>
          </p:cNvPr>
          <p:cNvSpPr>
            <a:spLocks noGrp="1"/>
          </p:cNvSpPr>
          <p:nvPr>
            <p:ph type="title"/>
          </p:nvPr>
        </p:nvSpPr>
        <p:spPr/>
        <p:txBody>
          <a:bodyPr/>
          <a:lstStyle/>
          <a:p>
            <a:pPr lvl="0"/>
            <a:r>
              <a:rPr lang="en-CA"/>
              <a:t>Mercedes-Benz</a:t>
            </a:r>
            <a:r>
              <a:rPr lang="en-CA">
                <a:solidFill>
                  <a:schemeClr val="bg1"/>
                </a:solidFill>
              </a:rPr>
              <a:t> (1 of 2)</a:t>
            </a:r>
            <a:endParaRPr lang="en-US">
              <a:solidFill>
                <a:schemeClr val="bg1"/>
              </a:solidFill>
            </a:endParaRPr>
          </a:p>
        </p:txBody>
      </p:sp>
      <p:pic>
        <p:nvPicPr>
          <p:cNvPr id="4" name="Picture 2" descr="Interior view of Mercedes Benz steering wheel.">
            <a:extLst>
              <a:ext uri="{FF2B5EF4-FFF2-40B4-BE49-F238E27FC236}">
                <a16:creationId xmlns:a16="http://schemas.microsoft.com/office/drawing/2014/main" id="{3C9F7BC3-6846-BEA3-0F5B-97E3EED0FA87}"/>
              </a:ext>
            </a:extLst>
          </p:cNvPr>
          <p:cNvPicPr>
            <a:picLocks noGrp="1" noChangeAspect="1" noChangeArrowheads="1"/>
          </p:cNvPicPr>
          <p:nvPr>
            <p:ph type="pic" sz="quarter" idx="12"/>
          </p:nvPr>
        </p:nvPicPr>
        <p:blipFill rotWithShape="1">
          <a:blip r:embed="rId3">
            <a:extLst>
              <a:ext uri="{28A0092B-C50C-407E-A947-70E740481C1C}">
                <a14:useLocalDpi xmlns:a14="http://schemas.microsoft.com/office/drawing/2010/main"/>
              </a:ext>
            </a:extLst>
          </a:blip>
          <a:srcRect/>
          <a:stretch/>
        </p:blipFill>
        <p:spPr>
          <a:xfrm>
            <a:off x="0" y="0"/>
            <a:ext cx="6096000" cy="6858000"/>
          </a:xfrm>
        </p:spPr>
      </p:pic>
      <p:sp>
        <p:nvSpPr>
          <p:cNvPr id="7" name="Content Placeholder 6">
            <a:extLst>
              <a:ext uri="{FF2B5EF4-FFF2-40B4-BE49-F238E27FC236}">
                <a16:creationId xmlns:a16="http://schemas.microsoft.com/office/drawing/2014/main" id="{BA57B749-9035-4C11-8823-88498C80316D}"/>
              </a:ext>
            </a:extLst>
          </p:cNvPr>
          <p:cNvSpPr>
            <a:spLocks noGrp="1"/>
          </p:cNvSpPr>
          <p:nvPr>
            <p:ph sz="quarter" idx="13"/>
          </p:nvPr>
        </p:nvSpPr>
        <p:spPr/>
        <p:txBody>
          <a:bodyPr/>
          <a:lstStyle/>
          <a:p>
            <a:pPr lvl="0"/>
            <a:r>
              <a:rPr lang="en-CA"/>
              <a:t>A cloud-native IoT solution for an in-car digital experience that runs on Azure Cosmos DB and Azure Kubernetes Service</a:t>
            </a:r>
          </a:p>
        </p:txBody>
      </p:sp>
      <p:sp>
        <p:nvSpPr>
          <p:cNvPr id="8" name="Content Placeholder 7">
            <a:extLst>
              <a:ext uri="{FF2B5EF4-FFF2-40B4-BE49-F238E27FC236}">
                <a16:creationId xmlns:a16="http://schemas.microsoft.com/office/drawing/2014/main" id="{BB07E1BE-7042-4A0C-A865-6DE5B1E21D23}"/>
              </a:ext>
            </a:extLst>
          </p:cNvPr>
          <p:cNvSpPr>
            <a:spLocks noGrp="1"/>
          </p:cNvSpPr>
          <p:nvPr>
            <p:ph sz="quarter" idx="14"/>
          </p:nvPr>
        </p:nvSpPr>
        <p:spPr>
          <a:xfrm>
            <a:off x="6565900" y="2982005"/>
            <a:ext cx="5040313" cy="1477328"/>
          </a:xfrm>
        </p:spPr>
        <p:txBody>
          <a:bodyPr/>
          <a:lstStyle/>
          <a:p>
            <a:pPr marL="0" lvl="0" indent="0">
              <a:buNone/>
            </a:pPr>
            <a:r>
              <a:rPr lang="en-CA"/>
              <a:t>Azure Cosmos DB delivers</a:t>
            </a:r>
            <a:r>
              <a:rPr lang="en-US"/>
              <a:t>: </a:t>
            </a:r>
          </a:p>
          <a:p>
            <a:pPr lvl="1"/>
            <a:r>
              <a:rPr lang="en-US"/>
              <a:t>Global data distribution</a:t>
            </a:r>
          </a:p>
          <a:p>
            <a:pPr lvl="1"/>
            <a:r>
              <a:rPr lang="en-US"/>
              <a:t>High availability </a:t>
            </a:r>
          </a:p>
          <a:p>
            <a:pPr lvl="1"/>
            <a:r>
              <a:rPr lang="en-US"/>
              <a:t>Low latency reads and writes worldwide</a:t>
            </a:r>
          </a:p>
        </p:txBody>
      </p:sp>
      <p:pic>
        <p:nvPicPr>
          <p:cNvPr id="1026" name="Picture 2" descr="Mercedes-Benz logo">
            <a:extLst>
              <a:ext uri="{FF2B5EF4-FFF2-40B4-BE49-F238E27FC236}">
                <a16:creationId xmlns:a16="http://schemas.microsoft.com/office/drawing/2014/main" id="{EEBFE674-5588-ECE5-64D5-E16B52607593}"/>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6565900" y="5374987"/>
            <a:ext cx="894051" cy="894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5159054"/>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p:cNvGrpSpPr/>
          <p:nvPr/>
        </p:nvGrpSpPr>
        <p:grpSpPr>
          <a:xfrm>
            <a:off x="2162950" y="238238"/>
            <a:ext cx="13546047" cy="13239523"/>
            <a:chOff x="2162950" y="238238"/>
            <a:chExt cx="13546047" cy="13239523"/>
          </a:xfrm>
        </p:grpSpPr>
        <p:sp>
          <p:nvSpPr>
            <p:cNvPr id="50" name="Oval 49"/>
            <p:cNvSpPr/>
            <p:nvPr/>
          </p:nvSpPr>
          <p:spPr bwMode="auto">
            <a:xfrm>
              <a:off x="3495662" y="1372912"/>
              <a:ext cx="10880624" cy="10634414"/>
            </a:xfrm>
            <a:prstGeom prst="ellipse">
              <a:avLst/>
            </a:prstGeom>
            <a:noFill/>
            <a:ln>
              <a:solidFill>
                <a:schemeClr val="tx2">
                  <a:alpha val="19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1" name="Oval 50"/>
            <p:cNvSpPr/>
            <p:nvPr/>
          </p:nvSpPr>
          <p:spPr bwMode="auto">
            <a:xfrm>
              <a:off x="2162950" y="238238"/>
              <a:ext cx="13546047" cy="13239523"/>
            </a:xfrm>
            <a:prstGeom prst="ellipse">
              <a:avLst/>
            </a:prstGeom>
            <a:noFill/>
            <a:ln>
              <a:solidFill>
                <a:schemeClr val="tx2">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25" name="Group 24"/>
          <p:cNvGrpSpPr/>
          <p:nvPr/>
        </p:nvGrpSpPr>
        <p:grpSpPr>
          <a:xfrm>
            <a:off x="4811776" y="2633472"/>
            <a:ext cx="8301135" cy="8113295"/>
            <a:chOff x="4811776" y="2633472"/>
            <a:chExt cx="8301135" cy="8113295"/>
          </a:xfrm>
        </p:grpSpPr>
        <p:grpSp>
          <p:nvGrpSpPr>
            <p:cNvPr id="9" name="Group 8">
              <a:extLst>
                <a:ext uri="{FF2B5EF4-FFF2-40B4-BE49-F238E27FC236}">
                  <a16:creationId xmlns:a16="http://schemas.microsoft.com/office/drawing/2014/main" id="{0F41AEFD-241D-4304-8F61-7B1D92187B7F}"/>
                </a:ext>
              </a:extLst>
            </p:cNvPr>
            <p:cNvGrpSpPr/>
            <p:nvPr/>
          </p:nvGrpSpPr>
          <p:grpSpPr>
            <a:xfrm>
              <a:off x="6186300" y="3112854"/>
              <a:ext cx="5465771" cy="3281011"/>
              <a:chOff x="621668" y="4852307"/>
              <a:chExt cx="2840157" cy="1396093"/>
            </a:xfrm>
            <a:solidFill>
              <a:schemeClr val="tx1">
                <a:lumMod val="20000"/>
                <a:lumOff val="80000"/>
              </a:schemeClr>
            </a:solidFill>
          </p:grpSpPr>
          <p:sp>
            <p:nvSpPr>
              <p:cNvPr id="10" name="Freeform 7">
                <a:extLst>
                  <a:ext uri="{FF2B5EF4-FFF2-40B4-BE49-F238E27FC236}">
                    <a16:creationId xmlns:a16="http://schemas.microsoft.com/office/drawing/2014/main" id="{B60500F6-6102-4560-9F3C-AAD0199F24B8}"/>
                  </a:ext>
                </a:extLst>
              </p:cNvPr>
              <p:cNvSpPr>
                <a:spLocks noEditPoints="1"/>
              </p:cNvSpPr>
              <p:nvPr/>
            </p:nvSpPr>
            <p:spPr bwMode="auto">
              <a:xfrm>
                <a:off x="621668" y="4852307"/>
                <a:ext cx="1295951" cy="1396093"/>
              </a:xfrm>
              <a:custGeom>
                <a:avLst/>
                <a:gdLst>
                  <a:gd name="T0" fmla="*/ 556 w 954"/>
                  <a:gd name="T1" fmla="*/ 1009 h 1027"/>
                  <a:gd name="T2" fmla="*/ 506 w 954"/>
                  <a:gd name="T3" fmla="*/ 919 h 1027"/>
                  <a:gd name="T4" fmla="*/ 400 w 954"/>
                  <a:gd name="T5" fmla="*/ 627 h 1027"/>
                  <a:gd name="T6" fmla="*/ 429 w 954"/>
                  <a:gd name="T7" fmla="*/ 554 h 1027"/>
                  <a:gd name="T8" fmla="*/ 370 w 954"/>
                  <a:gd name="T9" fmla="*/ 503 h 1027"/>
                  <a:gd name="T10" fmla="*/ 311 w 954"/>
                  <a:gd name="T11" fmla="*/ 488 h 1027"/>
                  <a:gd name="T12" fmla="*/ 247 w 954"/>
                  <a:gd name="T13" fmla="*/ 410 h 1027"/>
                  <a:gd name="T14" fmla="*/ 242 w 954"/>
                  <a:gd name="T15" fmla="*/ 428 h 1027"/>
                  <a:gd name="T16" fmla="*/ 181 w 954"/>
                  <a:gd name="T17" fmla="*/ 348 h 1027"/>
                  <a:gd name="T18" fmla="*/ 202 w 954"/>
                  <a:gd name="T19" fmla="*/ 236 h 1027"/>
                  <a:gd name="T20" fmla="*/ 150 w 954"/>
                  <a:gd name="T21" fmla="*/ 164 h 1027"/>
                  <a:gd name="T22" fmla="*/ 71 w 954"/>
                  <a:gd name="T23" fmla="*/ 196 h 1027"/>
                  <a:gd name="T24" fmla="*/ 75 w 954"/>
                  <a:gd name="T25" fmla="*/ 164 h 1027"/>
                  <a:gd name="T26" fmla="*/ 73 w 954"/>
                  <a:gd name="T27" fmla="*/ 142 h 1027"/>
                  <a:gd name="T28" fmla="*/ 100 w 954"/>
                  <a:gd name="T29" fmla="*/ 112 h 1027"/>
                  <a:gd name="T30" fmla="*/ 213 w 954"/>
                  <a:gd name="T31" fmla="*/ 65 h 1027"/>
                  <a:gd name="T32" fmla="*/ 379 w 954"/>
                  <a:gd name="T33" fmla="*/ 79 h 1027"/>
                  <a:gd name="T34" fmla="*/ 502 w 954"/>
                  <a:gd name="T35" fmla="*/ 48 h 1027"/>
                  <a:gd name="T36" fmla="*/ 553 w 954"/>
                  <a:gd name="T37" fmla="*/ 71 h 1027"/>
                  <a:gd name="T38" fmla="*/ 603 w 954"/>
                  <a:gd name="T39" fmla="*/ 27 h 1027"/>
                  <a:gd name="T40" fmla="*/ 663 w 954"/>
                  <a:gd name="T41" fmla="*/ 0 h 1027"/>
                  <a:gd name="T42" fmla="*/ 819 w 954"/>
                  <a:gd name="T43" fmla="*/ 0 h 1027"/>
                  <a:gd name="T44" fmla="*/ 948 w 954"/>
                  <a:gd name="T45" fmla="*/ 12 h 1027"/>
                  <a:gd name="T46" fmla="*/ 892 w 954"/>
                  <a:gd name="T47" fmla="*/ 73 h 1027"/>
                  <a:gd name="T48" fmla="*/ 870 w 954"/>
                  <a:gd name="T49" fmla="*/ 104 h 1027"/>
                  <a:gd name="T50" fmla="*/ 737 w 954"/>
                  <a:gd name="T51" fmla="*/ 155 h 1027"/>
                  <a:gd name="T52" fmla="*/ 729 w 954"/>
                  <a:gd name="T53" fmla="*/ 80 h 1027"/>
                  <a:gd name="T54" fmla="*/ 640 w 954"/>
                  <a:gd name="T55" fmla="*/ 59 h 1027"/>
                  <a:gd name="T56" fmla="*/ 665 w 954"/>
                  <a:gd name="T57" fmla="*/ 121 h 1027"/>
                  <a:gd name="T58" fmla="*/ 612 w 954"/>
                  <a:gd name="T59" fmla="*/ 129 h 1027"/>
                  <a:gd name="T60" fmla="*/ 589 w 954"/>
                  <a:gd name="T61" fmla="*/ 107 h 1027"/>
                  <a:gd name="T62" fmla="*/ 502 w 954"/>
                  <a:gd name="T63" fmla="*/ 137 h 1027"/>
                  <a:gd name="T64" fmla="*/ 517 w 954"/>
                  <a:gd name="T65" fmla="*/ 180 h 1027"/>
                  <a:gd name="T66" fmla="*/ 599 w 954"/>
                  <a:gd name="T67" fmla="*/ 136 h 1027"/>
                  <a:gd name="T68" fmla="*/ 662 w 954"/>
                  <a:gd name="T69" fmla="*/ 201 h 1027"/>
                  <a:gd name="T70" fmla="*/ 602 w 954"/>
                  <a:gd name="T71" fmla="*/ 223 h 1027"/>
                  <a:gd name="T72" fmla="*/ 606 w 954"/>
                  <a:gd name="T73" fmla="*/ 263 h 1027"/>
                  <a:gd name="T74" fmla="*/ 495 w 954"/>
                  <a:gd name="T75" fmla="*/ 333 h 1027"/>
                  <a:gd name="T76" fmla="*/ 441 w 954"/>
                  <a:gd name="T77" fmla="*/ 410 h 1027"/>
                  <a:gd name="T78" fmla="*/ 343 w 954"/>
                  <a:gd name="T79" fmla="*/ 394 h 1027"/>
                  <a:gd name="T80" fmla="*/ 366 w 954"/>
                  <a:gd name="T81" fmla="*/ 433 h 1027"/>
                  <a:gd name="T82" fmla="*/ 388 w 954"/>
                  <a:gd name="T83" fmla="*/ 473 h 1027"/>
                  <a:gd name="T84" fmla="*/ 436 w 954"/>
                  <a:gd name="T85" fmla="*/ 517 h 1027"/>
                  <a:gd name="T86" fmla="*/ 560 w 954"/>
                  <a:gd name="T87" fmla="*/ 502 h 1027"/>
                  <a:gd name="T88" fmla="*/ 723 w 954"/>
                  <a:gd name="T89" fmla="*/ 619 h 1027"/>
                  <a:gd name="T90" fmla="*/ 708 w 954"/>
                  <a:gd name="T91" fmla="*/ 765 h 1027"/>
                  <a:gd name="T92" fmla="*/ 618 w 954"/>
                  <a:gd name="T93" fmla="*/ 1009 h 1027"/>
                  <a:gd name="T94" fmla="*/ 398 w 954"/>
                  <a:gd name="T95" fmla="*/ 514 h 10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54" h="1027">
                    <a:moveTo>
                      <a:pt x="611" y="1027"/>
                    </a:moveTo>
                    <a:cubicBezTo>
                      <a:pt x="610" y="1027"/>
                      <a:pt x="609" y="1027"/>
                      <a:pt x="608" y="1026"/>
                    </a:cubicBezTo>
                    <a:cubicBezTo>
                      <a:pt x="561" y="1012"/>
                      <a:pt x="561" y="1012"/>
                      <a:pt x="561" y="1012"/>
                    </a:cubicBezTo>
                    <a:cubicBezTo>
                      <a:pt x="559" y="1011"/>
                      <a:pt x="557" y="1010"/>
                      <a:pt x="556" y="1009"/>
                    </a:cubicBezTo>
                    <a:cubicBezTo>
                      <a:pt x="528" y="978"/>
                      <a:pt x="528" y="978"/>
                      <a:pt x="528" y="978"/>
                    </a:cubicBezTo>
                    <a:cubicBezTo>
                      <a:pt x="527" y="977"/>
                      <a:pt x="527" y="976"/>
                      <a:pt x="526" y="974"/>
                    </a:cubicBezTo>
                    <a:cubicBezTo>
                      <a:pt x="507" y="922"/>
                      <a:pt x="507" y="922"/>
                      <a:pt x="507" y="922"/>
                    </a:cubicBezTo>
                    <a:cubicBezTo>
                      <a:pt x="507" y="921"/>
                      <a:pt x="507" y="920"/>
                      <a:pt x="506" y="919"/>
                    </a:cubicBezTo>
                    <a:cubicBezTo>
                      <a:pt x="496" y="753"/>
                      <a:pt x="496" y="753"/>
                      <a:pt x="496" y="753"/>
                    </a:cubicBezTo>
                    <a:cubicBezTo>
                      <a:pt x="450" y="720"/>
                      <a:pt x="450" y="720"/>
                      <a:pt x="450" y="720"/>
                    </a:cubicBezTo>
                    <a:cubicBezTo>
                      <a:pt x="449" y="719"/>
                      <a:pt x="448" y="718"/>
                      <a:pt x="448" y="716"/>
                    </a:cubicBezTo>
                    <a:cubicBezTo>
                      <a:pt x="400" y="627"/>
                      <a:pt x="400" y="627"/>
                      <a:pt x="400" y="627"/>
                    </a:cubicBezTo>
                    <a:cubicBezTo>
                      <a:pt x="398" y="624"/>
                      <a:pt x="398" y="620"/>
                      <a:pt x="400" y="617"/>
                    </a:cubicBezTo>
                    <a:cubicBezTo>
                      <a:pt x="431" y="560"/>
                      <a:pt x="431" y="560"/>
                      <a:pt x="431" y="560"/>
                    </a:cubicBezTo>
                    <a:cubicBezTo>
                      <a:pt x="430" y="553"/>
                      <a:pt x="430" y="553"/>
                      <a:pt x="430" y="553"/>
                    </a:cubicBezTo>
                    <a:cubicBezTo>
                      <a:pt x="429" y="554"/>
                      <a:pt x="429" y="554"/>
                      <a:pt x="429" y="554"/>
                    </a:cubicBezTo>
                    <a:cubicBezTo>
                      <a:pt x="426" y="555"/>
                      <a:pt x="424" y="554"/>
                      <a:pt x="421" y="553"/>
                    </a:cubicBezTo>
                    <a:cubicBezTo>
                      <a:pt x="389" y="537"/>
                      <a:pt x="389" y="537"/>
                      <a:pt x="389" y="537"/>
                    </a:cubicBezTo>
                    <a:cubicBezTo>
                      <a:pt x="387" y="536"/>
                      <a:pt x="385" y="534"/>
                      <a:pt x="384" y="532"/>
                    </a:cubicBezTo>
                    <a:cubicBezTo>
                      <a:pt x="370" y="503"/>
                      <a:pt x="370" y="503"/>
                      <a:pt x="370" y="503"/>
                    </a:cubicBezTo>
                    <a:cubicBezTo>
                      <a:pt x="348" y="500"/>
                      <a:pt x="348" y="500"/>
                      <a:pt x="348" y="500"/>
                    </a:cubicBezTo>
                    <a:cubicBezTo>
                      <a:pt x="346" y="500"/>
                      <a:pt x="345" y="499"/>
                      <a:pt x="344" y="498"/>
                    </a:cubicBezTo>
                    <a:cubicBezTo>
                      <a:pt x="323" y="485"/>
                      <a:pt x="323" y="485"/>
                      <a:pt x="323" y="485"/>
                    </a:cubicBezTo>
                    <a:cubicBezTo>
                      <a:pt x="311" y="488"/>
                      <a:pt x="311" y="488"/>
                      <a:pt x="311" y="488"/>
                    </a:cubicBezTo>
                    <a:cubicBezTo>
                      <a:pt x="309" y="489"/>
                      <a:pt x="306" y="488"/>
                      <a:pt x="304" y="487"/>
                    </a:cubicBezTo>
                    <a:cubicBezTo>
                      <a:pt x="254" y="461"/>
                      <a:pt x="254" y="461"/>
                      <a:pt x="254" y="461"/>
                    </a:cubicBezTo>
                    <a:cubicBezTo>
                      <a:pt x="250" y="459"/>
                      <a:pt x="248" y="456"/>
                      <a:pt x="248" y="452"/>
                    </a:cubicBezTo>
                    <a:cubicBezTo>
                      <a:pt x="247" y="410"/>
                      <a:pt x="247" y="410"/>
                      <a:pt x="247" y="410"/>
                    </a:cubicBezTo>
                    <a:cubicBezTo>
                      <a:pt x="230" y="366"/>
                      <a:pt x="230" y="366"/>
                      <a:pt x="230" y="366"/>
                    </a:cubicBezTo>
                    <a:cubicBezTo>
                      <a:pt x="223" y="368"/>
                      <a:pt x="223" y="368"/>
                      <a:pt x="223" y="368"/>
                    </a:cubicBezTo>
                    <a:cubicBezTo>
                      <a:pt x="242" y="424"/>
                      <a:pt x="242" y="424"/>
                      <a:pt x="242" y="424"/>
                    </a:cubicBezTo>
                    <a:cubicBezTo>
                      <a:pt x="242" y="425"/>
                      <a:pt x="242" y="427"/>
                      <a:pt x="242" y="428"/>
                    </a:cubicBezTo>
                    <a:cubicBezTo>
                      <a:pt x="242" y="434"/>
                      <a:pt x="238" y="438"/>
                      <a:pt x="232" y="438"/>
                    </a:cubicBezTo>
                    <a:cubicBezTo>
                      <a:pt x="228" y="439"/>
                      <a:pt x="224" y="436"/>
                      <a:pt x="223" y="432"/>
                    </a:cubicBezTo>
                    <a:cubicBezTo>
                      <a:pt x="204" y="390"/>
                      <a:pt x="204" y="390"/>
                      <a:pt x="204" y="390"/>
                    </a:cubicBezTo>
                    <a:cubicBezTo>
                      <a:pt x="181" y="348"/>
                      <a:pt x="181" y="348"/>
                      <a:pt x="181" y="348"/>
                    </a:cubicBezTo>
                    <a:cubicBezTo>
                      <a:pt x="180" y="347"/>
                      <a:pt x="180" y="346"/>
                      <a:pt x="179" y="344"/>
                    </a:cubicBezTo>
                    <a:cubicBezTo>
                      <a:pt x="172" y="292"/>
                      <a:pt x="172" y="292"/>
                      <a:pt x="172" y="292"/>
                    </a:cubicBezTo>
                    <a:cubicBezTo>
                      <a:pt x="172" y="289"/>
                      <a:pt x="172" y="287"/>
                      <a:pt x="173" y="285"/>
                    </a:cubicBezTo>
                    <a:cubicBezTo>
                      <a:pt x="202" y="236"/>
                      <a:pt x="202" y="236"/>
                      <a:pt x="202" y="236"/>
                    </a:cubicBezTo>
                    <a:cubicBezTo>
                      <a:pt x="216" y="194"/>
                      <a:pt x="216" y="194"/>
                      <a:pt x="216" y="194"/>
                    </a:cubicBezTo>
                    <a:cubicBezTo>
                      <a:pt x="214" y="173"/>
                      <a:pt x="214" y="173"/>
                      <a:pt x="214" y="173"/>
                    </a:cubicBezTo>
                    <a:cubicBezTo>
                      <a:pt x="178" y="159"/>
                      <a:pt x="178" y="159"/>
                      <a:pt x="178" y="159"/>
                    </a:cubicBezTo>
                    <a:cubicBezTo>
                      <a:pt x="150" y="164"/>
                      <a:pt x="150" y="164"/>
                      <a:pt x="150" y="164"/>
                    </a:cubicBezTo>
                    <a:cubicBezTo>
                      <a:pt x="107" y="184"/>
                      <a:pt x="107" y="184"/>
                      <a:pt x="107" y="184"/>
                    </a:cubicBezTo>
                    <a:cubicBezTo>
                      <a:pt x="106" y="184"/>
                      <a:pt x="106" y="184"/>
                      <a:pt x="106" y="184"/>
                    </a:cubicBezTo>
                    <a:cubicBezTo>
                      <a:pt x="74" y="196"/>
                      <a:pt x="74" y="196"/>
                      <a:pt x="74" y="196"/>
                    </a:cubicBezTo>
                    <a:cubicBezTo>
                      <a:pt x="73" y="196"/>
                      <a:pt x="72" y="196"/>
                      <a:pt x="71" y="196"/>
                    </a:cubicBezTo>
                    <a:cubicBezTo>
                      <a:pt x="11" y="198"/>
                      <a:pt x="11" y="198"/>
                      <a:pt x="11" y="198"/>
                    </a:cubicBezTo>
                    <a:cubicBezTo>
                      <a:pt x="6" y="198"/>
                      <a:pt x="1" y="194"/>
                      <a:pt x="0" y="189"/>
                    </a:cubicBezTo>
                    <a:cubicBezTo>
                      <a:pt x="0" y="183"/>
                      <a:pt x="3" y="179"/>
                      <a:pt x="8" y="177"/>
                    </a:cubicBezTo>
                    <a:cubicBezTo>
                      <a:pt x="75" y="164"/>
                      <a:pt x="75" y="164"/>
                      <a:pt x="75" y="164"/>
                    </a:cubicBezTo>
                    <a:cubicBezTo>
                      <a:pt x="78" y="160"/>
                      <a:pt x="78" y="160"/>
                      <a:pt x="78" y="160"/>
                    </a:cubicBezTo>
                    <a:cubicBezTo>
                      <a:pt x="76" y="158"/>
                      <a:pt x="76" y="158"/>
                      <a:pt x="76" y="158"/>
                    </a:cubicBezTo>
                    <a:cubicBezTo>
                      <a:pt x="73" y="156"/>
                      <a:pt x="71" y="154"/>
                      <a:pt x="71" y="151"/>
                    </a:cubicBezTo>
                    <a:cubicBezTo>
                      <a:pt x="70" y="148"/>
                      <a:pt x="71" y="145"/>
                      <a:pt x="73" y="142"/>
                    </a:cubicBezTo>
                    <a:cubicBezTo>
                      <a:pt x="94" y="120"/>
                      <a:pt x="94" y="120"/>
                      <a:pt x="94" y="120"/>
                    </a:cubicBezTo>
                    <a:cubicBezTo>
                      <a:pt x="95" y="119"/>
                      <a:pt x="97" y="118"/>
                      <a:pt x="99" y="117"/>
                    </a:cubicBezTo>
                    <a:cubicBezTo>
                      <a:pt x="101" y="117"/>
                      <a:pt x="101" y="117"/>
                      <a:pt x="101" y="117"/>
                    </a:cubicBezTo>
                    <a:cubicBezTo>
                      <a:pt x="100" y="116"/>
                      <a:pt x="100" y="114"/>
                      <a:pt x="100" y="112"/>
                    </a:cubicBezTo>
                    <a:cubicBezTo>
                      <a:pt x="100" y="109"/>
                      <a:pt x="102" y="106"/>
                      <a:pt x="105" y="104"/>
                    </a:cubicBezTo>
                    <a:cubicBezTo>
                      <a:pt x="137" y="85"/>
                      <a:pt x="137" y="85"/>
                      <a:pt x="137" y="85"/>
                    </a:cubicBezTo>
                    <a:cubicBezTo>
                      <a:pt x="138" y="84"/>
                      <a:pt x="139" y="84"/>
                      <a:pt x="140" y="84"/>
                    </a:cubicBezTo>
                    <a:cubicBezTo>
                      <a:pt x="213" y="65"/>
                      <a:pt x="213" y="65"/>
                      <a:pt x="213" y="65"/>
                    </a:cubicBezTo>
                    <a:cubicBezTo>
                      <a:pt x="215" y="64"/>
                      <a:pt x="216" y="64"/>
                      <a:pt x="217" y="64"/>
                    </a:cubicBezTo>
                    <a:cubicBezTo>
                      <a:pt x="309" y="76"/>
                      <a:pt x="309" y="76"/>
                      <a:pt x="309" y="76"/>
                    </a:cubicBezTo>
                    <a:cubicBezTo>
                      <a:pt x="380" y="82"/>
                      <a:pt x="380" y="82"/>
                      <a:pt x="380" y="82"/>
                    </a:cubicBezTo>
                    <a:cubicBezTo>
                      <a:pt x="379" y="79"/>
                      <a:pt x="379" y="79"/>
                      <a:pt x="379" y="79"/>
                    </a:cubicBezTo>
                    <a:cubicBezTo>
                      <a:pt x="377" y="77"/>
                      <a:pt x="377" y="74"/>
                      <a:pt x="378" y="71"/>
                    </a:cubicBezTo>
                    <a:cubicBezTo>
                      <a:pt x="379" y="69"/>
                      <a:pt x="381" y="66"/>
                      <a:pt x="383" y="65"/>
                    </a:cubicBezTo>
                    <a:cubicBezTo>
                      <a:pt x="393" y="61"/>
                      <a:pt x="423" y="48"/>
                      <a:pt x="436" y="48"/>
                    </a:cubicBezTo>
                    <a:cubicBezTo>
                      <a:pt x="502" y="48"/>
                      <a:pt x="502" y="48"/>
                      <a:pt x="502" y="48"/>
                    </a:cubicBezTo>
                    <a:cubicBezTo>
                      <a:pt x="510" y="48"/>
                      <a:pt x="529" y="53"/>
                      <a:pt x="533" y="54"/>
                    </a:cubicBezTo>
                    <a:cubicBezTo>
                      <a:pt x="536" y="55"/>
                      <a:pt x="538" y="57"/>
                      <a:pt x="539" y="60"/>
                    </a:cubicBezTo>
                    <a:cubicBezTo>
                      <a:pt x="540" y="61"/>
                      <a:pt x="543" y="68"/>
                      <a:pt x="545" y="75"/>
                    </a:cubicBezTo>
                    <a:cubicBezTo>
                      <a:pt x="548" y="74"/>
                      <a:pt x="550" y="72"/>
                      <a:pt x="553" y="71"/>
                    </a:cubicBezTo>
                    <a:cubicBezTo>
                      <a:pt x="580" y="44"/>
                      <a:pt x="580" y="44"/>
                      <a:pt x="580" y="44"/>
                    </a:cubicBezTo>
                    <a:cubicBezTo>
                      <a:pt x="581" y="43"/>
                      <a:pt x="582" y="42"/>
                      <a:pt x="583" y="42"/>
                    </a:cubicBezTo>
                    <a:cubicBezTo>
                      <a:pt x="609" y="31"/>
                      <a:pt x="609" y="31"/>
                      <a:pt x="609" y="31"/>
                    </a:cubicBezTo>
                    <a:cubicBezTo>
                      <a:pt x="603" y="27"/>
                      <a:pt x="603" y="27"/>
                      <a:pt x="603" y="27"/>
                    </a:cubicBezTo>
                    <a:cubicBezTo>
                      <a:pt x="600" y="25"/>
                      <a:pt x="598" y="21"/>
                      <a:pt x="599" y="17"/>
                    </a:cubicBezTo>
                    <a:cubicBezTo>
                      <a:pt x="600" y="13"/>
                      <a:pt x="603" y="9"/>
                      <a:pt x="607" y="9"/>
                    </a:cubicBezTo>
                    <a:cubicBezTo>
                      <a:pt x="662" y="0"/>
                      <a:pt x="662" y="0"/>
                      <a:pt x="662" y="0"/>
                    </a:cubicBezTo>
                    <a:cubicBezTo>
                      <a:pt x="662" y="0"/>
                      <a:pt x="663" y="0"/>
                      <a:pt x="663" y="0"/>
                    </a:cubicBezTo>
                    <a:cubicBezTo>
                      <a:pt x="732" y="0"/>
                      <a:pt x="732" y="0"/>
                      <a:pt x="732" y="0"/>
                    </a:cubicBezTo>
                    <a:cubicBezTo>
                      <a:pt x="737" y="0"/>
                      <a:pt x="741" y="3"/>
                      <a:pt x="742" y="7"/>
                    </a:cubicBezTo>
                    <a:cubicBezTo>
                      <a:pt x="742" y="7"/>
                      <a:pt x="742" y="8"/>
                      <a:pt x="743" y="8"/>
                    </a:cubicBezTo>
                    <a:cubicBezTo>
                      <a:pt x="819" y="0"/>
                      <a:pt x="819" y="0"/>
                      <a:pt x="819" y="0"/>
                    </a:cubicBezTo>
                    <a:cubicBezTo>
                      <a:pt x="820" y="0"/>
                      <a:pt x="820" y="0"/>
                      <a:pt x="820" y="0"/>
                    </a:cubicBezTo>
                    <a:cubicBezTo>
                      <a:pt x="919" y="0"/>
                      <a:pt x="919" y="0"/>
                      <a:pt x="919" y="0"/>
                    </a:cubicBezTo>
                    <a:cubicBezTo>
                      <a:pt x="920" y="0"/>
                      <a:pt x="922" y="0"/>
                      <a:pt x="923" y="1"/>
                    </a:cubicBezTo>
                    <a:cubicBezTo>
                      <a:pt x="948" y="12"/>
                      <a:pt x="948" y="12"/>
                      <a:pt x="948" y="12"/>
                    </a:cubicBezTo>
                    <a:cubicBezTo>
                      <a:pt x="952" y="14"/>
                      <a:pt x="954" y="18"/>
                      <a:pt x="954" y="22"/>
                    </a:cubicBezTo>
                    <a:cubicBezTo>
                      <a:pt x="954" y="27"/>
                      <a:pt x="951" y="30"/>
                      <a:pt x="947" y="32"/>
                    </a:cubicBezTo>
                    <a:cubicBezTo>
                      <a:pt x="934" y="36"/>
                      <a:pt x="918" y="42"/>
                      <a:pt x="914" y="44"/>
                    </a:cubicBezTo>
                    <a:cubicBezTo>
                      <a:pt x="911" y="47"/>
                      <a:pt x="901" y="61"/>
                      <a:pt x="892" y="73"/>
                    </a:cubicBezTo>
                    <a:cubicBezTo>
                      <a:pt x="892" y="82"/>
                      <a:pt x="892" y="82"/>
                      <a:pt x="892" y="82"/>
                    </a:cubicBezTo>
                    <a:cubicBezTo>
                      <a:pt x="892" y="85"/>
                      <a:pt x="891" y="88"/>
                      <a:pt x="888" y="90"/>
                    </a:cubicBezTo>
                    <a:cubicBezTo>
                      <a:pt x="874" y="102"/>
                      <a:pt x="874" y="102"/>
                      <a:pt x="874" y="102"/>
                    </a:cubicBezTo>
                    <a:cubicBezTo>
                      <a:pt x="873" y="103"/>
                      <a:pt x="871" y="103"/>
                      <a:pt x="870" y="104"/>
                    </a:cubicBezTo>
                    <a:cubicBezTo>
                      <a:pt x="797" y="122"/>
                      <a:pt x="797" y="122"/>
                      <a:pt x="797" y="122"/>
                    </a:cubicBezTo>
                    <a:cubicBezTo>
                      <a:pt x="778" y="136"/>
                      <a:pt x="778" y="136"/>
                      <a:pt x="778" y="136"/>
                    </a:cubicBezTo>
                    <a:cubicBezTo>
                      <a:pt x="750" y="156"/>
                      <a:pt x="750" y="156"/>
                      <a:pt x="750" y="156"/>
                    </a:cubicBezTo>
                    <a:cubicBezTo>
                      <a:pt x="746" y="159"/>
                      <a:pt x="740" y="159"/>
                      <a:pt x="737" y="155"/>
                    </a:cubicBezTo>
                    <a:cubicBezTo>
                      <a:pt x="713" y="131"/>
                      <a:pt x="712" y="127"/>
                      <a:pt x="711" y="125"/>
                    </a:cubicBezTo>
                    <a:cubicBezTo>
                      <a:pt x="710" y="122"/>
                      <a:pt x="708" y="117"/>
                      <a:pt x="717" y="92"/>
                    </a:cubicBezTo>
                    <a:cubicBezTo>
                      <a:pt x="717" y="90"/>
                      <a:pt x="719" y="88"/>
                      <a:pt x="720" y="87"/>
                    </a:cubicBezTo>
                    <a:cubicBezTo>
                      <a:pt x="729" y="80"/>
                      <a:pt x="729" y="80"/>
                      <a:pt x="729" y="80"/>
                    </a:cubicBezTo>
                    <a:cubicBezTo>
                      <a:pt x="714" y="61"/>
                      <a:pt x="714" y="61"/>
                      <a:pt x="714" y="61"/>
                    </a:cubicBezTo>
                    <a:cubicBezTo>
                      <a:pt x="683" y="47"/>
                      <a:pt x="683" y="47"/>
                      <a:pt x="683" y="47"/>
                    </a:cubicBezTo>
                    <a:cubicBezTo>
                      <a:pt x="637" y="56"/>
                      <a:pt x="637" y="56"/>
                      <a:pt x="637" y="56"/>
                    </a:cubicBezTo>
                    <a:cubicBezTo>
                      <a:pt x="640" y="59"/>
                      <a:pt x="640" y="59"/>
                      <a:pt x="640" y="59"/>
                    </a:cubicBezTo>
                    <a:cubicBezTo>
                      <a:pt x="666" y="74"/>
                      <a:pt x="666" y="74"/>
                      <a:pt x="666" y="74"/>
                    </a:cubicBezTo>
                    <a:cubicBezTo>
                      <a:pt x="668" y="76"/>
                      <a:pt x="670" y="79"/>
                      <a:pt x="671" y="82"/>
                    </a:cubicBezTo>
                    <a:cubicBezTo>
                      <a:pt x="674" y="110"/>
                      <a:pt x="674" y="110"/>
                      <a:pt x="674" y="110"/>
                    </a:cubicBezTo>
                    <a:cubicBezTo>
                      <a:pt x="674" y="116"/>
                      <a:pt x="670" y="121"/>
                      <a:pt x="665" y="121"/>
                    </a:cubicBezTo>
                    <a:cubicBezTo>
                      <a:pt x="645" y="124"/>
                      <a:pt x="645" y="124"/>
                      <a:pt x="645" y="124"/>
                    </a:cubicBezTo>
                    <a:cubicBezTo>
                      <a:pt x="641" y="128"/>
                      <a:pt x="641" y="128"/>
                      <a:pt x="641" y="128"/>
                    </a:cubicBezTo>
                    <a:cubicBezTo>
                      <a:pt x="639" y="131"/>
                      <a:pt x="636" y="132"/>
                      <a:pt x="632" y="132"/>
                    </a:cubicBezTo>
                    <a:cubicBezTo>
                      <a:pt x="612" y="129"/>
                      <a:pt x="612" y="129"/>
                      <a:pt x="612" y="129"/>
                    </a:cubicBezTo>
                    <a:cubicBezTo>
                      <a:pt x="611" y="129"/>
                      <a:pt x="609" y="128"/>
                      <a:pt x="608" y="128"/>
                    </a:cubicBezTo>
                    <a:cubicBezTo>
                      <a:pt x="603" y="125"/>
                      <a:pt x="603" y="125"/>
                      <a:pt x="603" y="125"/>
                    </a:cubicBezTo>
                    <a:cubicBezTo>
                      <a:pt x="601" y="124"/>
                      <a:pt x="600" y="123"/>
                      <a:pt x="599" y="121"/>
                    </a:cubicBezTo>
                    <a:cubicBezTo>
                      <a:pt x="589" y="107"/>
                      <a:pt x="589" y="107"/>
                      <a:pt x="589" y="107"/>
                    </a:cubicBezTo>
                    <a:cubicBezTo>
                      <a:pt x="558" y="107"/>
                      <a:pt x="558" y="107"/>
                      <a:pt x="558" y="107"/>
                    </a:cubicBezTo>
                    <a:cubicBezTo>
                      <a:pt x="555" y="125"/>
                      <a:pt x="555" y="125"/>
                      <a:pt x="555" y="125"/>
                    </a:cubicBezTo>
                    <a:cubicBezTo>
                      <a:pt x="554" y="130"/>
                      <a:pt x="551" y="133"/>
                      <a:pt x="546" y="134"/>
                    </a:cubicBezTo>
                    <a:cubicBezTo>
                      <a:pt x="502" y="137"/>
                      <a:pt x="502" y="137"/>
                      <a:pt x="502" y="137"/>
                    </a:cubicBezTo>
                    <a:cubicBezTo>
                      <a:pt x="478" y="161"/>
                      <a:pt x="478" y="161"/>
                      <a:pt x="478" y="161"/>
                    </a:cubicBezTo>
                    <a:cubicBezTo>
                      <a:pt x="510" y="172"/>
                      <a:pt x="510" y="172"/>
                      <a:pt x="510" y="172"/>
                    </a:cubicBezTo>
                    <a:cubicBezTo>
                      <a:pt x="513" y="173"/>
                      <a:pt x="515" y="175"/>
                      <a:pt x="516" y="178"/>
                    </a:cubicBezTo>
                    <a:cubicBezTo>
                      <a:pt x="516" y="179"/>
                      <a:pt x="517" y="179"/>
                      <a:pt x="517" y="180"/>
                    </a:cubicBezTo>
                    <a:cubicBezTo>
                      <a:pt x="534" y="177"/>
                      <a:pt x="534" y="177"/>
                      <a:pt x="534" y="177"/>
                    </a:cubicBezTo>
                    <a:cubicBezTo>
                      <a:pt x="545" y="143"/>
                      <a:pt x="545" y="143"/>
                      <a:pt x="545" y="143"/>
                    </a:cubicBezTo>
                    <a:cubicBezTo>
                      <a:pt x="547" y="139"/>
                      <a:pt x="550" y="136"/>
                      <a:pt x="555" y="136"/>
                    </a:cubicBezTo>
                    <a:cubicBezTo>
                      <a:pt x="599" y="136"/>
                      <a:pt x="599" y="136"/>
                      <a:pt x="599" y="136"/>
                    </a:cubicBezTo>
                    <a:cubicBezTo>
                      <a:pt x="602" y="136"/>
                      <a:pt x="605" y="138"/>
                      <a:pt x="607" y="140"/>
                    </a:cubicBezTo>
                    <a:cubicBezTo>
                      <a:pt x="618" y="154"/>
                      <a:pt x="618" y="154"/>
                      <a:pt x="618" y="154"/>
                    </a:cubicBezTo>
                    <a:cubicBezTo>
                      <a:pt x="659" y="193"/>
                      <a:pt x="659" y="193"/>
                      <a:pt x="659" y="193"/>
                    </a:cubicBezTo>
                    <a:cubicBezTo>
                      <a:pt x="661" y="195"/>
                      <a:pt x="662" y="198"/>
                      <a:pt x="662" y="201"/>
                    </a:cubicBezTo>
                    <a:cubicBezTo>
                      <a:pt x="662" y="204"/>
                      <a:pt x="660" y="207"/>
                      <a:pt x="658" y="209"/>
                    </a:cubicBezTo>
                    <a:cubicBezTo>
                      <a:pt x="642" y="221"/>
                      <a:pt x="642" y="221"/>
                      <a:pt x="642" y="221"/>
                    </a:cubicBezTo>
                    <a:cubicBezTo>
                      <a:pt x="640" y="222"/>
                      <a:pt x="638" y="223"/>
                      <a:pt x="636" y="223"/>
                    </a:cubicBezTo>
                    <a:cubicBezTo>
                      <a:pt x="602" y="223"/>
                      <a:pt x="602" y="223"/>
                      <a:pt x="602" y="223"/>
                    </a:cubicBezTo>
                    <a:cubicBezTo>
                      <a:pt x="599" y="225"/>
                      <a:pt x="599" y="225"/>
                      <a:pt x="599" y="225"/>
                    </a:cubicBezTo>
                    <a:cubicBezTo>
                      <a:pt x="608" y="235"/>
                      <a:pt x="608" y="235"/>
                      <a:pt x="608" y="235"/>
                    </a:cubicBezTo>
                    <a:cubicBezTo>
                      <a:pt x="610" y="238"/>
                      <a:pt x="611" y="241"/>
                      <a:pt x="610" y="244"/>
                    </a:cubicBezTo>
                    <a:cubicBezTo>
                      <a:pt x="606" y="263"/>
                      <a:pt x="606" y="263"/>
                      <a:pt x="606" y="263"/>
                    </a:cubicBezTo>
                    <a:cubicBezTo>
                      <a:pt x="605" y="268"/>
                      <a:pt x="601" y="271"/>
                      <a:pt x="596" y="271"/>
                    </a:cubicBezTo>
                    <a:cubicBezTo>
                      <a:pt x="565" y="271"/>
                      <a:pt x="565" y="271"/>
                      <a:pt x="565" y="271"/>
                    </a:cubicBezTo>
                    <a:cubicBezTo>
                      <a:pt x="497" y="314"/>
                      <a:pt x="497" y="314"/>
                      <a:pt x="497" y="314"/>
                    </a:cubicBezTo>
                    <a:cubicBezTo>
                      <a:pt x="495" y="333"/>
                      <a:pt x="495" y="333"/>
                      <a:pt x="495" y="333"/>
                    </a:cubicBezTo>
                    <a:cubicBezTo>
                      <a:pt x="494" y="335"/>
                      <a:pt x="493" y="338"/>
                      <a:pt x="491" y="339"/>
                    </a:cubicBezTo>
                    <a:cubicBezTo>
                      <a:pt x="455" y="369"/>
                      <a:pt x="455" y="369"/>
                      <a:pt x="455" y="369"/>
                    </a:cubicBezTo>
                    <a:cubicBezTo>
                      <a:pt x="451" y="401"/>
                      <a:pt x="451" y="401"/>
                      <a:pt x="451" y="401"/>
                    </a:cubicBezTo>
                    <a:cubicBezTo>
                      <a:pt x="450" y="406"/>
                      <a:pt x="446" y="410"/>
                      <a:pt x="441" y="410"/>
                    </a:cubicBezTo>
                    <a:cubicBezTo>
                      <a:pt x="427" y="412"/>
                      <a:pt x="427" y="412"/>
                      <a:pt x="427" y="412"/>
                    </a:cubicBezTo>
                    <a:cubicBezTo>
                      <a:pt x="422" y="412"/>
                      <a:pt x="418" y="410"/>
                      <a:pt x="416" y="406"/>
                    </a:cubicBezTo>
                    <a:cubicBezTo>
                      <a:pt x="403" y="376"/>
                      <a:pt x="403" y="376"/>
                      <a:pt x="403" y="376"/>
                    </a:cubicBezTo>
                    <a:cubicBezTo>
                      <a:pt x="343" y="394"/>
                      <a:pt x="343" y="394"/>
                      <a:pt x="343" y="394"/>
                    </a:cubicBezTo>
                    <a:cubicBezTo>
                      <a:pt x="331" y="436"/>
                      <a:pt x="331" y="436"/>
                      <a:pt x="331" y="436"/>
                    </a:cubicBezTo>
                    <a:cubicBezTo>
                      <a:pt x="339" y="439"/>
                      <a:pt x="347" y="442"/>
                      <a:pt x="351" y="443"/>
                    </a:cubicBezTo>
                    <a:cubicBezTo>
                      <a:pt x="353" y="441"/>
                      <a:pt x="356" y="438"/>
                      <a:pt x="358" y="436"/>
                    </a:cubicBezTo>
                    <a:cubicBezTo>
                      <a:pt x="360" y="434"/>
                      <a:pt x="363" y="433"/>
                      <a:pt x="366" y="433"/>
                    </a:cubicBezTo>
                    <a:cubicBezTo>
                      <a:pt x="388" y="433"/>
                      <a:pt x="388" y="433"/>
                      <a:pt x="388" y="433"/>
                    </a:cubicBezTo>
                    <a:cubicBezTo>
                      <a:pt x="391" y="433"/>
                      <a:pt x="394" y="434"/>
                      <a:pt x="396" y="437"/>
                    </a:cubicBezTo>
                    <a:cubicBezTo>
                      <a:pt x="398" y="440"/>
                      <a:pt x="398" y="443"/>
                      <a:pt x="397" y="446"/>
                    </a:cubicBezTo>
                    <a:cubicBezTo>
                      <a:pt x="388" y="473"/>
                      <a:pt x="388" y="473"/>
                      <a:pt x="388" y="473"/>
                    </a:cubicBezTo>
                    <a:cubicBezTo>
                      <a:pt x="412" y="480"/>
                      <a:pt x="412" y="480"/>
                      <a:pt x="412" y="480"/>
                    </a:cubicBezTo>
                    <a:cubicBezTo>
                      <a:pt x="416" y="481"/>
                      <a:pt x="419" y="485"/>
                      <a:pt x="419" y="490"/>
                    </a:cubicBezTo>
                    <a:cubicBezTo>
                      <a:pt x="419" y="511"/>
                      <a:pt x="419" y="511"/>
                      <a:pt x="419" y="511"/>
                    </a:cubicBezTo>
                    <a:cubicBezTo>
                      <a:pt x="436" y="517"/>
                      <a:pt x="436" y="517"/>
                      <a:pt x="436" y="517"/>
                    </a:cubicBezTo>
                    <a:cubicBezTo>
                      <a:pt x="462" y="502"/>
                      <a:pt x="462" y="502"/>
                      <a:pt x="462" y="502"/>
                    </a:cubicBezTo>
                    <a:cubicBezTo>
                      <a:pt x="463" y="501"/>
                      <a:pt x="465" y="500"/>
                      <a:pt x="467" y="500"/>
                    </a:cubicBezTo>
                    <a:cubicBezTo>
                      <a:pt x="553" y="500"/>
                      <a:pt x="553" y="500"/>
                      <a:pt x="553" y="500"/>
                    </a:cubicBezTo>
                    <a:cubicBezTo>
                      <a:pt x="556" y="500"/>
                      <a:pt x="558" y="501"/>
                      <a:pt x="560" y="502"/>
                    </a:cubicBezTo>
                    <a:cubicBezTo>
                      <a:pt x="632" y="561"/>
                      <a:pt x="632" y="561"/>
                      <a:pt x="632" y="561"/>
                    </a:cubicBezTo>
                    <a:cubicBezTo>
                      <a:pt x="634" y="563"/>
                      <a:pt x="636" y="566"/>
                      <a:pt x="636" y="569"/>
                    </a:cubicBezTo>
                    <a:cubicBezTo>
                      <a:pt x="636" y="578"/>
                      <a:pt x="635" y="588"/>
                      <a:pt x="634" y="596"/>
                    </a:cubicBezTo>
                    <a:cubicBezTo>
                      <a:pt x="648" y="602"/>
                      <a:pt x="688" y="612"/>
                      <a:pt x="723" y="619"/>
                    </a:cubicBezTo>
                    <a:cubicBezTo>
                      <a:pt x="726" y="620"/>
                      <a:pt x="729" y="622"/>
                      <a:pt x="730" y="625"/>
                    </a:cubicBezTo>
                    <a:cubicBezTo>
                      <a:pt x="745" y="660"/>
                      <a:pt x="745" y="660"/>
                      <a:pt x="745" y="660"/>
                    </a:cubicBezTo>
                    <a:cubicBezTo>
                      <a:pt x="746" y="663"/>
                      <a:pt x="746" y="666"/>
                      <a:pt x="745" y="668"/>
                    </a:cubicBezTo>
                    <a:cubicBezTo>
                      <a:pt x="708" y="765"/>
                      <a:pt x="708" y="765"/>
                      <a:pt x="708" y="765"/>
                    </a:cubicBezTo>
                    <a:cubicBezTo>
                      <a:pt x="708" y="766"/>
                      <a:pt x="707" y="767"/>
                      <a:pt x="707" y="768"/>
                    </a:cubicBezTo>
                    <a:cubicBezTo>
                      <a:pt x="589" y="916"/>
                      <a:pt x="589" y="916"/>
                      <a:pt x="589" y="916"/>
                    </a:cubicBezTo>
                    <a:cubicBezTo>
                      <a:pt x="589" y="980"/>
                      <a:pt x="589" y="980"/>
                      <a:pt x="589" y="980"/>
                    </a:cubicBezTo>
                    <a:cubicBezTo>
                      <a:pt x="618" y="1009"/>
                      <a:pt x="618" y="1009"/>
                      <a:pt x="618" y="1009"/>
                    </a:cubicBezTo>
                    <a:cubicBezTo>
                      <a:pt x="621" y="1013"/>
                      <a:pt x="622" y="1018"/>
                      <a:pt x="619" y="1022"/>
                    </a:cubicBezTo>
                    <a:cubicBezTo>
                      <a:pt x="617" y="1025"/>
                      <a:pt x="614" y="1027"/>
                      <a:pt x="611" y="1027"/>
                    </a:cubicBezTo>
                    <a:moveTo>
                      <a:pt x="389" y="495"/>
                    </a:moveTo>
                    <a:cubicBezTo>
                      <a:pt x="398" y="514"/>
                      <a:pt x="398" y="514"/>
                      <a:pt x="398" y="514"/>
                    </a:cubicBezTo>
                    <a:cubicBezTo>
                      <a:pt x="398" y="497"/>
                      <a:pt x="398" y="497"/>
                      <a:pt x="398" y="497"/>
                    </a:cubicBezTo>
                    <a:cubicBezTo>
                      <a:pt x="389" y="495"/>
                      <a:pt x="389" y="495"/>
                      <a:pt x="389" y="495"/>
                    </a:cubicBezTo>
                  </a:path>
                </a:pathLst>
              </a:custGeom>
              <a:solidFill>
                <a:srgbClr val="E1E1E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1" name="Freeform 8">
                <a:extLst>
                  <a:ext uri="{FF2B5EF4-FFF2-40B4-BE49-F238E27FC236}">
                    <a16:creationId xmlns:a16="http://schemas.microsoft.com/office/drawing/2014/main" id="{83467670-ECEB-4046-946B-15102A1B6A2D}"/>
                  </a:ext>
                </a:extLst>
              </p:cNvPr>
              <p:cNvSpPr>
                <a:spLocks noEditPoints="1"/>
              </p:cNvSpPr>
              <p:nvPr/>
            </p:nvSpPr>
            <p:spPr bwMode="auto">
              <a:xfrm>
                <a:off x="1796859" y="4902379"/>
                <a:ext cx="1566923" cy="1125121"/>
              </a:xfrm>
              <a:custGeom>
                <a:avLst/>
                <a:gdLst>
                  <a:gd name="T0" fmla="*/ 235 w 1153"/>
                  <a:gd name="T1" fmla="*/ 777 h 829"/>
                  <a:gd name="T2" fmla="*/ 208 w 1153"/>
                  <a:gd name="T3" fmla="*/ 607 h 829"/>
                  <a:gd name="T4" fmla="*/ 184 w 1153"/>
                  <a:gd name="T5" fmla="*/ 536 h 829"/>
                  <a:gd name="T6" fmla="*/ 111 w 1153"/>
                  <a:gd name="T7" fmla="*/ 535 h 829"/>
                  <a:gd name="T8" fmla="*/ 3 w 1153"/>
                  <a:gd name="T9" fmla="*/ 457 h 829"/>
                  <a:gd name="T10" fmla="*/ 3 w 1153"/>
                  <a:gd name="T11" fmla="*/ 389 h 829"/>
                  <a:gd name="T12" fmla="*/ 146 w 1153"/>
                  <a:gd name="T13" fmla="*/ 282 h 829"/>
                  <a:gd name="T14" fmla="*/ 212 w 1153"/>
                  <a:gd name="T15" fmla="*/ 307 h 829"/>
                  <a:gd name="T16" fmla="*/ 302 w 1153"/>
                  <a:gd name="T17" fmla="*/ 311 h 829"/>
                  <a:gd name="T18" fmla="*/ 340 w 1153"/>
                  <a:gd name="T19" fmla="*/ 299 h 829"/>
                  <a:gd name="T20" fmla="*/ 297 w 1153"/>
                  <a:gd name="T21" fmla="*/ 284 h 829"/>
                  <a:gd name="T22" fmla="*/ 263 w 1153"/>
                  <a:gd name="T23" fmla="*/ 281 h 829"/>
                  <a:gd name="T24" fmla="*/ 218 w 1153"/>
                  <a:gd name="T25" fmla="*/ 227 h 829"/>
                  <a:gd name="T26" fmla="*/ 228 w 1153"/>
                  <a:gd name="T27" fmla="*/ 291 h 829"/>
                  <a:gd name="T28" fmla="*/ 150 w 1153"/>
                  <a:gd name="T29" fmla="*/ 248 h 829"/>
                  <a:gd name="T30" fmla="*/ 78 w 1153"/>
                  <a:gd name="T31" fmla="*/ 290 h 829"/>
                  <a:gd name="T32" fmla="*/ 83 w 1153"/>
                  <a:gd name="T33" fmla="*/ 225 h 829"/>
                  <a:gd name="T34" fmla="*/ 103 w 1153"/>
                  <a:gd name="T35" fmla="*/ 203 h 829"/>
                  <a:gd name="T36" fmla="*/ 110 w 1153"/>
                  <a:gd name="T37" fmla="*/ 162 h 829"/>
                  <a:gd name="T38" fmla="*/ 114 w 1153"/>
                  <a:gd name="T39" fmla="*/ 122 h 829"/>
                  <a:gd name="T40" fmla="*/ 169 w 1153"/>
                  <a:gd name="T41" fmla="*/ 150 h 829"/>
                  <a:gd name="T42" fmla="*/ 280 w 1153"/>
                  <a:gd name="T43" fmla="*/ 120 h 829"/>
                  <a:gd name="T44" fmla="*/ 233 w 1153"/>
                  <a:gd name="T45" fmla="*/ 132 h 829"/>
                  <a:gd name="T46" fmla="*/ 202 w 1153"/>
                  <a:gd name="T47" fmla="*/ 134 h 829"/>
                  <a:gd name="T48" fmla="*/ 169 w 1153"/>
                  <a:gd name="T49" fmla="*/ 99 h 829"/>
                  <a:gd name="T50" fmla="*/ 279 w 1153"/>
                  <a:gd name="T51" fmla="*/ 30 h 829"/>
                  <a:gd name="T52" fmla="*/ 355 w 1153"/>
                  <a:gd name="T53" fmla="*/ 54 h 829"/>
                  <a:gd name="T54" fmla="*/ 359 w 1153"/>
                  <a:gd name="T55" fmla="*/ 60 h 829"/>
                  <a:gd name="T56" fmla="*/ 448 w 1153"/>
                  <a:gd name="T57" fmla="*/ 43 h 829"/>
                  <a:gd name="T58" fmla="*/ 508 w 1153"/>
                  <a:gd name="T59" fmla="*/ 13 h 829"/>
                  <a:gd name="T60" fmla="*/ 681 w 1153"/>
                  <a:gd name="T61" fmla="*/ 0 h 829"/>
                  <a:gd name="T62" fmla="*/ 854 w 1153"/>
                  <a:gd name="T63" fmla="*/ 24 h 829"/>
                  <a:gd name="T64" fmla="*/ 1152 w 1153"/>
                  <a:gd name="T65" fmla="*/ 75 h 829"/>
                  <a:gd name="T66" fmla="*/ 1115 w 1153"/>
                  <a:gd name="T67" fmla="*/ 102 h 829"/>
                  <a:gd name="T68" fmla="*/ 1091 w 1153"/>
                  <a:gd name="T69" fmla="*/ 161 h 829"/>
                  <a:gd name="T70" fmla="*/ 1033 w 1153"/>
                  <a:gd name="T71" fmla="*/ 139 h 829"/>
                  <a:gd name="T72" fmla="*/ 1001 w 1153"/>
                  <a:gd name="T73" fmla="*/ 128 h 829"/>
                  <a:gd name="T74" fmla="*/ 978 w 1153"/>
                  <a:gd name="T75" fmla="*/ 156 h 829"/>
                  <a:gd name="T76" fmla="*/ 995 w 1153"/>
                  <a:gd name="T77" fmla="*/ 214 h 829"/>
                  <a:gd name="T78" fmla="*/ 996 w 1153"/>
                  <a:gd name="T79" fmla="*/ 274 h 829"/>
                  <a:gd name="T80" fmla="*/ 969 w 1153"/>
                  <a:gd name="T81" fmla="*/ 307 h 829"/>
                  <a:gd name="T82" fmla="*/ 913 w 1153"/>
                  <a:gd name="T83" fmla="*/ 269 h 829"/>
                  <a:gd name="T84" fmla="*/ 936 w 1153"/>
                  <a:gd name="T85" fmla="*/ 288 h 829"/>
                  <a:gd name="T86" fmla="*/ 951 w 1153"/>
                  <a:gd name="T87" fmla="*/ 378 h 829"/>
                  <a:gd name="T88" fmla="*/ 865 w 1153"/>
                  <a:gd name="T89" fmla="*/ 416 h 829"/>
                  <a:gd name="T90" fmla="*/ 891 w 1153"/>
                  <a:gd name="T91" fmla="*/ 468 h 829"/>
                  <a:gd name="T92" fmla="*/ 848 w 1153"/>
                  <a:gd name="T93" fmla="*/ 507 h 829"/>
                  <a:gd name="T94" fmla="*/ 849 w 1153"/>
                  <a:gd name="T95" fmla="*/ 552 h 829"/>
                  <a:gd name="T96" fmla="*/ 805 w 1153"/>
                  <a:gd name="T97" fmla="*/ 486 h 829"/>
                  <a:gd name="T98" fmla="*/ 768 w 1153"/>
                  <a:gd name="T99" fmla="*/ 424 h 829"/>
                  <a:gd name="T100" fmla="*/ 708 w 1153"/>
                  <a:gd name="T101" fmla="*/ 441 h 829"/>
                  <a:gd name="T102" fmla="*/ 700 w 1153"/>
                  <a:gd name="T103" fmla="*/ 462 h 829"/>
                  <a:gd name="T104" fmla="*/ 652 w 1153"/>
                  <a:gd name="T105" fmla="*/ 499 h 829"/>
                  <a:gd name="T106" fmla="*/ 602 w 1153"/>
                  <a:gd name="T107" fmla="*/ 408 h 829"/>
                  <a:gd name="T108" fmla="*/ 469 w 1153"/>
                  <a:gd name="T109" fmla="*/ 346 h 829"/>
                  <a:gd name="T110" fmla="*/ 512 w 1153"/>
                  <a:gd name="T111" fmla="*/ 373 h 829"/>
                  <a:gd name="T112" fmla="*/ 510 w 1153"/>
                  <a:gd name="T113" fmla="*/ 442 h 829"/>
                  <a:gd name="T114" fmla="*/ 379 w 1153"/>
                  <a:gd name="T115" fmla="*/ 362 h 829"/>
                  <a:gd name="T116" fmla="*/ 496 w 1153"/>
                  <a:gd name="T117" fmla="*/ 460 h 829"/>
                  <a:gd name="T118" fmla="*/ 480 w 1153"/>
                  <a:gd name="T119" fmla="*/ 539 h 829"/>
                  <a:gd name="T120" fmla="*/ 420 w 1153"/>
                  <a:gd name="T121" fmla="*/ 631 h 829"/>
                  <a:gd name="T122" fmla="*/ 394 w 1153"/>
                  <a:gd name="T123" fmla="*/ 729 h 829"/>
                  <a:gd name="T124" fmla="*/ 1054 w 1153"/>
                  <a:gd name="T125" fmla="*/ 135 h 8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153" h="829">
                    <a:moveTo>
                      <a:pt x="306" y="829"/>
                    </a:moveTo>
                    <a:cubicBezTo>
                      <a:pt x="266" y="829"/>
                      <a:pt x="266" y="829"/>
                      <a:pt x="266" y="829"/>
                    </a:cubicBezTo>
                    <a:cubicBezTo>
                      <a:pt x="262" y="829"/>
                      <a:pt x="258" y="827"/>
                      <a:pt x="257" y="823"/>
                    </a:cubicBezTo>
                    <a:cubicBezTo>
                      <a:pt x="235" y="777"/>
                      <a:pt x="235" y="777"/>
                      <a:pt x="235" y="777"/>
                    </a:cubicBezTo>
                    <a:cubicBezTo>
                      <a:pt x="234" y="776"/>
                      <a:pt x="234" y="776"/>
                      <a:pt x="234" y="776"/>
                    </a:cubicBezTo>
                    <a:cubicBezTo>
                      <a:pt x="204" y="699"/>
                      <a:pt x="205" y="695"/>
                      <a:pt x="206" y="691"/>
                    </a:cubicBezTo>
                    <a:cubicBezTo>
                      <a:pt x="208" y="687"/>
                      <a:pt x="217" y="661"/>
                      <a:pt x="220" y="651"/>
                    </a:cubicBezTo>
                    <a:cubicBezTo>
                      <a:pt x="208" y="607"/>
                      <a:pt x="208" y="607"/>
                      <a:pt x="208" y="607"/>
                    </a:cubicBezTo>
                    <a:cubicBezTo>
                      <a:pt x="191" y="578"/>
                      <a:pt x="191" y="578"/>
                      <a:pt x="191" y="578"/>
                    </a:cubicBezTo>
                    <a:cubicBezTo>
                      <a:pt x="190" y="576"/>
                      <a:pt x="190" y="574"/>
                      <a:pt x="190" y="573"/>
                    </a:cubicBezTo>
                    <a:cubicBezTo>
                      <a:pt x="190" y="544"/>
                      <a:pt x="190" y="544"/>
                      <a:pt x="190" y="544"/>
                    </a:cubicBezTo>
                    <a:cubicBezTo>
                      <a:pt x="184" y="536"/>
                      <a:pt x="184" y="536"/>
                      <a:pt x="184" y="536"/>
                    </a:cubicBezTo>
                    <a:cubicBezTo>
                      <a:pt x="171" y="536"/>
                      <a:pt x="171" y="536"/>
                      <a:pt x="171" y="536"/>
                    </a:cubicBezTo>
                    <a:cubicBezTo>
                      <a:pt x="168" y="536"/>
                      <a:pt x="165" y="535"/>
                      <a:pt x="163" y="533"/>
                    </a:cubicBezTo>
                    <a:cubicBezTo>
                      <a:pt x="152" y="521"/>
                      <a:pt x="152" y="521"/>
                      <a:pt x="152" y="521"/>
                    </a:cubicBezTo>
                    <a:cubicBezTo>
                      <a:pt x="111" y="535"/>
                      <a:pt x="111" y="535"/>
                      <a:pt x="111" y="535"/>
                    </a:cubicBezTo>
                    <a:cubicBezTo>
                      <a:pt x="110" y="536"/>
                      <a:pt x="109" y="536"/>
                      <a:pt x="107" y="536"/>
                    </a:cubicBezTo>
                    <a:cubicBezTo>
                      <a:pt x="71" y="536"/>
                      <a:pt x="71" y="536"/>
                      <a:pt x="71" y="536"/>
                    </a:cubicBezTo>
                    <a:cubicBezTo>
                      <a:pt x="68" y="536"/>
                      <a:pt x="65" y="535"/>
                      <a:pt x="63" y="532"/>
                    </a:cubicBezTo>
                    <a:cubicBezTo>
                      <a:pt x="3" y="457"/>
                      <a:pt x="3" y="457"/>
                      <a:pt x="3" y="457"/>
                    </a:cubicBezTo>
                    <a:cubicBezTo>
                      <a:pt x="0" y="454"/>
                      <a:pt x="0" y="450"/>
                      <a:pt x="1" y="447"/>
                    </a:cubicBezTo>
                    <a:cubicBezTo>
                      <a:pt x="11" y="424"/>
                      <a:pt x="11" y="424"/>
                      <a:pt x="11" y="424"/>
                    </a:cubicBezTo>
                    <a:cubicBezTo>
                      <a:pt x="1" y="401"/>
                      <a:pt x="1" y="401"/>
                      <a:pt x="1" y="401"/>
                    </a:cubicBezTo>
                    <a:cubicBezTo>
                      <a:pt x="0" y="397"/>
                      <a:pt x="0" y="392"/>
                      <a:pt x="3" y="389"/>
                    </a:cubicBezTo>
                    <a:cubicBezTo>
                      <a:pt x="91" y="297"/>
                      <a:pt x="91" y="297"/>
                      <a:pt x="91" y="297"/>
                    </a:cubicBezTo>
                    <a:cubicBezTo>
                      <a:pt x="93" y="295"/>
                      <a:pt x="96" y="294"/>
                      <a:pt x="99" y="294"/>
                    </a:cubicBezTo>
                    <a:cubicBezTo>
                      <a:pt x="120" y="294"/>
                      <a:pt x="120" y="294"/>
                      <a:pt x="120" y="294"/>
                    </a:cubicBezTo>
                    <a:cubicBezTo>
                      <a:pt x="146" y="282"/>
                      <a:pt x="146" y="282"/>
                      <a:pt x="146" y="282"/>
                    </a:cubicBezTo>
                    <a:cubicBezTo>
                      <a:pt x="147" y="281"/>
                      <a:pt x="149" y="281"/>
                      <a:pt x="150" y="281"/>
                    </a:cubicBezTo>
                    <a:cubicBezTo>
                      <a:pt x="194" y="282"/>
                      <a:pt x="194" y="282"/>
                      <a:pt x="194" y="282"/>
                    </a:cubicBezTo>
                    <a:cubicBezTo>
                      <a:pt x="198" y="282"/>
                      <a:pt x="202" y="285"/>
                      <a:pt x="203" y="288"/>
                    </a:cubicBezTo>
                    <a:cubicBezTo>
                      <a:pt x="212" y="307"/>
                      <a:pt x="212" y="307"/>
                      <a:pt x="212" y="307"/>
                    </a:cubicBezTo>
                    <a:cubicBezTo>
                      <a:pt x="251" y="314"/>
                      <a:pt x="251" y="314"/>
                      <a:pt x="251" y="314"/>
                    </a:cubicBezTo>
                    <a:cubicBezTo>
                      <a:pt x="256" y="315"/>
                      <a:pt x="256" y="315"/>
                      <a:pt x="256" y="315"/>
                    </a:cubicBezTo>
                    <a:cubicBezTo>
                      <a:pt x="258" y="311"/>
                      <a:pt x="262" y="308"/>
                      <a:pt x="267" y="309"/>
                    </a:cubicBezTo>
                    <a:cubicBezTo>
                      <a:pt x="302" y="311"/>
                      <a:pt x="302" y="311"/>
                      <a:pt x="302" y="311"/>
                    </a:cubicBezTo>
                    <a:cubicBezTo>
                      <a:pt x="355" y="317"/>
                      <a:pt x="355" y="317"/>
                      <a:pt x="355" y="317"/>
                    </a:cubicBezTo>
                    <a:cubicBezTo>
                      <a:pt x="359" y="316"/>
                      <a:pt x="359" y="316"/>
                      <a:pt x="359" y="316"/>
                    </a:cubicBezTo>
                    <a:cubicBezTo>
                      <a:pt x="360" y="295"/>
                      <a:pt x="360" y="295"/>
                      <a:pt x="360" y="295"/>
                    </a:cubicBezTo>
                    <a:cubicBezTo>
                      <a:pt x="340" y="299"/>
                      <a:pt x="340" y="299"/>
                      <a:pt x="340" y="299"/>
                    </a:cubicBezTo>
                    <a:cubicBezTo>
                      <a:pt x="336" y="300"/>
                      <a:pt x="333" y="299"/>
                      <a:pt x="330" y="297"/>
                    </a:cubicBezTo>
                    <a:cubicBezTo>
                      <a:pt x="298" y="266"/>
                      <a:pt x="298" y="266"/>
                      <a:pt x="298" y="266"/>
                    </a:cubicBezTo>
                    <a:cubicBezTo>
                      <a:pt x="297" y="266"/>
                      <a:pt x="297" y="266"/>
                      <a:pt x="297" y="266"/>
                    </a:cubicBezTo>
                    <a:cubicBezTo>
                      <a:pt x="297" y="284"/>
                      <a:pt x="297" y="284"/>
                      <a:pt x="297" y="284"/>
                    </a:cubicBezTo>
                    <a:cubicBezTo>
                      <a:pt x="297" y="287"/>
                      <a:pt x="295" y="291"/>
                      <a:pt x="292" y="293"/>
                    </a:cubicBezTo>
                    <a:cubicBezTo>
                      <a:pt x="288" y="294"/>
                      <a:pt x="284" y="294"/>
                      <a:pt x="281" y="292"/>
                    </a:cubicBezTo>
                    <a:cubicBezTo>
                      <a:pt x="267" y="284"/>
                      <a:pt x="267" y="284"/>
                      <a:pt x="267" y="284"/>
                    </a:cubicBezTo>
                    <a:cubicBezTo>
                      <a:pt x="265" y="283"/>
                      <a:pt x="264" y="282"/>
                      <a:pt x="263" y="281"/>
                    </a:cubicBezTo>
                    <a:cubicBezTo>
                      <a:pt x="250" y="262"/>
                      <a:pt x="250" y="262"/>
                      <a:pt x="250" y="262"/>
                    </a:cubicBezTo>
                    <a:cubicBezTo>
                      <a:pt x="250" y="261"/>
                      <a:pt x="250" y="261"/>
                      <a:pt x="250" y="261"/>
                    </a:cubicBezTo>
                    <a:cubicBezTo>
                      <a:pt x="228" y="223"/>
                      <a:pt x="228" y="223"/>
                      <a:pt x="228" y="223"/>
                    </a:cubicBezTo>
                    <a:cubicBezTo>
                      <a:pt x="218" y="227"/>
                      <a:pt x="218" y="227"/>
                      <a:pt x="218" y="227"/>
                    </a:cubicBezTo>
                    <a:cubicBezTo>
                      <a:pt x="247" y="262"/>
                      <a:pt x="247" y="262"/>
                      <a:pt x="247" y="262"/>
                    </a:cubicBezTo>
                    <a:cubicBezTo>
                      <a:pt x="250" y="266"/>
                      <a:pt x="251" y="271"/>
                      <a:pt x="248" y="275"/>
                    </a:cubicBezTo>
                    <a:cubicBezTo>
                      <a:pt x="239" y="287"/>
                      <a:pt x="239" y="287"/>
                      <a:pt x="239" y="287"/>
                    </a:cubicBezTo>
                    <a:cubicBezTo>
                      <a:pt x="236" y="290"/>
                      <a:pt x="232" y="292"/>
                      <a:pt x="228" y="291"/>
                    </a:cubicBezTo>
                    <a:cubicBezTo>
                      <a:pt x="224" y="290"/>
                      <a:pt x="221" y="286"/>
                      <a:pt x="221" y="282"/>
                    </a:cubicBezTo>
                    <a:cubicBezTo>
                      <a:pt x="218" y="267"/>
                      <a:pt x="218" y="267"/>
                      <a:pt x="218" y="267"/>
                    </a:cubicBezTo>
                    <a:cubicBezTo>
                      <a:pt x="193" y="244"/>
                      <a:pt x="193" y="244"/>
                      <a:pt x="193" y="244"/>
                    </a:cubicBezTo>
                    <a:cubicBezTo>
                      <a:pt x="150" y="248"/>
                      <a:pt x="150" y="248"/>
                      <a:pt x="150" y="248"/>
                    </a:cubicBezTo>
                    <a:cubicBezTo>
                      <a:pt x="129" y="279"/>
                      <a:pt x="129" y="279"/>
                      <a:pt x="129" y="279"/>
                    </a:cubicBezTo>
                    <a:cubicBezTo>
                      <a:pt x="128" y="282"/>
                      <a:pt x="125" y="283"/>
                      <a:pt x="123" y="284"/>
                    </a:cubicBezTo>
                    <a:cubicBezTo>
                      <a:pt x="86" y="292"/>
                      <a:pt x="86" y="292"/>
                      <a:pt x="86" y="292"/>
                    </a:cubicBezTo>
                    <a:cubicBezTo>
                      <a:pt x="83" y="293"/>
                      <a:pt x="80" y="292"/>
                      <a:pt x="78" y="290"/>
                    </a:cubicBezTo>
                    <a:cubicBezTo>
                      <a:pt x="75" y="288"/>
                      <a:pt x="74" y="286"/>
                      <a:pt x="74" y="282"/>
                    </a:cubicBezTo>
                    <a:cubicBezTo>
                      <a:pt x="72" y="235"/>
                      <a:pt x="72" y="235"/>
                      <a:pt x="72" y="235"/>
                    </a:cubicBezTo>
                    <a:cubicBezTo>
                      <a:pt x="72" y="233"/>
                      <a:pt x="73" y="230"/>
                      <a:pt x="75" y="228"/>
                    </a:cubicBezTo>
                    <a:cubicBezTo>
                      <a:pt x="77" y="226"/>
                      <a:pt x="80" y="225"/>
                      <a:pt x="83" y="225"/>
                    </a:cubicBezTo>
                    <a:cubicBezTo>
                      <a:pt x="117" y="225"/>
                      <a:pt x="117" y="225"/>
                      <a:pt x="117" y="225"/>
                    </a:cubicBezTo>
                    <a:cubicBezTo>
                      <a:pt x="118" y="217"/>
                      <a:pt x="118" y="217"/>
                      <a:pt x="118" y="217"/>
                    </a:cubicBezTo>
                    <a:cubicBezTo>
                      <a:pt x="108" y="212"/>
                      <a:pt x="108" y="212"/>
                      <a:pt x="108" y="212"/>
                    </a:cubicBezTo>
                    <a:cubicBezTo>
                      <a:pt x="105" y="210"/>
                      <a:pt x="103" y="207"/>
                      <a:pt x="103" y="203"/>
                    </a:cubicBezTo>
                    <a:cubicBezTo>
                      <a:pt x="103" y="200"/>
                      <a:pt x="105" y="196"/>
                      <a:pt x="108" y="194"/>
                    </a:cubicBezTo>
                    <a:cubicBezTo>
                      <a:pt x="128" y="181"/>
                      <a:pt x="128" y="181"/>
                      <a:pt x="128" y="181"/>
                    </a:cubicBezTo>
                    <a:cubicBezTo>
                      <a:pt x="115" y="172"/>
                      <a:pt x="115" y="172"/>
                      <a:pt x="115" y="172"/>
                    </a:cubicBezTo>
                    <a:cubicBezTo>
                      <a:pt x="112" y="170"/>
                      <a:pt x="110" y="166"/>
                      <a:pt x="110" y="162"/>
                    </a:cubicBezTo>
                    <a:cubicBezTo>
                      <a:pt x="111" y="154"/>
                      <a:pt x="111" y="154"/>
                      <a:pt x="111" y="154"/>
                    </a:cubicBezTo>
                    <a:cubicBezTo>
                      <a:pt x="106" y="149"/>
                      <a:pt x="106" y="149"/>
                      <a:pt x="106" y="149"/>
                    </a:cubicBezTo>
                    <a:cubicBezTo>
                      <a:pt x="103" y="145"/>
                      <a:pt x="102" y="140"/>
                      <a:pt x="105" y="136"/>
                    </a:cubicBezTo>
                    <a:cubicBezTo>
                      <a:pt x="114" y="122"/>
                      <a:pt x="114" y="122"/>
                      <a:pt x="114" y="122"/>
                    </a:cubicBezTo>
                    <a:cubicBezTo>
                      <a:pt x="115" y="120"/>
                      <a:pt x="118" y="118"/>
                      <a:pt x="122" y="118"/>
                    </a:cubicBezTo>
                    <a:cubicBezTo>
                      <a:pt x="125" y="118"/>
                      <a:pt x="128" y="119"/>
                      <a:pt x="130" y="122"/>
                    </a:cubicBezTo>
                    <a:cubicBezTo>
                      <a:pt x="160" y="160"/>
                      <a:pt x="160" y="160"/>
                      <a:pt x="160" y="160"/>
                    </a:cubicBezTo>
                    <a:cubicBezTo>
                      <a:pt x="169" y="150"/>
                      <a:pt x="169" y="150"/>
                      <a:pt x="169" y="150"/>
                    </a:cubicBezTo>
                    <a:cubicBezTo>
                      <a:pt x="171" y="148"/>
                      <a:pt x="174" y="147"/>
                      <a:pt x="176" y="147"/>
                    </a:cubicBezTo>
                    <a:cubicBezTo>
                      <a:pt x="199" y="147"/>
                      <a:pt x="199" y="147"/>
                      <a:pt x="199" y="147"/>
                    </a:cubicBezTo>
                    <a:cubicBezTo>
                      <a:pt x="250" y="139"/>
                      <a:pt x="250" y="139"/>
                      <a:pt x="250" y="139"/>
                    </a:cubicBezTo>
                    <a:cubicBezTo>
                      <a:pt x="280" y="120"/>
                      <a:pt x="280" y="120"/>
                      <a:pt x="280" y="120"/>
                    </a:cubicBezTo>
                    <a:cubicBezTo>
                      <a:pt x="261" y="91"/>
                      <a:pt x="261" y="91"/>
                      <a:pt x="261" y="91"/>
                    </a:cubicBezTo>
                    <a:cubicBezTo>
                      <a:pt x="252" y="112"/>
                      <a:pt x="252" y="112"/>
                      <a:pt x="252" y="112"/>
                    </a:cubicBezTo>
                    <a:cubicBezTo>
                      <a:pt x="251" y="113"/>
                      <a:pt x="251" y="114"/>
                      <a:pt x="250" y="115"/>
                    </a:cubicBezTo>
                    <a:cubicBezTo>
                      <a:pt x="233" y="132"/>
                      <a:pt x="233" y="132"/>
                      <a:pt x="233" y="132"/>
                    </a:cubicBezTo>
                    <a:cubicBezTo>
                      <a:pt x="232" y="133"/>
                      <a:pt x="232" y="133"/>
                      <a:pt x="232" y="133"/>
                    </a:cubicBezTo>
                    <a:cubicBezTo>
                      <a:pt x="223" y="140"/>
                      <a:pt x="223" y="140"/>
                      <a:pt x="223" y="140"/>
                    </a:cubicBezTo>
                    <a:cubicBezTo>
                      <a:pt x="220" y="142"/>
                      <a:pt x="215" y="143"/>
                      <a:pt x="212" y="140"/>
                    </a:cubicBezTo>
                    <a:cubicBezTo>
                      <a:pt x="202" y="134"/>
                      <a:pt x="202" y="134"/>
                      <a:pt x="202" y="134"/>
                    </a:cubicBezTo>
                    <a:cubicBezTo>
                      <a:pt x="182" y="137"/>
                      <a:pt x="182" y="137"/>
                      <a:pt x="182" y="137"/>
                    </a:cubicBezTo>
                    <a:cubicBezTo>
                      <a:pt x="177" y="137"/>
                      <a:pt x="172" y="134"/>
                      <a:pt x="171" y="129"/>
                    </a:cubicBezTo>
                    <a:cubicBezTo>
                      <a:pt x="166" y="108"/>
                      <a:pt x="166" y="108"/>
                      <a:pt x="166" y="108"/>
                    </a:cubicBezTo>
                    <a:cubicBezTo>
                      <a:pt x="166" y="105"/>
                      <a:pt x="167" y="101"/>
                      <a:pt x="169" y="99"/>
                    </a:cubicBezTo>
                    <a:cubicBezTo>
                      <a:pt x="221" y="47"/>
                      <a:pt x="221" y="47"/>
                      <a:pt x="221" y="47"/>
                    </a:cubicBezTo>
                    <a:cubicBezTo>
                      <a:pt x="222" y="46"/>
                      <a:pt x="223" y="45"/>
                      <a:pt x="225" y="45"/>
                    </a:cubicBezTo>
                    <a:cubicBezTo>
                      <a:pt x="278" y="30"/>
                      <a:pt x="278" y="30"/>
                      <a:pt x="278" y="30"/>
                    </a:cubicBezTo>
                    <a:cubicBezTo>
                      <a:pt x="278" y="30"/>
                      <a:pt x="279" y="30"/>
                      <a:pt x="279" y="30"/>
                    </a:cubicBezTo>
                    <a:cubicBezTo>
                      <a:pt x="344" y="20"/>
                      <a:pt x="344" y="20"/>
                      <a:pt x="344" y="20"/>
                    </a:cubicBezTo>
                    <a:cubicBezTo>
                      <a:pt x="349" y="19"/>
                      <a:pt x="354" y="22"/>
                      <a:pt x="355" y="27"/>
                    </a:cubicBezTo>
                    <a:cubicBezTo>
                      <a:pt x="359" y="43"/>
                      <a:pt x="359" y="43"/>
                      <a:pt x="359" y="43"/>
                    </a:cubicBezTo>
                    <a:cubicBezTo>
                      <a:pt x="361" y="47"/>
                      <a:pt x="359" y="52"/>
                      <a:pt x="355" y="54"/>
                    </a:cubicBezTo>
                    <a:cubicBezTo>
                      <a:pt x="329" y="72"/>
                      <a:pt x="329" y="72"/>
                      <a:pt x="329" y="72"/>
                    </a:cubicBezTo>
                    <a:cubicBezTo>
                      <a:pt x="331" y="81"/>
                      <a:pt x="331" y="81"/>
                      <a:pt x="331" y="81"/>
                    </a:cubicBezTo>
                    <a:cubicBezTo>
                      <a:pt x="356" y="62"/>
                      <a:pt x="356" y="62"/>
                      <a:pt x="356" y="62"/>
                    </a:cubicBezTo>
                    <a:cubicBezTo>
                      <a:pt x="357" y="61"/>
                      <a:pt x="358" y="61"/>
                      <a:pt x="359" y="60"/>
                    </a:cubicBezTo>
                    <a:cubicBezTo>
                      <a:pt x="389" y="52"/>
                      <a:pt x="389" y="52"/>
                      <a:pt x="389" y="52"/>
                    </a:cubicBezTo>
                    <a:cubicBezTo>
                      <a:pt x="390" y="52"/>
                      <a:pt x="390" y="52"/>
                      <a:pt x="390" y="52"/>
                    </a:cubicBezTo>
                    <a:cubicBezTo>
                      <a:pt x="446" y="43"/>
                      <a:pt x="446" y="43"/>
                      <a:pt x="446" y="43"/>
                    </a:cubicBezTo>
                    <a:cubicBezTo>
                      <a:pt x="447" y="43"/>
                      <a:pt x="448" y="43"/>
                      <a:pt x="448" y="43"/>
                    </a:cubicBezTo>
                    <a:cubicBezTo>
                      <a:pt x="472" y="44"/>
                      <a:pt x="472" y="44"/>
                      <a:pt x="472" y="44"/>
                    </a:cubicBezTo>
                    <a:cubicBezTo>
                      <a:pt x="471" y="41"/>
                      <a:pt x="471" y="36"/>
                      <a:pt x="474" y="33"/>
                    </a:cubicBezTo>
                    <a:cubicBezTo>
                      <a:pt x="493" y="14"/>
                      <a:pt x="493" y="14"/>
                      <a:pt x="493" y="14"/>
                    </a:cubicBezTo>
                    <a:cubicBezTo>
                      <a:pt x="497" y="10"/>
                      <a:pt x="504" y="10"/>
                      <a:pt x="508" y="13"/>
                    </a:cubicBezTo>
                    <a:cubicBezTo>
                      <a:pt x="523" y="28"/>
                      <a:pt x="523" y="28"/>
                      <a:pt x="523" y="28"/>
                    </a:cubicBezTo>
                    <a:cubicBezTo>
                      <a:pt x="580" y="1"/>
                      <a:pt x="580" y="1"/>
                      <a:pt x="580" y="1"/>
                    </a:cubicBezTo>
                    <a:cubicBezTo>
                      <a:pt x="581" y="1"/>
                      <a:pt x="583" y="0"/>
                      <a:pt x="584" y="0"/>
                    </a:cubicBezTo>
                    <a:cubicBezTo>
                      <a:pt x="681" y="0"/>
                      <a:pt x="681" y="0"/>
                      <a:pt x="681" y="0"/>
                    </a:cubicBezTo>
                    <a:cubicBezTo>
                      <a:pt x="687" y="0"/>
                      <a:pt x="691" y="5"/>
                      <a:pt x="691" y="11"/>
                    </a:cubicBezTo>
                    <a:cubicBezTo>
                      <a:pt x="691" y="20"/>
                      <a:pt x="691" y="20"/>
                      <a:pt x="691" y="20"/>
                    </a:cubicBezTo>
                    <a:cubicBezTo>
                      <a:pt x="814" y="33"/>
                      <a:pt x="814" y="33"/>
                      <a:pt x="814" y="33"/>
                    </a:cubicBezTo>
                    <a:cubicBezTo>
                      <a:pt x="854" y="24"/>
                      <a:pt x="854" y="24"/>
                      <a:pt x="854" y="24"/>
                    </a:cubicBezTo>
                    <a:cubicBezTo>
                      <a:pt x="855" y="24"/>
                      <a:pt x="856" y="24"/>
                      <a:pt x="857" y="24"/>
                    </a:cubicBezTo>
                    <a:cubicBezTo>
                      <a:pt x="954" y="35"/>
                      <a:pt x="1100" y="51"/>
                      <a:pt x="1108" y="52"/>
                    </a:cubicBezTo>
                    <a:cubicBezTo>
                      <a:pt x="1110" y="52"/>
                      <a:pt x="1116" y="52"/>
                      <a:pt x="1146" y="64"/>
                    </a:cubicBezTo>
                    <a:cubicBezTo>
                      <a:pt x="1150" y="66"/>
                      <a:pt x="1153" y="71"/>
                      <a:pt x="1152" y="75"/>
                    </a:cubicBezTo>
                    <a:cubicBezTo>
                      <a:pt x="1151" y="80"/>
                      <a:pt x="1147" y="84"/>
                      <a:pt x="1142" y="84"/>
                    </a:cubicBezTo>
                    <a:cubicBezTo>
                      <a:pt x="1109" y="86"/>
                      <a:pt x="1109" y="86"/>
                      <a:pt x="1109" y="86"/>
                    </a:cubicBezTo>
                    <a:cubicBezTo>
                      <a:pt x="1114" y="93"/>
                      <a:pt x="1114" y="93"/>
                      <a:pt x="1114" y="93"/>
                    </a:cubicBezTo>
                    <a:cubicBezTo>
                      <a:pt x="1115" y="96"/>
                      <a:pt x="1116" y="99"/>
                      <a:pt x="1115" y="102"/>
                    </a:cubicBezTo>
                    <a:cubicBezTo>
                      <a:pt x="1114" y="105"/>
                      <a:pt x="1112" y="107"/>
                      <a:pt x="1109" y="108"/>
                    </a:cubicBezTo>
                    <a:cubicBezTo>
                      <a:pt x="1076" y="124"/>
                      <a:pt x="1076" y="124"/>
                      <a:pt x="1076" y="124"/>
                    </a:cubicBezTo>
                    <a:cubicBezTo>
                      <a:pt x="1092" y="149"/>
                      <a:pt x="1092" y="149"/>
                      <a:pt x="1092" y="149"/>
                    </a:cubicBezTo>
                    <a:cubicBezTo>
                      <a:pt x="1094" y="153"/>
                      <a:pt x="1094" y="157"/>
                      <a:pt x="1091" y="161"/>
                    </a:cubicBezTo>
                    <a:cubicBezTo>
                      <a:pt x="1085" y="168"/>
                      <a:pt x="1085" y="168"/>
                      <a:pt x="1085" y="168"/>
                    </a:cubicBezTo>
                    <a:cubicBezTo>
                      <a:pt x="1082" y="172"/>
                      <a:pt x="1076" y="173"/>
                      <a:pt x="1072" y="170"/>
                    </a:cubicBezTo>
                    <a:cubicBezTo>
                      <a:pt x="1038" y="148"/>
                      <a:pt x="1038" y="148"/>
                      <a:pt x="1038" y="148"/>
                    </a:cubicBezTo>
                    <a:cubicBezTo>
                      <a:pt x="1035" y="146"/>
                      <a:pt x="1033" y="143"/>
                      <a:pt x="1033" y="139"/>
                    </a:cubicBezTo>
                    <a:cubicBezTo>
                      <a:pt x="1035" y="113"/>
                      <a:pt x="1035" y="113"/>
                      <a:pt x="1035" y="113"/>
                    </a:cubicBezTo>
                    <a:cubicBezTo>
                      <a:pt x="1010" y="113"/>
                      <a:pt x="1010" y="113"/>
                      <a:pt x="1010" y="113"/>
                    </a:cubicBezTo>
                    <a:cubicBezTo>
                      <a:pt x="1012" y="116"/>
                      <a:pt x="1012" y="120"/>
                      <a:pt x="1010" y="123"/>
                    </a:cubicBezTo>
                    <a:cubicBezTo>
                      <a:pt x="1008" y="126"/>
                      <a:pt x="1005" y="128"/>
                      <a:pt x="1001" y="128"/>
                    </a:cubicBezTo>
                    <a:cubicBezTo>
                      <a:pt x="951" y="128"/>
                      <a:pt x="951" y="128"/>
                      <a:pt x="951" y="128"/>
                    </a:cubicBezTo>
                    <a:cubicBezTo>
                      <a:pt x="940" y="145"/>
                      <a:pt x="940" y="145"/>
                      <a:pt x="940" y="145"/>
                    </a:cubicBezTo>
                    <a:cubicBezTo>
                      <a:pt x="974" y="153"/>
                      <a:pt x="974" y="153"/>
                      <a:pt x="974" y="153"/>
                    </a:cubicBezTo>
                    <a:cubicBezTo>
                      <a:pt x="976" y="154"/>
                      <a:pt x="977" y="154"/>
                      <a:pt x="978" y="156"/>
                    </a:cubicBezTo>
                    <a:cubicBezTo>
                      <a:pt x="1026" y="198"/>
                      <a:pt x="1026" y="198"/>
                      <a:pt x="1026" y="198"/>
                    </a:cubicBezTo>
                    <a:cubicBezTo>
                      <a:pt x="1029" y="201"/>
                      <a:pt x="1030" y="206"/>
                      <a:pt x="1028" y="210"/>
                    </a:cubicBezTo>
                    <a:cubicBezTo>
                      <a:pt x="1027" y="214"/>
                      <a:pt x="1022" y="216"/>
                      <a:pt x="1018" y="216"/>
                    </a:cubicBezTo>
                    <a:cubicBezTo>
                      <a:pt x="995" y="214"/>
                      <a:pt x="995" y="214"/>
                      <a:pt x="995" y="214"/>
                    </a:cubicBezTo>
                    <a:cubicBezTo>
                      <a:pt x="989" y="238"/>
                      <a:pt x="989" y="238"/>
                      <a:pt x="989" y="238"/>
                    </a:cubicBezTo>
                    <a:cubicBezTo>
                      <a:pt x="989" y="238"/>
                      <a:pt x="989" y="239"/>
                      <a:pt x="988" y="239"/>
                    </a:cubicBezTo>
                    <a:cubicBezTo>
                      <a:pt x="978" y="261"/>
                      <a:pt x="978" y="261"/>
                      <a:pt x="978" y="261"/>
                    </a:cubicBezTo>
                    <a:cubicBezTo>
                      <a:pt x="996" y="274"/>
                      <a:pt x="996" y="274"/>
                      <a:pt x="996" y="274"/>
                    </a:cubicBezTo>
                    <a:cubicBezTo>
                      <a:pt x="1000" y="278"/>
                      <a:pt x="1001" y="284"/>
                      <a:pt x="997" y="288"/>
                    </a:cubicBezTo>
                    <a:cubicBezTo>
                      <a:pt x="984" y="306"/>
                      <a:pt x="984" y="306"/>
                      <a:pt x="984" y="306"/>
                    </a:cubicBezTo>
                    <a:cubicBezTo>
                      <a:pt x="982" y="308"/>
                      <a:pt x="980" y="310"/>
                      <a:pt x="977" y="310"/>
                    </a:cubicBezTo>
                    <a:cubicBezTo>
                      <a:pt x="974" y="310"/>
                      <a:pt x="971" y="309"/>
                      <a:pt x="969" y="307"/>
                    </a:cubicBezTo>
                    <a:cubicBezTo>
                      <a:pt x="942" y="281"/>
                      <a:pt x="942" y="281"/>
                      <a:pt x="942" y="281"/>
                    </a:cubicBezTo>
                    <a:cubicBezTo>
                      <a:pt x="942" y="280"/>
                      <a:pt x="942" y="280"/>
                      <a:pt x="942" y="280"/>
                    </a:cubicBezTo>
                    <a:cubicBezTo>
                      <a:pt x="934" y="270"/>
                      <a:pt x="934" y="270"/>
                      <a:pt x="934" y="270"/>
                    </a:cubicBezTo>
                    <a:cubicBezTo>
                      <a:pt x="913" y="269"/>
                      <a:pt x="913" y="269"/>
                      <a:pt x="913" y="269"/>
                    </a:cubicBezTo>
                    <a:cubicBezTo>
                      <a:pt x="911" y="271"/>
                      <a:pt x="911" y="271"/>
                      <a:pt x="911" y="271"/>
                    </a:cubicBezTo>
                    <a:cubicBezTo>
                      <a:pt x="929" y="275"/>
                      <a:pt x="929" y="275"/>
                      <a:pt x="929" y="275"/>
                    </a:cubicBezTo>
                    <a:cubicBezTo>
                      <a:pt x="931" y="276"/>
                      <a:pt x="934" y="277"/>
                      <a:pt x="935" y="280"/>
                    </a:cubicBezTo>
                    <a:cubicBezTo>
                      <a:pt x="936" y="282"/>
                      <a:pt x="937" y="285"/>
                      <a:pt x="936" y="288"/>
                    </a:cubicBezTo>
                    <a:cubicBezTo>
                      <a:pt x="933" y="299"/>
                      <a:pt x="933" y="299"/>
                      <a:pt x="933" y="299"/>
                    </a:cubicBezTo>
                    <a:cubicBezTo>
                      <a:pt x="956" y="327"/>
                      <a:pt x="956" y="327"/>
                      <a:pt x="956" y="327"/>
                    </a:cubicBezTo>
                    <a:cubicBezTo>
                      <a:pt x="958" y="329"/>
                      <a:pt x="959" y="332"/>
                      <a:pt x="958" y="335"/>
                    </a:cubicBezTo>
                    <a:cubicBezTo>
                      <a:pt x="951" y="378"/>
                      <a:pt x="951" y="378"/>
                      <a:pt x="951" y="378"/>
                    </a:cubicBezTo>
                    <a:cubicBezTo>
                      <a:pt x="950" y="381"/>
                      <a:pt x="948" y="384"/>
                      <a:pt x="945" y="385"/>
                    </a:cubicBezTo>
                    <a:cubicBezTo>
                      <a:pt x="887" y="413"/>
                      <a:pt x="887" y="413"/>
                      <a:pt x="887" y="413"/>
                    </a:cubicBezTo>
                    <a:cubicBezTo>
                      <a:pt x="885" y="414"/>
                      <a:pt x="884" y="414"/>
                      <a:pt x="883" y="414"/>
                    </a:cubicBezTo>
                    <a:cubicBezTo>
                      <a:pt x="865" y="416"/>
                      <a:pt x="865" y="416"/>
                      <a:pt x="865" y="416"/>
                    </a:cubicBezTo>
                    <a:cubicBezTo>
                      <a:pt x="865" y="423"/>
                      <a:pt x="865" y="423"/>
                      <a:pt x="865" y="423"/>
                    </a:cubicBezTo>
                    <a:cubicBezTo>
                      <a:pt x="882" y="433"/>
                      <a:pt x="882" y="433"/>
                      <a:pt x="882" y="433"/>
                    </a:cubicBezTo>
                    <a:cubicBezTo>
                      <a:pt x="884" y="435"/>
                      <a:pt x="886" y="437"/>
                      <a:pt x="886" y="440"/>
                    </a:cubicBezTo>
                    <a:cubicBezTo>
                      <a:pt x="887" y="443"/>
                      <a:pt x="891" y="460"/>
                      <a:pt x="891" y="468"/>
                    </a:cubicBezTo>
                    <a:cubicBezTo>
                      <a:pt x="891" y="481"/>
                      <a:pt x="876" y="489"/>
                      <a:pt x="867" y="493"/>
                    </a:cubicBezTo>
                    <a:cubicBezTo>
                      <a:pt x="864" y="494"/>
                      <a:pt x="860" y="494"/>
                      <a:pt x="857" y="492"/>
                    </a:cubicBezTo>
                    <a:cubicBezTo>
                      <a:pt x="843" y="481"/>
                      <a:pt x="843" y="481"/>
                      <a:pt x="843" y="481"/>
                    </a:cubicBezTo>
                    <a:cubicBezTo>
                      <a:pt x="848" y="507"/>
                      <a:pt x="848" y="507"/>
                      <a:pt x="848" y="507"/>
                    </a:cubicBezTo>
                    <a:cubicBezTo>
                      <a:pt x="859" y="537"/>
                      <a:pt x="859" y="537"/>
                      <a:pt x="859" y="537"/>
                    </a:cubicBezTo>
                    <a:cubicBezTo>
                      <a:pt x="859" y="539"/>
                      <a:pt x="860" y="540"/>
                      <a:pt x="860" y="542"/>
                    </a:cubicBezTo>
                    <a:cubicBezTo>
                      <a:pt x="860" y="547"/>
                      <a:pt x="855" y="552"/>
                      <a:pt x="849" y="552"/>
                    </a:cubicBezTo>
                    <a:cubicBezTo>
                      <a:pt x="849" y="552"/>
                      <a:pt x="849" y="552"/>
                      <a:pt x="849" y="552"/>
                    </a:cubicBezTo>
                    <a:cubicBezTo>
                      <a:pt x="847" y="552"/>
                      <a:pt x="844" y="551"/>
                      <a:pt x="842" y="549"/>
                    </a:cubicBezTo>
                    <a:cubicBezTo>
                      <a:pt x="813" y="519"/>
                      <a:pt x="813" y="519"/>
                      <a:pt x="813" y="519"/>
                    </a:cubicBezTo>
                    <a:cubicBezTo>
                      <a:pt x="812" y="518"/>
                      <a:pt x="811" y="516"/>
                      <a:pt x="811" y="514"/>
                    </a:cubicBezTo>
                    <a:cubicBezTo>
                      <a:pt x="805" y="486"/>
                      <a:pt x="805" y="486"/>
                      <a:pt x="805" y="486"/>
                    </a:cubicBezTo>
                    <a:cubicBezTo>
                      <a:pt x="792" y="446"/>
                      <a:pt x="792" y="446"/>
                      <a:pt x="792" y="446"/>
                    </a:cubicBezTo>
                    <a:cubicBezTo>
                      <a:pt x="789" y="446"/>
                      <a:pt x="789" y="446"/>
                      <a:pt x="789" y="446"/>
                    </a:cubicBezTo>
                    <a:cubicBezTo>
                      <a:pt x="785" y="447"/>
                      <a:pt x="780" y="445"/>
                      <a:pt x="778" y="441"/>
                    </a:cubicBezTo>
                    <a:cubicBezTo>
                      <a:pt x="768" y="424"/>
                      <a:pt x="768" y="424"/>
                      <a:pt x="768" y="424"/>
                    </a:cubicBezTo>
                    <a:cubicBezTo>
                      <a:pt x="767" y="423"/>
                      <a:pt x="767" y="423"/>
                      <a:pt x="767" y="423"/>
                    </a:cubicBezTo>
                    <a:cubicBezTo>
                      <a:pt x="758" y="405"/>
                      <a:pt x="758" y="405"/>
                      <a:pt x="758" y="405"/>
                    </a:cubicBezTo>
                    <a:cubicBezTo>
                      <a:pt x="736" y="405"/>
                      <a:pt x="736" y="405"/>
                      <a:pt x="736" y="405"/>
                    </a:cubicBezTo>
                    <a:cubicBezTo>
                      <a:pt x="708" y="441"/>
                      <a:pt x="708" y="441"/>
                      <a:pt x="708" y="441"/>
                    </a:cubicBezTo>
                    <a:cubicBezTo>
                      <a:pt x="708" y="442"/>
                      <a:pt x="707" y="443"/>
                      <a:pt x="705" y="444"/>
                    </a:cubicBezTo>
                    <a:cubicBezTo>
                      <a:pt x="696" y="449"/>
                      <a:pt x="696" y="449"/>
                      <a:pt x="696" y="449"/>
                    </a:cubicBezTo>
                    <a:cubicBezTo>
                      <a:pt x="699" y="453"/>
                      <a:pt x="699" y="453"/>
                      <a:pt x="699" y="453"/>
                    </a:cubicBezTo>
                    <a:cubicBezTo>
                      <a:pt x="700" y="456"/>
                      <a:pt x="701" y="459"/>
                      <a:pt x="700" y="462"/>
                    </a:cubicBezTo>
                    <a:cubicBezTo>
                      <a:pt x="685" y="504"/>
                      <a:pt x="685" y="504"/>
                      <a:pt x="685" y="504"/>
                    </a:cubicBezTo>
                    <a:cubicBezTo>
                      <a:pt x="684" y="507"/>
                      <a:pt x="682" y="509"/>
                      <a:pt x="679" y="510"/>
                    </a:cubicBezTo>
                    <a:cubicBezTo>
                      <a:pt x="676" y="511"/>
                      <a:pt x="673" y="511"/>
                      <a:pt x="670" y="510"/>
                    </a:cubicBezTo>
                    <a:cubicBezTo>
                      <a:pt x="652" y="499"/>
                      <a:pt x="652" y="499"/>
                      <a:pt x="652" y="499"/>
                    </a:cubicBezTo>
                    <a:cubicBezTo>
                      <a:pt x="650" y="498"/>
                      <a:pt x="649" y="496"/>
                      <a:pt x="648" y="493"/>
                    </a:cubicBezTo>
                    <a:cubicBezTo>
                      <a:pt x="635" y="451"/>
                      <a:pt x="635" y="451"/>
                      <a:pt x="635" y="451"/>
                    </a:cubicBezTo>
                    <a:cubicBezTo>
                      <a:pt x="623" y="428"/>
                      <a:pt x="623" y="428"/>
                      <a:pt x="623" y="428"/>
                    </a:cubicBezTo>
                    <a:cubicBezTo>
                      <a:pt x="602" y="408"/>
                      <a:pt x="602" y="408"/>
                      <a:pt x="602" y="408"/>
                    </a:cubicBezTo>
                    <a:cubicBezTo>
                      <a:pt x="602" y="408"/>
                      <a:pt x="601" y="408"/>
                      <a:pt x="601" y="407"/>
                    </a:cubicBezTo>
                    <a:cubicBezTo>
                      <a:pt x="583" y="384"/>
                      <a:pt x="583" y="384"/>
                      <a:pt x="583" y="384"/>
                    </a:cubicBezTo>
                    <a:cubicBezTo>
                      <a:pt x="534" y="359"/>
                      <a:pt x="534" y="359"/>
                      <a:pt x="534" y="359"/>
                    </a:cubicBezTo>
                    <a:cubicBezTo>
                      <a:pt x="469" y="346"/>
                      <a:pt x="469" y="346"/>
                      <a:pt x="469" y="346"/>
                    </a:cubicBezTo>
                    <a:cubicBezTo>
                      <a:pt x="464" y="350"/>
                      <a:pt x="464" y="350"/>
                      <a:pt x="464" y="350"/>
                    </a:cubicBezTo>
                    <a:cubicBezTo>
                      <a:pt x="484" y="372"/>
                      <a:pt x="484" y="372"/>
                      <a:pt x="484" y="372"/>
                    </a:cubicBezTo>
                    <a:cubicBezTo>
                      <a:pt x="508" y="372"/>
                      <a:pt x="508" y="372"/>
                      <a:pt x="508" y="372"/>
                    </a:cubicBezTo>
                    <a:cubicBezTo>
                      <a:pt x="509" y="372"/>
                      <a:pt x="511" y="372"/>
                      <a:pt x="512" y="373"/>
                    </a:cubicBezTo>
                    <a:cubicBezTo>
                      <a:pt x="542" y="386"/>
                      <a:pt x="542" y="386"/>
                      <a:pt x="542" y="386"/>
                    </a:cubicBezTo>
                    <a:cubicBezTo>
                      <a:pt x="545" y="387"/>
                      <a:pt x="547" y="390"/>
                      <a:pt x="547" y="393"/>
                    </a:cubicBezTo>
                    <a:cubicBezTo>
                      <a:pt x="548" y="396"/>
                      <a:pt x="547" y="399"/>
                      <a:pt x="545" y="402"/>
                    </a:cubicBezTo>
                    <a:cubicBezTo>
                      <a:pt x="510" y="442"/>
                      <a:pt x="510" y="442"/>
                      <a:pt x="510" y="442"/>
                    </a:cubicBezTo>
                    <a:cubicBezTo>
                      <a:pt x="508" y="443"/>
                      <a:pt x="507" y="444"/>
                      <a:pt x="505" y="445"/>
                    </a:cubicBezTo>
                    <a:cubicBezTo>
                      <a:pt x="440" y="461"/>
                      <a:pt x="440" y="461"/>
                      <a:pt x="440" y="461"/>
                    </a:cubicBezTo>
                    <a:cubicBezTo>
                      <a:pt x="436" y="462"/>
                      <a:pt x="431" y="460"/>
                      <a:pt x="428" y="456"/>
                    </a:cubicBezTo>
                    <a:cubicBezTo>
                      <a:pt x="379" y="362"/>
                      <a:pt x="379" y="362"/>
                      <a:pt x="379" y="362"/>
                    </a:cubicBezTo>
                    <a:cubicBezTo>
                      <a:pt x="366" y="370"/>
                      <a:pt x="366" y="370"/>
                      <a:pt x="366" y="370"/>
                    </a:cubicBezTo>
                    <a:cubicBezTo>
                      <a:pt x="433" y="476"/>
                      <a:pt x="433" y="476"/>
                      <a:pt x="433" y="476"/>
                    </a:cubicBezTo>
                    <a:cubicBezTo>
                      <a:pt x="487" y="459"/>
                      <a:pt x="487" y="459"/>
                      <a:pt x="487" y="459"/>
                    </a:cubicBezTo>
                    <a:cubicBezTo>
                      <a:pt x="490" y="458"/>
                      <a:pt x="494" y="458"/>
                      <a:pt x="496" y="460"/>
                    </a:cubicBezTo>
                    <a:cubicBezTo>
                      <a:pt x="499" y="462"/>
                      <a:pt x="501" y="465"/>
                      <a:pt x="501" y="468"/>
                    </a:cubicBezTo>
                    <a:cubicBezTo>
                      <a:pt x="501" y="477"/>
                      <a:pt x="501" y="477"/>
                      <a:pt x="501" y="477"/>
                    </a:cubicBezTo>
                    <a:cubicBezTo>
                      <a:pt x="501" y="478"/>
                      <a:pt x="500" y="480"/>
                      <a:pt x="500" y="481"/>
                    </a:cubicBezTo>
                    <a:cubicBezTo>
                      <a:pt x="480" y="539"/>
                      <a:pt x="480" y="539"/>
                      <a:pt x="480" y="539"/>
                    </a:cubicBezTo>
                    <a:cubicBezTo>
                      <a:pt x="479" y="542"/>
                      <a:pt x="477" y="544"/>
                      <a:pt x="475" y="545"/>
                    </a:cubicBezTo>
                    <a:cubicBezTo>
                      <a:pt x="443" y="563"/>
                      <a:pt x="443" y="563"/>
                      <a:pt x="443" y="563"/>
                    </a:cubicBezTo>
                    <a:cubicBezTo>
                      <a:pt x="417" y="610"/>
                      <a:pt x="417" y="610"/>
                      <a:pt x="417" y="610"/>
                    </a:cubicBezTo>
                    <a:cubicBezTo>
                      <a:pt x="420" y="631"/>
                      <a:pt x="420" y="631"/>
                      <a:pt x="420" y="631"/>
                    </a:cubicBezTo>
                    <a:cubicBezTo>
                      <a:pt x="429" y="676"/>
                      <a:pt x="429" y="676"/>
                      <a:pt x="429" y="676"/>
                    </a:cubicBezTo>
                    <a:cubicBezTo>
                      <a:pt x="429" y="680"/>
                      <a:pt x="428" y="683"/>
                      <a:pt x="426" y="686"/>
                    </a:cubicBezTo>
                    <a:cubicBezTo>
                      <a:pt x="389" y="720"/>
                      <a:pt x="389" y="720"/>
                      <a:pt x="389" y="720"/>
                    </a:cubicBezTo>
                    <a:cubicBezTo>
                      <a:pt x="394" y="729"/>
                      <a:pt x="394" y="729"/>
                      <a:pt x="394" y="729"/>
                    </a:cubicBezTo>
                    <a:cubicBezTo>
                      <a:pt x="396" y="733"/>
                      <a:pt x="395" y="738"/>
                      <a:pt x="392" y="741"/>
                    </a:cubicBezTo>
                    <a:cubicBezTo>
                      <a:pt x="313" y="826"/>
                      <a:pt x="313" y="826"/>
                      <a:pt x="313" y="826"/>
                    </a:cubicBezTo>
                    <a:cubicBezTo>
                      <a:pt x="311" y="828"/>
                      <a:pt x="308" y="829"/>
                      <a:pt x="306" y="829"/>
                    </a:cubicBezTo>
                    <a:moveTo>
                      <a:pt x="1054" y="135"/>
                    </a:moveTo>
                    <a:cubicBezTo>
                      <a:pt x="1062" y="139"/>
                      <a:pt x="1062" y="139"/>
                      <a:pt x="1062" y="139"/>
                    </a:cubicBezTo>
                    <a:cubicBezTo>
                      <a:pt x="1055" y="128"/>
                      <a:pt x="1055" y="128"/>
                      <a:pt x="1055" y="128"/>
                    </a:cubicBezTo>
                    <a:cubicBezTo>
                      <a:pt x="1054" y="135"/>
                      <a:pt x="1054" y="135"/>
                      <a:pt x="1054" y="135"/>
                    </a:cubicBezTo>
                  </a:path>
                </a:pathLst>
              </a:custGeom>
              <a:solidFill>
                <a:srgbClr val="E1E1E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2" name="Freeform 17">
                <a:extLst>
                  <a:ext uri="{FF2B5EF4-FFF2-40B4-BE49-F238E27FC236}">
                    <a16:creationId xmlns:a16="http://schemas.microsoft.com/office/drawing/2014/main" id="{58489BBC-EEB3-4403-AFD7-7B89D8C64213}"/>
                  </a:ext>
                </a:extLst>
              </p:cNvPr>
              <p:cNvSpPr>
                <a:spLocks noEditPoints="1"/>
              </p:cNvSpPr>
              <p:nvPr/>
            </p:nvSpPr>
            <p:spPr bwMode="auto">
              <a:xfrm>
                <a:off x="3095757" y="5450213"/>
                <a:ext cx="70688" cy="91307"/>
              </a:xfrm>
              <a:custGeom>
                <a:avLst/>
                <a:gdLst>
                  <a:gd name="T0" fmla="*/ 43 w 53"/>
                  <a:gd name="T1" fmla="*/ 66 h 66"/>
                  <a:gd name="T2" fmla="*/ 42 w 53"/>
                  <a:gd name="T3" fmla="*/ 66 h 66"/>
                  <a:gd name="T4" fmla="*/ 9 w 53"/>
                  <a:gd name="T5" fmla="*/ 64 h 66"/>
                  <a:gd name="T6" fmla="*/ 2 w 53"/>
                  <a:gd name="T7" fmla="*/ 60 h 66"/>
                  <a:gd name="T8" fmla="*/ 0 w 53"/>
                  <a:gd name="T9" fmla="*/ 53 h 66"/>
                  <a:gd name="T10" fmla="*/ 4 w 53"/>
                  <a:gd name="T11" fmla="*/ 10 h 66"/>
                  <a:gd name="T12" fmla="*/ 12 w 53"/>
                  <a:gd name="T13" fmla="*/ 1 h 66"/>
                  <a:gd name="T14" fmla="*/ 23 w 53"/>
                  <a:gd name="T15" fmla="*/ 5 h 66"/>
                  <a:gd name="T16" fmla="*/ 51 w 53"/>
                  <a:gd name="T17" fmla="*/ 50 h 66"/>
                  <a:gd name="T18" fmla="*/ 53 w 53"/>
                  <a:gd name="T19" fmla="*/ 56 h 66"/>
                  <a:gd name="T20" fmla="*/ 43 w 53"/>
                  <a:gd name="T21" fmla="*/ 66 h 66"/>
                  <a:gd name="T22" fmla="*/ 21 w 53"/>
                  <a:gd name="T23" fmla="*/ 44 h 66"/>
                  <a:gd name="T24" fmla="*/ 23 w 53"/>
                  <a:gd name="T25" fmla="*/ 44 h 66"/>
                  <a:gd name="T26" fmla="*/ 22 w 53"/>
                  <a:gd name="T27" fmla="*/ 42 h 66"/>
                  <a:gd name="T28" fmla="*/ 21 w 53"/>
                  <a:gd name="T29" fmla="*/ 4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3" h="66">
                    <a:moveTo>
                      <a:pt x="43" y="66"/>
                    </a:moveTo>
                    <a:cubicBezTo>
                      <a:pt x="42" y="66"/>
                      <a:pt x="42" y="66"/>
                      <a:pt x="42" y="66"/>
                    </a:cubicBezTo>
                    <a:cubicBezTo>
                      <a:pt x="9" y="64"/>
                      <a:pt x="9" y="64"/>
                      <a:pt x="9" y="64"/>
                    </a:cubicBezTo>
                    <a:cubicBezTo>
                      <a:pt x="7" y="64"/>
                      <a:pt x="4" y="62"/>
                      <a:pt x="2" y="60"/>
                    </a:cubicBezTo>
                    <a:cubicBezTo>
                      <a:pt x="1" y="58"/>
                      <a:pt x="0" y="55"/>
                      <a:pt x="0" y="53"/>
                    </a:cubicBezTo>
                    <a:cubicBezTo>
                      <a:pt x="4" y="10"/>
                      <a:pt x="4" y="10"/>
                      <a:pt x="4" y="10"/>
                    </a:cubicBezTo>
                    <a:cubicBezTo>
                      <a:pt x="4" y="6"/>
                      <a:pt x="8" y="2"/>
                      <a:pt x="12" y="1"/>
                    </a:cubicBezTo>
                    <a:cubicBezTo>
                      <a:pt x="16" y="0"/>
                      <a:pt x="21" y="2"/>
                      <a:pt x="23" y="5"/>
                    </a:cubicBezTo>
                    <a:cubicBezTo>
                      <a:pt x="51" y="50"/>
                      <a:pt x="51" y="50"/>
                      <a:pt x="51" y="50"/>
                    </a:cubicBezTo>
                    <a:cubicBezTo>
                      <a:pt x="52" y="52"/>
                      <a:pt x="53" y="54"/>
                      <a:pt x="53" y="56"/>
                    </a:cubicBezTo>
                    <a:cubicBezTo>
                      <a:pt x="53" y="62"/>
                      <a:pt x="48" y="66"/>
                      <a:pt x="43" y="66"/>
                    </a:cubicBezTo>
                    <a:close/>
                    <a:moveTo>
                      <a:pt x="21" y="44"/>
                    </a:moveTo>
                    <a:cubicBezTo>
                      <a:pt x="23" y="44"/>
                      <a:pt x="23" y="44"/>
                      <a:pt x="23" y="44"/>
                    </a:cubicBezTo>
                    <a:cubicBezTo>
                      <a:pt x="22" y="42"/>
                      <a:pt x="22" y="42"/>
                      <a:pt x="22" y="42"/>
                    </a:cubicBezTo>
                    <a:lnTo>
                      <a:pt x="21" y="44"/>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3" name="Freeform: Shape 12">
                <a:extLst>
                  <a:ext uri="{FF2B5EF4-FFF2-40B4-BE49-F238E27FC236}">
                    <a16:creationId xmlns:a16="http://schemas.microsoft.com/office/drawing/2014/main" id="{12C6A7A5-F7CD-4D81-8FEA-EB1A63966F69}"/>
                  </a:ext>
                </a:extLst>
              </p:cNvPr>
              <p:cNvSpPr>
                <a:spLocks/>
              </p:cNvSpPr>
              <p:nvPr/>
            </p:nvSpPr>
            <p:spPr bwMode="auto">
              <a:xfrm>
                <a:off x="1201900" y="5144740"/>
                <a:ext cx="2259925" cy="1038862"/>
              </a:xfrm>
              <a:custGeom>
                <a:avLst/>
                <a:gdLst>
                  <a:gd name="connsiteX0" fmla="*/ 1974262 w 2259925"/>
                  <a:gd name="connsiteY0" fmla="*/ 960697 h 1038862"/>
                  <a:gd name="connsiteX1" fmla="*/ 1995469 w 2259925"/>
                  <a:gd name="connsiteY1" fmla="*/ 963415 h 1038862"/>
                  <a:gd name="connsiteX2" fmla="*/ 2006072 w 2259925"/>
                  <a:gd name="connsiteY2" fmla="*/ 972931 h 1038862"/>
                  <a:gd name="connsiteX3" fmla="*/ 2003421 w 2259925"/>
                  <a:gd name="connsiteY3" fmla="*/ 987884 h 1038862"/>
                  <a:gd name="connsiteX4" fmla="*/ 1983540 w 2259925"/>
                  <a:gd name="connsiteY4" fmla="*/ 1008275 h 1038862"/>
                  <a:gd name="connsiteX5" fmla="*/ 1972937 w 2259925"/>
                  <a:gd name="connsiteY5" fmla="*/ 1012353 h 1038862"/>
                  <a:gd name="connsiteX6" fmla="*/ 1968961 w 2259925"/>
                  <a:gd name="connsiteY6" fmla="*/ 1010994 h 1038862"/>
                  <a:gd name="connsiteX7" fmla="*/ 1959683 w 2259925"/>
                  <a:gd name="connsiteY7" fmla="*/ 1000119 h 1038862"/>
                  <a:gd name="connsiteX8" fmla="*/ 1955707 w 2259925"/>
                  <a:gd name="connsiteY8" fmla="*/ 977009 h 1038862"/>
                  <a:gd name="connsiteX9" fmla="*/ 1961008 w 2259925"/>
                  <a:gd name="connsiteY9" fmla="*/ 963415 h 1038862"/>
                  <a:gd name="connsiteX10" fmla="*/ 1974262 w 2259925"/>
                  <a:gd name="connsiteY10" fmla="*/ 960697 h 1038862"/>
                  <a:gd name="connsiteX11" fmla="*/ 2161818 w 2259925"/>
                  <a:gd name="connsiteY11" fmla="*/ 954802 h 1038862"/>
                  <a:gd name="connsiteX12" fmla="*/ 2169886 w 2259925"/>
                  <a:gd name="connsiteY12" fmla="*/ 962937 h 1038862"/>
                  <a:gd name="connsiteX13" fmla="*/ 2173920 w 2259925"/>
                  <a:gd name="connsiteY13" fmla="*/ 979207 h 1038862"/>
                  <a:gd name="connsiteX14" fmla="*/ 2167197 w 2259925"/>
                  <a:gd name="connsiteY14" fmla="*/ 995476 h 1038862"/>
                  <a:gd name="connsiteX15" fmla="*/ 2074419 w 2259925"/>
                  <a:gd name="connsiteY15" fmla="*/ 1037506 h 1038862"/>
                  <a:gd name="connsiteX16" fmla="*/ 2069040 w 2259925"/>
                  <a:gd name="connsiteY16" fmla="*/ 1038862 h 1038862"/>
                  <a:gd name="connsiteX17" fmla="*/ 2056939 w 2259925"/>
                  <a:gd name="connsiteY17" fmla="*/ 1032083 h 1038862"/>
                  <a:gd name="connsiteX18" fmla="*/ 2060973 w 2259925"/>
                  <a:gd name="connsiteY18" fmla="*/ 1013102 h 1038862"/>
                  <a:gd name="connsiteX19" fmla="*/ 2149717 w 2259925"/>
                  <a:gd name="connsiteY19" fmla="*/ 956158 h 1038862"/>
                  <a:gd name="connsiteX20" fmla="*/ 2161818 w 2259925"/>
                  <a:gd name="connsiteY20" fmla="*/ 954802 h 1038862"/>
                  <a:gd name="connsiteX21" fmla="*/ 2226681 w 2259925"/>
                  <a:gd name="connsiteY21" fmla="*/ 892949 h 1038862"/>
                  <a:gd name="connsiteX22" fmla="*/ 2238730 w 2259925"/>
                  <a:gd name="connsiteY22" fmla="*/ 902439 h 1038862"/>
                  <a:gd name="connsiteX23" fmla="*/ 2242747 w 2259925"/>
                  <a:gd name="connsiteY23" fmla="*/ 917353 h 1038862"/>
                  <a:gd name="connsiteX24" fmla="*/ 2254796 w 2259925"/>
                  <a:gd name="connsiteY24" fmla="*/ 926844 h 1038862"/>
                  <a:gd name="connsiteX25" fmla="*/ 2249441 w 2259925"/>
                  <a:gd name="connsiteY25" fmla="*/ 943114 h 1038862"/>
                  <a:gd name="connsiteX26" fmla="*/ 2205260 w 2259925"/>
                  <a:gd name="connsiteY26" fmla="*/ 974298 h 1038862"/>
                  <a:gd name="connsiteX27" fmla="*/ 2197227 w 2259925"/>
                  <a:gd name="connsiteY27" fmla="*/ 977009 h 1038862"/>
                  <a:gd name="connsiteX28" fmla="*/ 2189194 w 2259925"/>
                  <a:gd name="connsiteY28" fmla="*/ 974298 h 1038862"/>
                  <a:gd name="connsiteX29" fmla="*/ 2185178 w 2259925"/>
                  <a:gd name="connsiteY29" fmla="*/ 956672 h 1038862"/>
                  <a:gd name="connsiteX30" fmla="*/ 2213293 w 2259925"/>
                  <a:gd name="connsiteY30" fmla="*/ 899728 h 1038862"/>
                  <a:gd name="connsiteX31" fmla="*/ 2226681 w 2259925"/>
                  <a:gd name="connsiteY31" fmla="*/ 892949 h 1038862"/>
                  <a:gd name="connsiteX32" fmla="*/ 1932483 w 2259925"/>
                  <a:gd name="connsiteY32" fmla="*/ 653021 h 1038862"/>
                  <a:gd name="connsiteX33" fmla="*/ 1984111 w 2259925"/>
                  <a:gd name="connsiteY33" fmla="*/ 657093 h 1038862"/>
                  <a:gd name="connsiteX34" fmla="*/ 1993621 w 2259925"/>
                  <a:gd name="connsiteY34" fmla="*/ 663879 h 1038862"/>
                  <a:gd name="connsiteX35" fmla="*/ 1996338 w 2259925"/>
                  <a:gd name="connsiteY35" fmla="*/ 676095 h 1038862"/>
                  <a:gd name="connsiteX36" fmla="*/ 1992263 w 2259925"/>
                  <a:gd name="connsiteY36" fmla="*/ 685596 h 1038862"/>
                  <a:gd name="connsiteX37" fmla="*/ 2011283 w 2259925"/>
                  <a:gd name="connsiteY37" fmla="*/ 692382 h 1038862"/>
                  <a:gd name="connsiteX38" fmla="*/ 2028946 w 2259925"/>
                  <a:gd name="connsiteY38" fmla="*/ 659807 h 1038862"/>
                  <a:gd name="connsiteX39" fmla="*/ 2039815 w 2259925"/>
                  <a:gd name="connsiteY39" fmla="*/ 653021 h 1038862"/>
                  <a:gd name="connsiteX40" fmla="*/ 2050684 w 2259925"/>
                  <a:gd name="connsiteY40" fmla="*/ 657093 h 1038862"/>
                  <a:gd name="connsiteX41" fmla="*/ 2073780 w 2259925"/>
                  <a:gd name="connsiteY41" fmla="*/ 677452 h 1038862"/>
                  <a:gd name="connsiteX42" fmla="*/ 2079215 w 2259925"/>
                  <a:gd name="connsiteY42" fmla="*/ 684239 h 1038862"/>
                  <a:gd name="connsiteX43" fmla="*/ 2088725 w 2259925"/>
                  <a:gd name="connsiteY43" fmla="*/ 734459 h 1038862"/>
                  <a:gd name="connsiteX44" fmla="*/ 2125408 w 2259925"/>
                  <a:gd name="connsiteY44" fmla="*/ 791465 h 1038862"/>
                  <a:gd name="connsiteX45" fmla="*/ 2126767 w 2259925"/>
                  <a:gd name="connsiteY45" fmla="*/ 806396 h 1038862"/>
                  <a:gd name="connsiteX46" fmla="*/ 2087367 w 2259925"/>
                  <a:gd name="connsiteY46" fmla="*/ 883762 h 1038862"/>
                  <a:gd name="connsiteX47" fmla="*/ 2083291 w 2259925"/>
                  <a:gd name="connsiteY47" fmla="*/ 887834 h 1038862"/>
                  <a:gd name="connsiteX48" fmla="*/ 2034380 w 2259925"/>
                  <a:gd name="connsiteY48" fmla="*/ 929910 h 1038862"/>
                  <a:gd name="connsiteX49" fmla="*/ 2028946 w 2259925"/>
                  <a:gd name="connsiteY49" fmla="*/ 932625 h 1038862"/>
                  <a:gd name="connsiteX50" fmla="*/ 1982752 w 2259925"/>
                  <a:gd name="connsiteY50" fmla="*/ 947555 h 1038862"/>
                  <a:gd name="connsiteX51" fmla="*/ 1978676 w 2259925"/>
                  <a:gd name="connsiteY51" fmla="*/ 947555 h 1038862"/>
                  <a:gd name="connsiteX52" fmla="*/ 1973242 w 2259925"/>
                  <a:gd name="connsiteY52" fmla="*/ 946198 h 1038862"/>
                  <a:gd name="connsiteX53" fmla="*/ 1933841 w 2259925"/>
                  <a:gd name="connsiteY53" fmla="*/ 919052 h 1038862"/>
                  <a:gd name="connsiteX54" fmla="*/ 1917538 w 2259925"/>
                  <a:gd name="connsiteY54" fmla="*/ 891905 h 1038862"/>
                  <a:gd name="connsiteX55" fmla="*/ 1883572 w 2259925"/>
                  <a:gd name="connsiteY55" fmla="*/ 864759 h 1038862"/>
                  <a:gd name="connsiteX56" fmla="*/ 1814282 w 2259925"/>
                  <a:gd name="connsiteY56" fmla="*/ 900050 h 1038862"/>
                  <a:gd name="connsiteX57" fmla="*/ 1808847 w 2259925"/>
                  <a:gd name="connsiteY57" fmla="*/ 901407 h 1038862"/>
                  <a:gd name="connsiteX58" fmla="*/ 1740916 w 2259925"/>
                  <a:gd name="connsiteY58" fmla="*/ 905479 h 1038862"/>
                  <a:gd name="connsiteX59" fmla="*/ 1728688 w 2259925"/>
                  <a:gd name="connsiteY59" fmla="*/ 898692 h 1038862"/>
                  <a:gd name="connsiteX60" fmla="*/ 1727330 w 2259925"/>
                  <a:gd name="connsiteY60" fmla="*/ 885119 h 1038862"/>
                  <a:gd name="connsiteX61" fmla="*/ 1736840 w 2259925"/>
                  <a:gd name="connsiteY61" fmla="*/ 867474 h 1038862"/>
                  <a:gd name="connsiteX62" fmla="*/ 1743633 w 2259925"/>
                  <a:gd name="connsiteY62" fmla="*/ 762962 h 1038862"/>
                  <a:gd name="connsiteX63" fmla="*/ 1754502 w 2259925"/>
                  <a:gd name="connsiteY63" fmla="*/ 750746 h 1038862"/>
                  <a:gd name="connsiteX64" fmla="*/ 1810206 w 2259925"/>
                  <a:gd name="connsiteY64" fmla="*/ 735816 h 1038862"/>
                  <a:gd name="connsiteX65" fmla="*/ 1827868 w 2259925"/>
                  <a:gd name="connsiteY65" fmla="*/ 716814 h 1038862"/>
                  <a:gd name="connsiteX66" fmla="*/ 1829227 w 2259925"/>
                  <a:gd name="connsiteY66" fmla="*/ 715457 h 1038862"/>
                  <a:gd name="connsiteX67" fmla="*/ 1882213 w 2259925"/>
                  <a:gd name="connsiteY67" fmla="*/ 676095 h 1038862"/>
                  <a:gd name="connsiteX68" fmla="*/ 1897158 w 2259925"/>
                  <a:gd name="connsiteY68" fmla="*/ 674738 h 1038862"/>
                  <a:gd name="connsiteX69" fmla="*/ 1909386 w 2259925"/>
                  <a:gd name="connsiteY69" fmla="*/ 681524 h 1038862"/>
                  <a:gd name="connsiteX70" fmla="*/ 1917538 w 2259925"/>
                  <a:gd name="connsiteY70" fmla="*/ 661165 h 1038862"/>
                  <a:gd name="connsiteX71" fmla="*/ 1932483 w 2259925"/>
                  <a:gd name="connsiteY71" fmla="*/ 653021 h 1038862"/>
                  <a:gd name="connsiteX72" fmla="*/ 1240163 w 2259925"/>
                  <a:gd name="connsiteY72" fmla="*/ 639645 h 1038862"/>
                  <a:gd name="connsiteX73" fmla="*/ 1249426 w 2259925"/>
                  <a:gd name="connsiteY73" fmla="*/ 650445 h 1038862"/>
                  <a:gd name="connsiteX74" fmla="*/ 1254719 w 2259925"/>
                  <a:gd name="connsiteY74" fmla="*/ 677444 h 1038862"/>
                  <a:gd name="connsiteX75" fmla="*/ 1253396 w 2259925"/>
                  <a:gd name="connsiteY75" fmla="*/ 684194 h 1038862"/>
                  <a:gd name="connsiteX76" fmla="*/ 1220314 w 2259925"/>
                  <a:gd name="connsiteY76" fmla="*/ 790841 h 1038862"/>
                  <a:gd name="connsiteX77" fmla="*/ 1212374 w 2259925"/>
                  <a:gd name="connsiteY77" fmla="*/ 800290 h 1038862"/>
                  <a:gd name="connsiteX78" fmla="*/ 1207081 w 2259925"/>
                  <a:gd name="connsiteY78" fmla="*/ 800290 h 1038862"/>
                  <a:gd name="connsiteX79" fmla="*/ 1200464 w 2259925"/>
                  <a:gd name="connsiteY79" fmla="*/ 798940 h 1038862"/>
                  <a:gd name="connsiteX80" fmla="*/ 1171352 w 2259925"/>
                  <a:gd name="connsiteY80" fmla="*/ 780041 h 1038862"/>
                  <a:gd name="connsiteX81" fmla="*/ 1167382 w 2259925"/>
                  <a:gd name="connsiteY81" fmla="*/ 762491 h 1038862"/>
                  <a:gd name="connsiteX82" fmla="*/ 1173998 w 2259925"/>
                  <a:gd name="connsiteY82" fmla="*/ 747642 h 1038862"/>
                  <a:gd name="connsiteX83" fmla="*/ 1177968 w 2259925"/>
                  <a:gd name="connsiteY83" fmla="*/ 708493 h 1038862"/>
                  <a:gd name="connsiteX84" fmla="*/ 1180615 w 2259925"/>
                  <a:gd name="connsiteY84" fmla="*/ 703093 h 1038862"/>
                  <a:gd name="connsiteX85" fmla="*/ 1193848 w 2259925"/>
                  <a:gd name="connsiteY85" fmla="*/ 681494 h 1038862"/>
                  <a:gd name="connsiteX86" fmla="*/ 1195171 w 2259925"/>
                  <a:gd name="connsiteY86" fmla="*/ 680144 h 1038862"/>
                  <a:gd name="connsiteX87" fmla="*/ 1225607 w 2259925"/>
                  <a:gd name="connsiteY87" fmla="*/ 643695 h 1038862"/>
                  <a:gd name="connsiteX88" fmla="*/ 1240163 w 2259925"/>
                  <a:gd name="connsiteY88" fmla="*/ 639645 h 1038862"/>
                  <a:gd name="connsiteX89" fmla="*/ 1873160 w 2259925"/>
                  <a:gd name="connsiteY89" fmla="*/ 595523 h 1038862"/>
                  <a:gd name="connsiteX90" fmla="*/ 1892106 w 2259925"/>
                  <a:gd name="connsiteY90" fmla="*/ 598340 h 1038862"/>
                  <a:gd name="connsiteX91" fmla="*/ 1904286 w 2259925"/>
                  <a:gd name="connsiteY91" fmla="*/ 613836 h 1038862"/>
                  <a:gd name="connsiteX92" fmla="*/ 1890753 w 2259925"/>
                  <a:gd name="connsiteY92" fmla="*/ 626514 h 1038862"/>
                  <a:gd name="connsiteX93" fmla="*/ 1889399 w 2259925"/>
                  <a:gd name="connsiteY93" fmla="*/ 626514 h 1038862"/>
                  <a:gd name="connsiteX94" fmla="*/ 1869100 w 2259925"/>
                  <a:gd name="connsiteY94" fmla="*/ 623697 h 1038862"/>
                  <a:gd name="connsiteX95" fmla="*/ 1856920 w 2259925"/>
                  <a:gd name="connsiteY95" fmla="*/ 608201 h 1038862"/>
                  <a:gd name="connsiteX96" fmla="*/ 1873160 w 2259925"/>
                  <a:gd name="connsiteY96" fmla="*/ 595523 h 1038862"/>
                  <a:gd name="connsiteX97" fmla="*/ 1786237 w 2259925"/>
                  <a:gd name="connsiteY97" fmla="*/ 576258 h 1038862"/>
                  <a:gd name="connsiteX98" fmla="*/ 1843331 w 2259925"/>
                  <a:gd name="connsiteY98" fmla="*/ 590064 h 1038862"/>
                  <a:gd name="connsiteX99" fmla="*/ 1854206 w 2259925"/>
                  <a:gd name="connsiteY99" fmla="*/ 606632 h 1038862"/>
                  <a:gd name="connsiteX100" fmla="*/ 1840613 w 2259925"/>
                  <a:gd name="connsiteY100" fmla="*/ 617677 h 1038862"/>
                  <a:gd name="connsiteX101" fmla="*/ 1836534 w 2259925"/>
                  <a:gd name="connsiteY101" fmla="*/ 617677 h 1038862"/>
                  <a:gd name="connsiteX102" fmla="*/ 1779440 w 2259925"/>
                  <a:gd name="connsiteY102" fmla="*/ 603871 h 1038862"/>
                  <a:gd name="connsiteX103" fmla="*/ 1768565 w 2259925"/>
                  <a:gd name="connsiteY103" fmla="*/ 585922 h 1038862"/>
                  <a:gd name="connsiteX104" fmla="*/ 1786237 w 2259925"/>
                  <a:gd name="connsiteY104" fmla="*/ 576258 h 1038862"/>
                  <a:gd name="connsiteX105" fmla="*/ 2161884 w 2259925"/>
                  <a:gd name="connsiteY105" fmla="*/ 536749 h 1038862"/>
                  <a:gd name="connsiteX106" fmla="*/ 2172106 w 2259925"/>
                  <a:gd name="connsiteY106" fmla="*/ 540687 h 1038862"/>
                  <a:gd name="connsiteX107" fmla="*/ 2187353 w 2259925"/>
                  <a:gd name="connsiteY107" fmla="*/ 553017 h 1038862"/>
                  <a:gd name="connsiteX108" fmla="*/ 2190125 w 2259925"/>
                  <a:gd name="connsiteY108" fmla="*/ 570826 h 1038862"/>
                  <a:gd name="connsiteX109" fmla="*/ 2186633 w 2259925"/>
                  <a:gd name="connsiteY109" fmla="*/ 577154 h 1038862"/>
                  <a:gd name="connsiteX110" fmla="*/ 2196384 w 2259925"/>
                  <a:gd name="connsiteY110" fmla="*/ 571875 h 1038862"/>
                  <a:gd name="connsiteX111" fmla="*/ 2207181 w 2259925"/>
                  <a:gd name="connsiteY111" fmla="*/ 574519 h 1038862"/>
                  <a:gd name="connsiteX112" fmla="*/ 2253799 w 2259925"/>
                  <a:gd name="connsiteY112" fmla="*/ 611547 h 1038862"/>
                  <a:gd name="connsiteX113" fmla="*/ 2256542 w 2259925"/>
                  <a:gd name="connsiteY113" fmla="*/ 630061 h 1038862"/>
                  <a:gd name="connsiteX114" fmla="*/ 2245573 w 2259925"/>
                  <a:gd name="connsiteY114" fmla="*/ 635350 h 1038862"/>
                  <a:gd name="connsiteX115" fmla="*/ 2237346 w 2259925"/>
                  <a:gd name="connsiteY115" fmla="*/ 632705 h 1038862"/>
                  <a:gd name="connsiteX116" fmla="*/ 2189357 w 2259925"/>
                  <a:gd name="connsiteY116" fmla="*/ 595678 h 1038862"/>
                  <a:gd name="connsiteX117" fmla="*/ 2184386 w 2259925"/>
                  <a:gd name="connsiteY117" fmla="*/ 586917 h 1038862"/>
                  <a:gd name="connsiteX118" fmla="*/ 2186605 w 2259925"/>
                  <a:gd name="connsiteY118" fmla="*/ 577204 h 1038862"/>
                  <a:gd name="connsiteX119" fmla="*/ 2182848 w 2259925"/>
                  <a:gd name="connsiteY119" fmla="*/ 584012 h 1038862"/>
                  <a:gd name="connsiteX120" fmla="*/ 2181808 w 2259925"/>
                  <a:gd name="connsiteY120" fmla="*/ 585896 h 1038862"/>
                  <a:gd name="connsiteX121" fmla="*/ 2169334 w 2259925"/>
                  <a:gd name="connsiteY121" fmla="*/ 594115 h 1038862"/>
                  <a:gd name="connsiteX122" fmla="*/ 2162404 w 2259925"/>
                  <a:gd name="connsiteY122" fmla="*/ 591375 h 1038862"/>
                  <a:gd name="connsiteX123" fmla="*/ 2156859 w 2259925"/>
                  <a:gd name="connsiteY123" fmla="*/ 572196 h 1038862"/>
                  <a:gd name="connsiteX124" fmla="*/ 2159631 w 2259925"/>
                  <a:gd name="connsiteY124" fmla="*/ 566716 h 1038862"/>
                  <a:gd name="connsiteX125" fmla="*/ 2154087 w 2259925"/>
                  <a:gd name="connsiteY125" fmla="*/ 561236 h 1038862"/>
                  <a:gd name="connsiteX126" fmla="*/ 2152701 w 2259925"/>
                  <a:gd name="connsiteY126" fmla="*/ 542057 h 1038862"/>
                  <a:gd name="connsiteX127" fmla="*/ 2161884 w 2259925"/>
                  <a:gd name="connsiteY127" fmla="*/ 536749 h 1038862"/>
                  <a:gd name="connsiteX128" fmla="*/ 2000032 w 2259925"/>
                  <a:gd name="connsiteY128" fmla="*/ 518887 h 1038862"/>
                  <a:gd name="connsiteX129" fmla="*/ 2013736 w 2259925"/>
                  <a:gd name="connsiteY129" fmla="*/ 522945 h 1038862"/>
                  <a:gd name="connsiteX130" fmla="*/ 2024700 w 2259925"/>
                  <a:gd name="connsiteY130" fmla="*/ 537822 h 1038862"/>
                  <a:gd name="connsiteX131" fmla="*/ 2039774 w 2259925"/>
                  <a:gd name="connsiteY131" fmla="*/ 531059 h 1038862"/>
                  <a:gd name="connsiteX132" fmla="*/ 2052108 w 2259925"/>
                  <a:gd name="connsiteY132" fmla="*/ 531059 h 1038862"/>
                  <a:gd name="connsiteX133" fmla="*/ 2128851 w 2259925"/>
                  <a:gd name="connsiteY133" fmla="*/ 570281 h 1038862"/>
                  <a:gd name="connsiteX134" fmla="*/ 2132962 w 2259925"/>
                  <a:gd name="connsiteY134" fmla="*/ 574339 h 1038862"/>
                  <a:gd name="connsiteX135" fmla="*/ 2175445 w 2259925"/>
                  <a:gd name="connsiteY135" fmla="*/ 628437 h 1038862"/>
                  <a:gd name="connsiteX136" fmla="*/ 2174074 w 2259925"/>
                  <a:gd name="connsiteY136" fmla="*/ 646019 h 1038862"/>
                  <a:gd name="connsiteX137" fmla="*/ 2163111 w 2259925"/>
                  <a:gd name="connsiteY137" fmla="*/ 650076 h 1038862"/>
                  <a:gd name="connsiteX138" fmla="*/ 2156259 w 2259925"/>
                  <a:gd name="connsiteY138" fmla="*/ 647371 h 1038862"/>
                  <a:gd name="connsiteX139" fmla="*/ 2104183 w 2259925"/>
                  <a:gd name="connsiteY139" fmla="*/ 613560 h 1038862"/>
                  <a:gd name="connsiteX140" fmla="*/ 2093220 w 2259925"/>
                  <a:gd name="connsiteY140" fmla="*/ 624380 h 1038862"/>
                  <a:gd name="connsiteX141" fmla="*/ 2076775 w 2259925"/>
                  <a:gd name="connsiteY141" fmla="*/ 627084 h 1038862"/>
                  <a:gd name="connsiteX142" fmla="*/ 2038404 w 2259925"/>
                  <a:gd name="connsiteY142" fmla="*/ 608150 h 1038862"/>
                  <a:gd name="connsiteX143" fmla="*/ 2030181 w 2259925"/>
                  <a:gd name="connsiteY143" fmla="*/ 593273 h 1038862"/>
                  <a:gd name="connsiteX144" fmla="*/ 2031552 w 2259925"/>
                  <a:gd name="connsiteY144" fmla="*/ 589216 h 1038862"/>
                  <a:gd name="connsiteX145" fmla="*/ 1991810 w 2259925"/>
                  <a:gd name="connsiteY145" fmla="*/ 572986 h 1038862"/>
                  <a:gd name="connsiteX146" fmla="*/ 1983587 w 2259925"/>
                  <a:gd name="connsiteY146" fmla="*/ 556756 h 1038862"/>
                  <a:gd name="connsiteX147" fmla="*/ 1989069 w 2259925"/>
                  <a:gd name="connsiteY147" fmla="*/ 529707 h 1038862"/>
                  <a:gd name="connsiteX148" fmla="*/ 2000032 w 2259925"/>
                  <a:gd name="connsiteY148" fmla="*/ 518887 h 1038862"/>
                  <a:gd name="connsiteX149" fmla="*/ 1925562 w 2259925"/>
                  <a:gd name="connsiteY149" fmla="*/ 502808 h 1038862"/>
                  <a:gd name="connsiteX150" fmla="*/ 1947738 w 2259925"/>
                  <a:gd name="connsiteY150" fmla="*/ 502808 h 1038862"/>
                  <a:gd name="connsiteX151" fmla="*/ 1961599 w 2259925"/>
                  <a:gd name="connsiteY151" fmla="*/ 516444 h 1038862"/>
                  <a:gd name="connsiteX152" fmla="*/ 1947738 w 2259925"/>
                  <a:gd name="connsiteY152" fmla="*/ 531444 h 1038862"/>
                  <a:gd name="connsiteX153" fmla="*/ 1935264 w 2259925"/>
                  <a:gd name="connsiteY153" fmla="*/ 531444 h 1038862"/>
                  <a:gd name="connsiteX154" fmla="*/ 1920018 w 2259925"/>
                  <a:gd name="connsiteY154" fmla="*/ 568261 h 1038862"/>
                  <a:gd name="connsiteX155" fmla="*/ 1906157 w 2259925"/>
                  <a:gd name="connsiteY155" fmla="*/ 576443 h 1038862"/>
                  <a:gd name="connsiteX156" fmla="*/ 1900613 w 2259925"/>
                  <a:gd name="connsiteY156" fmla="*/ 575080 h 1038862"/>
                  <a:gd name="connsiteX157" fmla="*/ 1893683 w 2259925"/>
                  <a:gd name="connsiteY157" fmla="*/ 557352 h 1038862"/>
                  <a:gd name="connsiteX158" fmla="*/ 1911701 w 2259925"/>
                  <a:gd name="connsiteY158" fmla="*/ 510989 h 1038862"/>
                  <a:gd name="connsiteX159" fmla="*/ 1925562 w 2259925"/>
                  <a:gd name="connsiteY159" fmla="*/ 502808 h 1038862"/>
                  <a:gd name="connsiteX160" fmla="*/ 1690287 w 2259925"/>
                  <a:gd name="connsiteY160" fmla="*/ 469187 h 1038862"/>
                  <a:gd name="connsiteX161" fmla="*/ 1698783 w 2259925"/>
                  <a:gd name="connsiteY161" fmla="*/ 472973 h 1038862"/>
                  <a:gd name="connsiteX162" fmla="*/ 1757237 w 2259925"/>
                  <a:gd name="connsiteY162" fmla="*/ 534922 h 1038862"/>
                  <a:gd name="connsiteX163" fmla="*/ 1761315 w 2259925"/>
                  <a:gd name="connsiteY163" fmla="*/ 547311 h 1038862"/>
                  <a:gd name="connsiteX164" fmla="*/ 1754518 w 2259925"/>
                  <a:gd name="connsiteY164" fmla="*/ 583104 h 1038862"/>
                  <a:gd name="connsiteX165" fmla="*/ 1743643 w 2259925"/>
                  <a:gd name="connsiteY165" fmla="*/ 594117 h 1038862"/>
                  <a:gd name="connsiteX166" fmla="*/ 1740924 w 2259925"/>
                  <a:gd name="connsiteY166" fmla="*/ 594117 h 1038862"/>
                  <a:gd name="connsiteX167" fmla="*/ 1730049 w 2259925"/>
                  <a:gd name="connsiteY167" fmla="*/ 589987 h 1038862"/>
                  <a:gd name="connsiteX168" fmla="*/ 1713737 w 2259925"/>
                  <a:gd name="connsiteY168" fmla="*/ 572091 h 1038862"/>
                  <a:gd name="connsiteX169" fmla="*/ 1709659 w 2259925"/>
                  <a:gd name="connsiteY169" fmla="*/ 566584 h 1038862"/>
                  <a:gd name="connsiteX170" fmla="*/ 1697424 w 2259925"/>
                  <a:gd name="connsiteY170" fmla="*/ 522532 h 1038862"/>
                  <a:gd name="connsiteX171" fmla="*/ 1677033 w 2259925"/>
                  <a:gd name="connsiteY171" fmla="*/ 490869 h 1038862"/>
                  <a:gd name="connsiteX172" fmla="*/ 1679752 w 2259925"/>
                  <a:gd name="connsiteY172" fmla="*/ 471596 h 1038862"/>
                  <a:gd name="connsiteX173" fmla="*/ 1690287 w 2259925"/>
                  <a:gd name="connsiteY173" fmla="*/ 469187 h 1038862"/>
                  <a:gd name="connsiteX174" fmla="*/ 1876320 w 2259925"/>
                  <a:gd name="connsiteY174" fmla="*/ 438012 h 1038862"/>
                  <a:gd name="connsiteX175" fmla="*/ 1907467 w 2259925"/>
                  <a:gd name="connsiteY175" fmla="*/ 468343 h 1038862"/>
                  <a:gd name="connsiteX176" fmla="*/ 1910175 w 2259925"/>
                  <a:gd name="connsiteY176" fmla="*/ 480751 h 1038862"/>
                  <a:gd name="connsiteX177" fmla="*/ 1884445 w 2259925"/>
                  <a:gd name="connsiteY177" fmla="*/ 557957 h 1038862"/>
                  <a:gd name="connsiteX178" fmla="*/ 1870904 w 2259925"/>
                  <a:gd name="connsiteY178" fmla="*/ 567607 h 1038862"/>
                  <a:gd name="connsiteX179" fmla="*/ 1868195 w 2259925"/>
                  <a:gd name="connsiteY179" fmla="*/ 567607 h 1038862"/>
                  <a:gd name="connsiteX180" fmla="*/ 1815382 w 2259925"/>
                  <a:gd name="connsiteY180" fmla="*/ 552442 h 1038862"/>
                  <a:gd name="connsiteX181" fmla="*/ 1805903 w 2259925"/>
                  <a:gd name="connsiteY181" fmla="*/ 544170 h 1038862"/>
                  <a:gd name="connsiteX182" fmla="*/ 1795069 w 2259925"/>
                  <a:gd name="connsiteY182" fmla="*/ 515218 h 1038862"/>
                  <a:gd name="connsiteX183" fmla="*/ 1795069 w 2259925"/>
                  <a:gd name="connsiteY183" fmla="*/ 504188 h 1038862"/>
                  <a:gd name="connsiteX184" fmla="*/ 1803194 w 2259925"/>
                  <a:gd name="connsiteY184" fmla="*/ 495916 h 1038862"/>
                  <a:gd name="connsiteX185" fmla="*/ 1824861 w 2259925"/>
                  <a:gd name="connsiteY185" fmla="*/ 487644 h 1038862"/>
                  <a:gd name="connsiteX186" fmla="*/ 1843820 w 2259925"/>
                  <a:gd name="connsiteY186" fmla="*/ 465585 h 1038862"/>
                  <a:gd name="connsiteX187" fmla="*/ 1876320 w 2259925"/>
                  <a:gd name="connsiteY187" fmla="*/ 438012 h 1038862"/>
                  <a:gd name="connsiteX188" fmla="*/ 2043368 w 2259925"/>
                  <a:gd name="connsiteY188" fmla="*/ 420340 h 1038862"/>
                  <a:gd name="connsiteX189" fmla="*/ 2058796 w 2259925"/>
                  <a:gd name="connsiteY189" fmla="*/ 433934 h 1038862"/>
                  <a:gd name="connsiteX190" fmla="*/ 2058796 w 2259925"/>
                  <a:gd name="connsiteY190" fmla="*/ 442090 h 1038862"/>
                  <a:gd name="connsiteX191" fmla="*/ 2043368 w 2259925"/>
                  <a:gd name="connsiteY191" fmla="*/ 455684 h 1038862"/>
                  <a:gd name="connsiteX192" fmla="*/ 2029343 w 2259925"/>
                  <a:gd name="connsiteY192" fmla="*/ 442090 h 1038862"/>
                  <a:gd name="connsiteX193" fmla="*/ 2029343 w 2259925"/>
                  <a:gd name="connsiteY193" fmla="*/ 433934 h 1038862"/>
                  <a:gd name="connsiteX194" fmla="*/ 2043368 w 2259925"/>
                  <a:gd name="connsiteY194" fmla="*/ 420340 h 1038862"/>
                  <a:gd name="connsiteX195" fmla="*/ 1953568 w 2259925"/>
                  <a:gd name="connsiteY195" fmla="*/ 411331 h 1038862"/>
                  <a:gd name="connsiteX196" fmla="*/ 1969633 w 2259925"/>
                  <a:gd name="connsiteY196" fmla="*/ 412717 h 1038862"/>
                  <a:gd name="connsiteX197" fmla="*/ 1974988 w 2259925"/>
                  <a:gd name="connsiteY197" fmla="*/ 427963 h 1038862"/>
                  <a:gd name="connsiteX198" fmla="*/ 1962939 w 2259925"/>
                  <a:gd name="connsiteY198" fmla="*/ 469545 h 1038862"/>
                  <a:gd name="connsiteX199" fmla="*/ 1952229 w 2259925"/>
                  <a:gd name="connsiteY199" fmla="*/ 479247 h 1038862"/>
                  <a:gd name="connsiteX200" fmla="*/ 1949551 w 2259925"/>
                  <a:gd name="connsiteY200" fmla="*/ 479247 h 1038862"/>
                  <a:gd name="connsiteX201" fmla="*/ 1938841 w 2259925"/>
                  <a:gd name="connsiteY201" fmla="*/ 475089 h 1038862"/>
                  <a:gd name="connsiteX202" fmla="*/ 1921437 w 2259925"/>
                  <a:gd name="connsiteY202" fmla="*/ 454298 h 1038862"/>
                  <a:gd name="connsiteX203" fmla="*/ 1917420 w 2259925"/>
                  <a:gd name="connsiteY203" fmla="*/ 443210 h 1038862"/>
                  <a:gd name="connsiteX204" fmla="*/ 1924114 w 2259925"/>
                  <a:gd name="connsiteY204" fmla="*/ 432121 h 1038862"/>
                  <a:gd name="connsiteX205" fmla="*/ 1953568 w 2259925"/>
                  <a:gd name="connsiteY205" fmla="*/ 411331 h 1038862"/>
                  <a:gd name="connsiteX206" fmla="*/ 1905534 w 2259925"/>
                  <a:gd name="connsiteY206" fmla="*/ 398157 h 1038862"/>
                  <a:gd name="connsiteX207" fmla="*/ 1916407 w 2259925"/>
                  <a:gd name="connsiteY207" fmla="*/ 400919 h 1038862"/>
                  <a:gd name="connsiteX208" fmla="*/ 1917788 w 2259925"/>
                  <a:gd name="connsiteY208" fmla="*/ 421629 h 1038862"/>
                  <a:gd name="connsiteX209" fmla="*/ 1906742 w 2259925"/>
                  <a:gd name="connsiteY209" fmla="*/ 435435 h 1038862"/>
                  <a:gd name="connsiteX210" fmla="*/ 1895697 w 2259925"/>
                  <a:gd name="connsiteY210" fmla="*/ 440958 h 1038862"/>
                  <a:gd name="connsiteX211" fmla="*/ 1887413 w 2259925"/>
                  <a:gd name="connsiteY211" fmla="*/ 436816 h 1038862"/>
                  <a:gd name="connsiteX212" fmla="*/ 1884652 w 2259925"/>
                  <a:gd name="connsiteY212" fmla="*/ 417487 h 1038862"/>
                  <a:gd name="connsiteX213" fmla="*/ 1895697 w 2259925"/>
                  <a:gd name="connsiteY213" fmla="*/ 403680 h 1038862"/>
                  <a:gd name="connsiteX214" fmla="*/ 1905534 w 2259925"/>
                  <a:gd name="connsiteY214" fmla="*/ 398157 h 1038862"/>
                  <a:gd name="connsiteX215" fmla="*/ 225483 w 2259925"/>
                  <a:gd name="connsiteY215" fmla="*/ 352344 h 1038862"/>
                  <a:gd name="connsiteX216" fmla="*/ 242501 w 2259925"/>
                  <a:gd name="connsiteY216" fmla="*/ 361769 h 1038862"/>
                  <a:gd name="connsiteX217" fmla="*/ 249046 w 2259925"/>
                  <a:gd name="connsiteY217" fmla="*/ 379273 h 1038862"/>
                  <a:gd name="connsiteX218" fmla="*/ 239883 w 2259925"/>
                  <a:gd name="connsiteY218" fmla="*/ 396777 h 1038862"/>
                  <a:gd name="connsiteX219" fmla="*/ 235956 w 2259925"/>
                  <a:gd name="connsiteY219" fmla="*/ 396777 h 1038862"/>
                  <a:gd name="connsiteX220" fmla="*/ 222865 w 2259925"/>
                  <a:gd name="connsiteY220" fmla="*/ 387352 h 1038862"/>
                  <a:gd name="connsiteX221" fmla="*/ 217629 w 2259925"/>
                  <a:gd name="connsiteY221" fmla="*/ 369848 h 1038862"/>
                  <a:gd name="connsiteX222" fmla="*/ 225483 w 2259925"/>
                  <a:gd name="connsiteY222" fmla="*/ 352344 h 1038862"/>
                  <a:gd name="connsiteX223" fmla="*/ 161487 w 2259925"/>
                  <a:gd name="connsiteY223" fmla="*/ 315725 h 1038862"/>
                  <a:gd name="connsiteX224" fmla="*/ 209019 w 2259925"/>
                  <a:gd name="connsiteY224" fmla="*/ 322816 h 1038862"/>
                  <a:gd name="connsiteX225" fmla="*/ 219582 w 2259925"/>
                  <a:gd name="connsiteY225" fmla="*/ 339834 h 1038862"/>
                  <a:gd name="connsiteX226" fmla="*/ 206378 w 2259925"/>
                  <a:gd name="connsiteY226" fmla="*/ 352597 h 1038862"/>
                  <a:gd name="connsiteX227" fmla="*/ 205058 w 2259925"/>
                  <a:gd name="connsiteY227" fmla="*/ 352597 h 1038862"/>
                  <a:gd name="connsiteX228" fmla="*/ 157526 w 2259925"/>
                  <a:gd name="connsiteY228" fmla="*/ 344088 h 1038862"/>
                  <a:gd name="connsiteX229" fmla="*/ 145643 w 2259925"/>
                  <a:gd name="connsiteY229" fmla="*/ 328489 h 1038862"/>
                  <a:gd name="connsiteX230" fmla="*/ 161487 w 2259925"/>
                  <a:gd name="connsiteY230" fmla="*/ 315725 h 1038862"/>
                  <a:gd name="connsiteX231" fmla="*/ 13723 w 2259925"/>
                  <a:gd name="connsiteY231" fmla="*/ 287800 h 1038862"/>
                  <a:gd name="connsiteX232" fmla="*/ 56263 w 2259925"/>
                  <a:gd name="connsiteY232" fmla="*/ 287800 h 1038862"/>
                  <a:gd name="connsiteX233" fmla="*/ 63124 w 2259925"/>
                  <a:gd name="connsiteY233" fmla="*/ 289165 h 1038862"/>
                  <a:gd name="connsiteX234" fmla="*/ 82336 w 2259925"/>
                  <a:gd name="connsiteY234" fmla="*/ 300085 h 1038862"/>
                  <a:gd name="connsiteX235" fmla="*/ 111154 w 2259925"/>
                  <a:gd name="connsiteY235" fmla="*/ 311004 h 1038862"/>
                  <a:gd name="connsiteX236" fmla="*/ 119388 w 2259925"/>
                  <a:gd name="connsiteY236" fmla="*/ 326018 h 1038862"/>
                  <a:gd name="connsiteX237" fmla="*/ 107037 w 2259925"/>
                  <a:gd name="connsiteY237" fmla="*/ 338303 h 1038862"/>
                  <a:gd name="connsiteX238" fmla="*/ 53519 w 2259925"/>
                  <a:gd name="connsiteY238" fmla="*/ 343762 h 1038862"/>
                  <a:gd name="connsiteX239" fmla="*/ 52146 w 2259925"/>
                  <a:gd name="connsiteY239" fmla="*/ 343762 h 1038862"/>
                  <a:gd name="connsiteX240" fmla="*/ 38424 w 2259925"/>
                  <a:gd name="connsiteY240" fmla="*/ 331478 h 1038862"/>
                  <a:gd name="connsiteX241" fmla="*/ 50774 w 2259925"/>
                  <a:gd name="connsiteY241" fmla="*/ 316464 h 1038862"/>
                  <a:gd name="connsiteX242" fmla="*/ 53519 w 2259925"/>
                  <a:gd name="connsiteY242" fmla="*/ 316464 h 1038862"/>
                  <a:gd name="connsiteX243" fmla="*/ 52146 w 2259925"/>
                  <a:gd name="connsiteY243" fmla="*/ 315099 h 1038862"/>
                  <a:gd name="connsiteX244" fmla="*/ 13723 w 2259925"/>
                  <a:gd name="connsiteY244" fmla="*/ 315099 h 1038862"/>
                  <a:gd name="connsiteX245" fmla="*/ 0 w 2259925"/>
                  <a:gd name="connsiteY245" fmla="*/ 301450 h 1038862"/>
                  <a:gd name="connsiteX246" fmla="*/ 13723 w 2259925"/>
                  <a:gd name="connsiteY246" fmla="*/ 287800 h 1038862"/>
                  <a:gd name="connsiteX247" fmla="*/ 2026643 w 2259925"/>
                  <a:gd name="connsiteY247" fmla="*/ 116970 h 1038862"/>
                  <a:gd name="connsiteX248" fmla="*/ 2037770 w 2259925"/>
                  <a:gd name="connsiteY248" fmla="*/ 125232 h 1038862"/>
                  <a:gd name="connsiteX249" fmla="*/ 2054460 w 2259925"/>
                  <a:gd name="connsiteY249" fmla="*/ 155527 h 1038862"/>
                  <a:gd name="connsiteX250" fmla="*/ 2055851 w 2259925"/>
                  <a:gd name="connsiteY250" fmla="*/ 161035 h 1038862"/>
                  <a:gd name="connsiteX251" fmla="*/ 2030816 w 2259925"/>
                  <a:gd name="connsiteY251" fmla="*/ 203724 h 1038862"/>
                  <a:gd name="connsiteX252" fmla="*/ 1975181 w 2259925"/>
                  <a:gd name="connsiteY252" fmla="*/ 223002 h 1038862"/>
                  <a:gd name="connsiteX253" fmla="*/ 1971009 w 2259925"/>
                  <a:gd name="connsiteY253" fmla="*/ 223002 h 1038862"/>
                  <a:gd name="connsiteX254" fmla="*/ 1958491 w 2259925"/>
                  <a:gd name="connsiteY254" fmla="*/ 217494 h 1038862"/>
                  <a:gd name="connsiteX255" fmla="*/ 1959882 w 2259925"/>
                  <a:gd name="connsiteY255" fmla="*/ 200970 h 1038862"/>
                  <a:gd name="connsiteX256" fmla="*/ 1986308 w 2259925"/>
                  <a:gd name="connsiteY256" fmla="*/ 169298 h 1038862"/>
                  <a:gd name="connsiteX257" fmla="*/ 2012734 w 2259925"/>
                  <a:gd name="connsiteY257" fmla="*/ 123855 h 1038862"/>
                  <a:gd name="connsiteX258" fmla="*/ 2026643 w 2259925"/>
                  <a:gd name="connsiteY258" fmla="*/ 116970 h 1038862"/>
                  <a:gd name="connsiteX259" fmla="*/ 1998723 w 2259925"/>
                  <a:gd name="connsiteY259" fmla="*/ 59433 h 1038862"/>
                  <a:gd name="connsiteX260" fmla="*/ 2043182 w 2259925"/>
                  <a:gd name="connsiteY260" fmla="*/ 74502 h 1038862"/>
                  <a:gd name="connsiteX261" fmla="*/ 2052907 w 2259925"/>
                  <a:gd name="connsiteY261" fmla="*/ 86831 h 1038862"/>
                  <a:gd name="connsiteX262" fmla="*/ 2043182 w 2259925"/>
                  <a:gd name="connsiteY262" fmla="*/ 100531 h 1038862"/>
                  <a:gd name="connsiteX263" fmla="*/ 2009838 w 2259925"/>
                  <a:gd name="connsiteY263" fmla="*/ 115600 h 1038862"/>
                  <a:gd name="connsiteX264" fmla="*/ 2004280 w 2259925"/>
                  <a:gd name="connsiteY264" fmla="*/ 116970 h 1038862"/>
                  <a:gd name="connsiteX265" fmla="*/ 1998723 w 2259925"/>
                  <a:gd name="connsiteY265" fmla="*/ 115600 h 1038862"/>
                  <a:gd name="connsiteX266" fmla="*/ 1990387 w 2259925"/>
                  <a:gd name="connsiteY266" fmla="*/ 106010 h 1038862"/>
                  <a:gd name="connsiteX267" fmla="*/ 1980661 w 2259925"/>
                  <a:gd name="connsiteY267" fmla="*/ 77242 h 1038862"/>
                  <a:gd name="connsiteX268" fmla="*/ 1984829 w 2259925"/>
                  <a:gd name="connsiteY268" fmla="*/ 63542 h 1038862"/>
                  <a:gd name="connsiteX269" fmla="*/ 1998723 w 2259925"/>
                  <a:gd name="connsiteY269" fmla="*/ 59433 h 1038862"/>
                  <a:gd name="connsiteX270" fmla="*/ 365788 w 2259925"/>
                  <a:gd name="connsiteY270" fmla="*/ 1938 h 1038862"/>
                  <a:gd name="connsiteX271" fmla="*/ 371303 w 2259925"/>
                  <a:gd name="connsiteY271" fmla="*/ 20020 h 1038862"/>
                  <a:gd name="connsiteX272" fmla="*/ 365788 w 2259925"/>
                  <a:gd name="connsiteY272" fmla="*/ 31147 h 1038862"/>
                  <a:gd name="connsiteX273" fmla="*/ 371303 w 2259925"/>
                  <a:gd name="connsiteY273" fmla="*/ 42274 h 1038862"/>
                  <a:gd name="connsiteX274" fmla="*/ 371303 w 2259925"/>
                  <a:gd name="connsiteY274" fmla="*/ 49228 h 1038862"/>
                  <a:gd name="connsiteX275" fmla="*/ 312019 w 2259925"/>
                  <a:gd name="connsiteY275" fmla="*/ 49228 h 1038862"/>
                  <a:gd name="connsiteX276" fmla="*/ 310641 w 2259925"/>
                  <a:gd name="connsiteY276" fmla="*/ 45056 h 1038862"/>
                  <a:gd name="connsiteX277" fmla="*/ 316155 w 2259925"/>
                  <a:gd name="connsiteY277" fmla="*/ 29756 h 1038862"/>
                  <a:gd name="connsiteX278" fmla="*/ 349244 w 2259925"/>
                  <a:gd name="connsiteY278" fmla="*/ 3329 h 1038862"/>
                  <a:gd name="connsiteX279" fmla="*/ 365788 w 2259925"/>
                  <a:gd name="connsiteY279" fmla="*/ 1938 h 1038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Lst>
                <a:rect l="l" t="t" r="r" b="b"/>
                <a:pathLst>
                  <a:path w="2259925" h="1038862">
                    <a:moveTo>
                      <a:pt x="1974262" y="960697"/>
                    </a:moveTo>
                    <a:cubicBezTo>
                      <a:pt x="1976913" y="962056"/>
                      <a:pt x="1987516" y="962056"/>
                      <a:pt x="1995469" y="963415"/>
                    </a:cubicBezTo>
                    <a:cubicBezTo>
                      <a:pt x="2000770" y="963415"/>
                      <a:pt x="2004747" y="967494"/>
                      <a:pt x="2006072" y="972931"/>
                    </a:cubicBezTo>
                    <a:cubicBezTo>
                      <a:pt x="2008723" y="978369"/>
                      <a:pt x="2007397" y="983806"/>
                      <a:pt x="2003421" y="987884"/>
                    </a:cubicBezTo>
                    <a:cubicBezTo>
                      <a:pt x="1983540" y="1008275"/>
                      <a:pt x="1983540" y="1008275"/>
                      <a:pt x="1983540" y="1008275"/>
                    </a:cubicBezTo>
                    <a:cubicBezTo>
                      <a:pt x="1980889" y="1010994"/>
                      <a:pt x="1976913" y="1012353"/>
                      <a:pt x="1972937" y="1012353"/>
                    </a:cubicBezTo>
                    <a:cubicBezTo>
                      <a:pt x="1971612" y="1012353"/>
                      <a:pt x="1970286" y="1012353"/>
                      <a:pt x="1968961" y="1010994"/>
                    </a:cubicBezTo>
                    <a:cubicBezTo>
                      <a:pt x="1964985" y="1009634"/>
                      <a:pt x="1961008" y="1005556"/>
                      <a:pt x="1959683" y="1000119"/>
                    </a:cubicBezTo>
                    <a:cubicBezTo>
                      <a:pt x="1955707" y="977009"/>
                      <a:pt x="1955707" y="977009"/>
                      <a:pt x="1955707" y="977009"/>
                    </a:cubicBezTo>
                    <a:cubicBezTo>
                      <a:pt x="1955707" y="971572"/>
                      <a:pt x="1957032" y="966134"/>
                      <a:pt x="1961008" y="963415"/>
                    </a:cubicBezTo>
                    <a:cubicBezTo>
                      <a:pt x="1964985" y="960697"/>
                      <a:pt x="1970286" y="959337"/>
                      <a:pt x="1974262" y="960697"/>
                    </a:cubicBezTo>
                    <a:close/>
                    <a:moveTo>
                      <a:pt x="2161818" y="954802"/>
                    </a:moveTo>
                    <a:cubicBezTo>
                      <a:pt x="2165852" y="956158"/>
                      <a:pt x="2168541" y="958869"/>
                      <a:pt x="2169886" y="962937"/>
                    </a:cubicBezTo>
                    <a:cubicBezTo>
                      <a:pt x="2173920" y="979207"/>
                      <a:pt x="2173920" y="979207"/>
                      <a:pt x="2173920" y="979207"/>
                    </a:cubicBezTo>
                    <a:cubicBezTo>
                      <a:pt x="2176609" y="984630"/>
                      <a:pt x="2173920" y="992765"/>
                      <a:pt x="2167197" y="995476"/>
                    </a:cubicBezTo>
                    <a:cubicBezTo>
                      <a:pt x="2074419" y="1037506"/>
                      <a:pt x="2074419" y="1037506"/>
                      <a:pt x="2074419" y="1037506"/>
                    </a:cubicBezTo>
                    <a:cubicBezTo>
                      <a:pt x="2073074" y="1038862"/>
                      <a:pt x="2070385" y="1038862"/>
                      <a:pt x="2069040" y="1038862"/>
                    </a:cubicBezTo>
                    <a:cubicBezTo>
                      <a:pt x="2063662" y="1038862"/>
                      <a:pt x="2059628" y="1036151"/>
                      <a:pt x="2056939" y="1032083"/>
                    </a:cubicBezTo>
                    <a:cubicBezTo>
                      <a:pt x="2052905" y="1025304"/>
                      <a:pt x="2055594" y="1017169"/>
                      <a:pt x="2060973" y="1013102"/>
                    </a:cubicBezTo>
                    <a:cubicBezTo>
                      <a:pt x="2149717" y="956158"/>
                      <a:pt x="2149717" y="956158"/>
                      <a:pt x="2149717" y="956158"/>
                    </a:cubicBezTo>
                    <a:cubicBezTo>
                      <a:pt x="2152406" y="953446"/>
                      <a:pt x="2157785" y="953446"/>
                      <a:pt x="2161818" y="954802"/>
                    </a:cubicBezTo>
                    <a:close/>
                    <a:moveTo>
                      <a:pt x="2226681" y="892949"/>
                    </a:moveTo>
                    <a:cubicBezTo>
                      <a:pt x="2232036" y="892949"/>
                      <a:pt x="2237392" y="897016"/>
                      <a:pt x="2238730" y="902439"/>
                    </a:cubicBezTo>
                    <a:cubicBezTo>
                      <a:pt x="2242747" y="917353"/>
                      <a:pt x="2242747" y="917353"/>
                      <a:pt x="2242747" y="917353"/>
                    </a:cubicBezTo>
                    <a:cubicBezTo>
                      <a:pt x="2248102" y="917353"/>
                      <a:pt x="2252119" y="921421"/>
                      <a:pt x="2254796" y="926844"/>
                    </a:cubicBezTo>
                    <a:cubicBezTo>
                      <a:pt x="2256135" y="932267"/>
                      <a:pt x="2254796" y="939046"/>
                      <a:pt x="2249441" y="943114"/>
                    </a:cubicBezTo>
                    <a:cubicBezTo>
                      <a:pt x="2205260" y="974298"/>
                      <a:pt x="2205260" y="974298"/>
                      <a:pt x="2205260" y="974298"/>
                    </a:cubicBezTo>
                    <a:cubicBezTo>
                      <a:pt x="2202582" y="975653"/>
                      <a:pt x="2199905" y="977009"/>
                      <a:pt x="2197227" y="977009"/>
                    </a:cubicBezTo>
                    <a:cubicBezTo>
                      <a:pt x="2194549" y="977009"/>
                      <a:pt x="2190533" y="975653"/>
                      <a:pt x="2189194" y="974298"/>
                    </a:cubicBezTo>
                    <a:cubicBezTo>
                      <a:pt x="2183839" y="970230"/>
                      <a:pt x="2182500" y="963451"/>
                      <a:pt x="2185178" y="956672"/>
                    </a:cubicBezTo>
                    <a:cubicBezTo>
                      <a:pt x="2213293" y="899728"/>
                      <a:pt x="2213293" y="899728"/>
                      <a:pt x="2213293" y="899728"/>
                    </a:cubicBezTo>
                    <a:cubicBezTo>
                      <a:pt x="2214632" y="894304"/>
                      <a:pt x="2221326" y="891593"/>
                      <a:pt x="2226681" y="892949"/>
                    </a:cubicBezTo>
                    <a:close/>
                    <a:moveTo>
                      <a:pt x="1932483" y="653021"/>
                    </a:moveTo>
                    <a:cubicBezTo>
                      <a:pt x="1984111" y="657093"/>
                      <a:pt x="1984111" y="657093"/>
                      <a:pt x="1984111" y="657093"/>
                    </a:cubicBezTo>
                    <a:cubicBezTo>
                      <a:pt x="1988187" y="658450"/>
                      <a:pt x="1992263" y="659807"/>
                      <a:pt x="1993621" y="663879"/>
                    </a:cubicBezTo>
                    <a:cubicBezTo>
                      <a:pt x="1996338" y="667951"/>
                      <a:pt x="1997697" y="672023"/>
                      <a:pt x="1996338" y="676095"/>
                    </a:cubicBezTo>
                    <a:cubicBezTo>
                      <a:pt x="1992263" y="685596"/>
                      <a:pt x="1992263" y="685596"/>
                      <a:pt x="1992263" y="685596"/>
                    </a:cubicBezTo>
                    <a:cubicBezTo>
                      <a:pt x="2011283" y="692382"/>
                      <a:pt x="2011283" y="692382"/>
                      <a:pt x="2011283" y="692382"/>
                    </a:cubicBezTo>
                    <a:cubicBezTo>
                      <a:pt x="2028946" y="659807"/>
                      <a:pt x="2028946" y="659807"/>
                      <a:pt x="2028946" y="659807"/>
                    </a:cubicBezTo>
                    <a:cubicBezTo>
                      <a:pt x="2031663" y="655735"/>
                      <a:pt x="2035739" y="654378"/>
                      <a:pt x="2039815" y="653021"/>
                    </a:cubicBezTo>
                    <a:cubicBezTo>
                      <a:pt x="2043890" y="653021"/>
                      <a:pt x="2047966" y="653021"/>
                      <a:pt x="2050684" y="657093"/>
                    </a:cubicBezTo>
                    <a:cubicBezTo>
                      <a:pt x="2073780" y="677452"/>
                      <a:pt x="2073780" y="677452"/>
                      <a:pt x="2073780" y="677452"/>
                    </a:cubicBezTo>
                    <a:cubicBezTo>
                      <a:pt x="2076498" y="678809"/>
                      <a:pt x="2077856" y="681524"/>
                      <a:pt x="2079215" y="684239"/>
                    </a:cubicBezTo>
                    <a:cubicBezTo>
                      <a:pt x="2088725" y="734459"/>
                      <a:pt x="2088725" y="734459"/>
                      <a:pt x="2088725" y="734459"/>
                    </a:cubicBezTo>
                    <a:cubicBezTo>
                      <a:pt x="2125408" y="791465"/>
                      <a:pt x="2125408" y="791465"/>
                      <a:pt x="2125408" y="791465"/>
                    </a:cubicBezTo>
                    <a:cubicBezTo>
                      <a:pt x="2128126" y="795537"/>
                      <a:pt x="2129484" y="800966"/>
                      <a:pt x="2126767" y="806396"/>
                    </a:cubicBezTo>
                    <a:cubicBezTo>
                      <a:pt x="2087367" y="883762"/>
                      <a:pt x="2087367" y="883762"/>
                      <a:pt x="2087367" y="883762"/>
                    </a:cubicBezTo>
                    <a:cubicBezTo>
                      <a:pt x="2086008" y="885119"/>
                      <a:pt x="2084649" y="886476"/>
                      <a:pt x="2083291" y="887834"/>
                    </a:cubicBezTo>
                    <a:cubicBezTo>
                      <a:pt x="2034380" y="929910"/>
                      <a:pt x="2034380" y="929910"/>
                      <a:pt x="2034380" y="929910"/>
                    </a:cubicBezTo>
                    <a:cubicBezTo>
                      <a:pt x="2033021" y="931268"/>
                      <a:pt x="2031663" y="931268"/>
                      <a:pt x="2028946" y="932625"/>
                    </a:cubicBezTo>
                    <a:cubicBezTo>
                      <a:pt x="1982752" y="947555"/>
                      <a:pt x="1982752" y="947555"/>
                      <a:pt x="1982752" y="947555"/>
                    </a:cubicBezTo>
                    <a:cubicBezTo>
                      <a:pt x="1981394" y="947555"/>
                      <a:pt x="1980035" y="947555"/>
                      <a:pt x="1978676" y="947555"/>
                    </a:cubicBezTo>
                    <a:cubicBezTo>
                      <a:pt x="1977318" y="947555"/>
                      <a:pt x="1974600" y="947555"/>
                      <a:pt x="1973242" y="946198"/>
                    </a:cubicBezTo>
                    <a:cubicBezTo>
                      <a:pt x="1946069" y="935340"/>
                      <a:pt x="1935200" y="928553"/>
                      <a:pt x="1933841" y="919052"/>
                    </a:cubicBezTo>
                    <a:cubicBezTo>
                      <a:pt x="1931124" y="914980"/>
                      <a:pt x="1924331" y="902764"/>
                      <a:pt x="1917538" y="891905"/>
                    </a:cubicBezTo>
                    <a:cubicBezTo>
                      <a:pt x="1883572" y="864759"/>
                      <a:pt x="1883572" y="864759"/>
                      <a:pt x="1883572" y="864759"/>
                    </a:cubicBezTo>
                    <a:cubicBezTo>
                      <a:pt x="1814282" y="900050"/>
                      <a:pt x="1814282" y="900050"/>
                      <a:pt x="1814282" y="900050"/>
                    </a:cubicBezTo>
                    <a:cubicBezTo>
                      <a:pt x="1812923" y="901407"/>
                      <a:pt x="1811565" y="901407"/>
                      <a:pt x="1808847" y="901407"/>
                    </a:cubicBezTo>
                    <a:cubicBezTo>
                      <a:pt x="1740916" y="905479"/>
                      <a:pt x="1740916" y="905479"/>
                      <a:pt x="1740916" y="905479"/>
                    </a:cubicBezTo>
                    <a:cubicBezTo>
                      <a:pt x="1735481" y="905479"/>
                      <a:pt x="1731405" y="902764"/>
                      <a:pt x="1728688" y="898692"/>
                    </a:cubicBezTo>
                    <a:cubicBezTo>
                      <a:pt x="1725971" y="894621"/>
                      <a:pt x="1725971" y="889191"/>
                      <a:pt x="1727330" y="885119"/>
                    </a:cubicBezTo>
                    <a:cubicBezTo>
                      <a:pt x="1736840" y="867474"/>
                      <a:pt x="1736840" y="867474"/>
                      <a:pt x="1736840" y="867474"/>
                    </a:cubicBezTo>
                    <a:cubicBezTo>
                      <a:pt x="1743633" y="762962"/>
                      <a:pt x="1743633" y="762962"/>
                      <a:pt x="1743633" y="762962"/>
                    </a:cubicBezTo>
                    <a:cubicBezTo>
                      <a:pt x="1743633" y="756176"/>
                      <a:pt x="1747709" y="752104"/>
                      <a:pt x="1754502" y="750746"/>
                    </a:cubicBezTo>
                    <a:cubicBezTo>
                      <a:pt x="1810206" y="735816"/>
                      <a:pt x="1810206" y="735816"/>
                      <a:pt x="1810206" y="735816"/>
                    </a:cubicBezTo>
                    <a:cubicBezTo>
                      <a:pt x="1827868" y="716814"/>
                      <a:pt x="1827868" y="716814"/>
                      <a:pt x="1827868" y="716814"/>
                    </a:cubicBezTo>
                    <a:cubicBezTo>
                      <a:pt x="1827868" y="716814"/>
                      <a:pt x="1827868" y="715457"/>
                      <a:pt x="1829227" y="715457"/>
                    </a:cubicBezTo>
                    <a:cubicBezTo>
                      <a:pt x="1882213" y="676095"/>
                      <a:pt x="1882213" y="676095"/>
                      <a:pt x="1882213" y="676095"/>
                    </a:cubicBezTo>
                    <a:cubicBezTo>
                      <a:pt x="1886289" y="672023"/>
                      <a:pt x="1891724" y="672023"/>
                      <a:pt x="1897158" y="674738"/>
                    </a:cubicBezTo>
                    <a:cubicBezTo>
                      <a:pt x="1909386" y="681524"/>
                      <a:pt x="1909386" y="681524"/>
                      <a:pt x="1909386" y="681524"/>
                    </a:cubicBezTo>
                    <a:cubicBezTo>
                      <a:pt x="1917538" y="661165"/>
                      <a:pt x="1917538" y="661165"/>
                      <a:pt x="1917538" y="661165"/>
                    </a:cubicBezTo>
                    <a:cubicBezTo>
                      <a:pt x="1920255" y="655735"/>
                      <a:pt x="1925689" y="653021"/>
                      <a:pt x="1932483" y="653021"/>
                    </a:cubicBezTo>
                    <a:close/>
                    <a:moveTo>
                      <a:pt x="1240163" y="639645"/>
                    </a:moveTo>
                    <a:cubicBezTo>
                      <a:pt x="1245456" y="640995"/>
                      <a:pt x="1248103" y="645045"/>
                      <a:pt x="1249426" y="650445"/>
                    </a:cubicBezTo>
                    <a:cubicBezTo>
                      <a:pt x="1254719" y="677444"/>
                      <a:pt x="1254719" y="677444"/>
                      <a:pt x="1254719" y="677444"/>
                    </a:cubicBezTo>
                    <a:cubicBezTo>
                      <a:pt x="1254719" y="680144"/>
                      <a:pt x="1254719" y="681494"/>
                      <a:pt x="1253396" y="684194"/>
                    </a:cubicBezTo>
                    <a:cubicBezTo>
                      <a:pt x="1220314" y="790841"/>
                      <a:pt x="1220314" y="790841"/>
                      <a:pt x="1220314" y="790841"/>
                    </a:cubicBezTo>
                    <a:cubicBezTo>
                      <a:pt x="1218990" y="794890"/>
                      <a:pt x="1216344" y="798940"/>
                      <a:pt x="1212374" y="800290"/>
                    </a:cubicBezTo>
                    <a:cubicBezTo>
                      <a:pt x="1209727" y="800290"/>
                      <a:pt x="1208404" y="800290"/>
                      <a:pt x="1207081" y="800290"/>
                    </a:cubicBezTo>
                    <a:cubicBezTo>
                      <a:pt x="1204434" y="800290"/>
                      <a:pt x="1201788" y="800290"/>
                      <a:pt x="1200464" y="798940"/>
                    </a:cubicBezTo>
                    <a:cubicBezTo>
                      <a:pt x="1171352" y="780041"/>
                      <a:pt x="1171352" y="780041"/>
                      <a:pt x="1171352" y="780041"/>
                    </a:cubicBezTo>
                    <a:cubicBezTo>
                      <a:pt x="1166059" y="777341"/>
                      <a:pt x="1163412" y="769241"/>
                      <a:pt x="1167382" y="762491"/>
                    </a:cubicBezTo>
                    <a:cubicBezTo>
                      <a:pt x="1173998" y="747642"/>
                      <a:pt x="1173998" y="747642"/>
                      <a:pt x="1173998" y="747642"/>
                    </a:cubicBezTo>
                    <a:cubicBezTo>
                      <a:pt x="1177968" y="708493"/>
                      <a:pt x="1177968" y="708493"/>
                      <a:pt x="1177968" y="708493"/>
                    </a:cubicBezTo>
                    <a:cubicBezTo>
                      <a:pt x="1177968" y="707143"/>
                      <a:pt x="1179292" y="704443"/>
                      <a:pt x="1180615" y="703093"/>
                    </a:cubicBezTo>
                    <a:cubicBezTo>
                      <a:pt x="1193848" y="681494"/>
                      <a:pt x="1193848" y="681494"/>
                      <a:pt x="1193848" y="681494"/>
                    </a:cubicBezTo>
                    <a:cubicBezTo>
                      <a:pt x="1195171" y="680144"/>
                      <a:pt x="1195171" y="680144"/>
                      <a:pt x="1195171" y="680144"/>
                    </a:cubicBezTo>
                    <a:cubicBezTo>
                      <a:pt x="1225607" y="643695"/>
                      <a:pt x="1225607" y="643695"/>
                      <a:pt x="1225607" y="643695"/>
                    </a:cubicBezTo>
                    <a:cubicBezTo>
                      <a:pt x="1229577" y="639645"/>
                      <a:pt x="1234870" y="638295"/>
                      <a:pt x="1240163" y="639645"/>
                    </a:cubicBezTo>
                    <a:close/>
                    <a:moveTo>
                      <a:pt x="1873160" y="595523"/>
                    </a:moveTo>
                    <a:cubicBezTo>
                      <a:pt x="1892106" y="598340"/>
                      <a:pt x="1892106" y="598340"/>
                      <a:pt x="1892106" y="598340"/>
                    </a:cubicBezTo>
                    <a:cubicBezTo>
                      <a:pt x="1900226" y="598340"/>
                      <a:pt x="1905639" y="606793"/>
                      <a:pt x="1904286" y="613836"/>
                    </a:cubicBezTo>
                    <a:cubicBezTo>
                      <a:pt x="1904286" y="620879"/>
                      <a:pt x="1897519" y="626514"/>
                      <a:pt x="1890753" y="626514"/>
                    </a:cubicBezTo>
                    <a:cubicBezTo>
                      <a:pt x="1890753" y="626514"/>
                      <a:pt x="1889399" y="626514"/>
                      <a:pt x="1889399" y="626514"/>
                    </a:cubicBezTo>
                    <a:cubicBezTo>
                      <a:pt x="1869100" y="623697"/>
                      <a:pt x="1869100" y="623697"/>
                      <a:pt x="1869100" y="623697"/>
                    </a:cubicBezTo>
                    <a:cubicBezTo>
                      <a:pt x="1860980" y="622288"/>
                      <a:pt x="1855567" y="615245"/>
                      <a:pt x="1856920" y="608201"/>
                    </a:cubicBezTo>
                    <a:cubicBezTo>
                      <a:pt x="1858273" y="599749"/>
                      <a:pt x="1865040" y="594114"/>
                      <a:pt x="1873160" y="595523"/>
                    </a:cubicBezTo>
                    <a:close/>
                    <a:moveTo>
                      <a:pt x="1786237" y="576258"/>
                    </a:moveTo>
                    <a:cubicBezTo>
                      <a:pt x="1843331" y="590064"/>
                      <a:pt x="1843331" y="590064"/>
                      <a:pt x="1843331" y="590064"/>
                    </a:cubicBezTo>
                    <a:cubicBezTo>
                      <a:pt x="1851488" y="591445"/>
                      <a:pt x="1855566" y="599729"/>
                      <a:pt x="1854206" y="606632"/>
                    </a:cubicBezTo>
                    <a:cubicBezTo>
                      <a:pt x="1852847" y="613535"/>
                      <a:pt x="1846050" y="617677"/>
                      <a:pt x="1840613" y="617677"/>
                    </a:cubicBezTo>
                    <a:cubicBezTo>
                      <a:pt x="1839253" y="617677"/>
                      <a:pt x="1837894" y="617677"/>
                      <a:pt x="1836534" y="617677"/>
                    </a:cubicBezTo>
                    <a:cubicBezTo>
                      <a:pt x="1779440" y="603871"/>
                      <a:pt x="1779440" y="603871"/>
                      <a:pt x="1779440" y="603871"/>
                    </a:cubicBezTo>
                    <a:cubicBezTo>
                      <a:pt x="1771284" y="601109"/>
                      <a:pt x="1767206" y="594206"/>
                      <a:pt x="1768565" y="585922"/>
                    </a:cubicBezTo>
                    <a:cubicBezTo>
                      <a:pt x="1771284" y="579019"/>
                      <a:pt x="1778081" y="573496"/>
                      <a:pt x="1786237" y="576258"/>
                    </a:cubicBezTo>
                    <a:close/>
                    <a:moveTo>
                      <a:pt x="2161884" y="536749"/>
                    </a:moveTo>
                    <a:cubicBezTo>
                      <a:pt x="2165522" y="536578"/>
                      <a:pt x="2169334" y="537948"/>
                      <a:pt x="2172106" y="540687"/>
                    </a:cubicBezTo>
                    <a:cubicBezTo>
                      <a:pt x="2187353" y="553017"/>
                      <a:pt x="2187353" y="553017"/>
                      <a:pt x="2187353" y="553017"/>
                    </a:cubicBezTo>
                    <a:cubicBezTo>
                      <a:pt x="2192897" y="557127"/>
                      <a:pt x="2194283" y="563976"/>
                      <a:pt x="2190125" y="570826"/>
                    </a:cubicBezTo>
                    <a:lnTo>
                      <a:pt x="2186633" y="577154"/>
                    </a:lnTo>
                    <a:lnTo>
                      <a:pt x="2196384" y="571875"/>
                    </a:lnTo>
                    <a:cubicBezTo>
                      <a:pt x="2199983" y="571544"/>
                      <a:pt x="2203753" y="572536"/>
                      <a:pt x="2207181" y="574519"/>
                    </a:cubicBezTo>
                    <a:cubicBezTo>
                      <a:pt x="2253799" y="611547"/>
                      <a:pt x="2253799" y="611547"/>
                      <a:pt x="2253799" y="611547"/>
                    </a:cubicBezTo>
                    <a:cubicBezTo>
                      <a:pt x="2260655" y="615514"/>
                      <a:pt x="2262026" y="624771"/>
                      <a:pt x="2256542" y="630061"/>
                    </a:cubicBezTo>
                    <a:cubicBezTo>
                      <a:pt x="2253799" y="634028"/>
                      <a:pt x="2249686" y="635350"/>
                      <a:pt x="2245573" y="635350"/>
                    </a:cubicBezTo>
                    <a:cubicBezTo>
                      <a:pt x="2242830" y="635350"/>
                      <a:pt x="2240088" y="634028"/>
                      <a:pt x="2237346" y="632705"/>
                    </a:cubicBezTo>
                    <a:cubicBezTo>
                      <a:pt x="2189357" y="595678"/>
                      <a:pt x="2189357" y="595678"/>
                      <a:pt x="2189357" y="595678"/>
                    </a:cubicBezTo>
                    <a:cubicBezTo>
                      <a:pt x="2186614" y="593695"/>
                      <a:pt x="2184900" y="590388"/>
                      <a:pt x="2184386" y="586917"/>
                    </a:cubicBezTo>
                    <a:lnTo>
                      <a:pt x="2186605" y="577204"/>
                    </a:lnTo>
                    <a:lnTo>
                      <a:pt x="2182848" y="584012"/>
                    </a:lnTo>
                    <a:cubicBezTo>
                      <a:pt x="2181808" y="585896"/>
                      <a:pt x="2181808" y="585896"/>
                      <a:pt x="2181808" y="585896"/>
                    </a:cubicBezTo>
                    <a:cubicBezTo>
                      <a:pt x="2179036" y="591375"/>
                      <a:pt x="2173492" y="594115"/>
                      <a:pt x="2169334" y="594115"/>
                    </a:cubicBezTo>
                    <a:cubicBezTo>
                      <a:pt x="2166562" y="594115"/>
                      <a:pt x="2163790" y="592745"/>
                      <a:pt x="2162404" y="591375"/>
                    </a:cubicBezTo>
                    <a:cubicBezTo>
                      <a:pt x="2155473" y="588636"/>
                      <a:pt x="2152701" y="579046"/>
                      <a:pt x="2156859" y="572196"/>
                    </a:cubicBezTo>
                    <a:cubicBezTo>
                      <a:pt x="2159631" y="566716"/>
                      <a:pt x="2159631" y="566716"/>
                      <a:pt x="2159631" y="566716"/>
                    </a:cubicBezTo>
                    <a:cubicBezTo>
                      <a:pt x="2154087" y="561236"/>
                      <a:pt x="2154087" y="561236"/>
                      <a:pt x="2154087" y="561236"/>
                    </a:cubicBezTo>
                    <a:cubicBezTo>
                      <a:pt x="2147157" y="555757"/>
                      <a:pt x="2147157" y="547537"/>
                      <a:pt x="2152701" y="542057"/>
                    </a:cubicBezTo>
                    <a:cubicBezTo>
                      <a:pt x="2154780" y="538633"/>
                      <a:pt x="2158245" y="536920"/>
                      <a:pt x="2161884" y="536749"/>
                    </a:cubicBezTo>
                    <a:close/>
                    <a:moveTo>
                      <a:pt x="2000032" y="518887"/>
                    </a:moveTo>
                    <a:cubicBezTo>
                      <a:pt x="2005514" y="517535"/>
                      <a:pt x="2010995" y="518887"/>
                      <a:pt x="2013736" y="522945"/>
                    </a:cubicBezTo>
                    <a:cubicBezTo>
                      <a:pt x="2024700" y="537822"/>
                      <a:pt x="2024700" y="537822"/>
                      <a:pt x="2024700" y="537822"/>
                    </a:cubicBezTo>
                    <a:cubicBezTo>
                      <a:pt x="2039774" y="531059"/>
                      <a:pt x="2039774" y="531059"/>
                      <a:pt x="2039774" y="531059"/>
                    </a:cubicBezTo>
                    <a:cubicBezTo>
                      <a:pt x="2043885" y="529707"/>
                      <a:pt x="2047997" y="529707"/>
                      <a:pt x="2052108" y="531059"/>
                    </a:cubicBezTo>
                    <a:cubicBezTo>
                      <a:pt x="2128851" y="570281"/>
                      <a:pt x="2128851" y="570281"/>
                      <a:pt x="2128851" y="570281"/>
                    </a:cubicBezTo>
                    <a:cubicBezTo>
                      <a:pt x="2130221" y="570281"/>
                      <a:pt x="2131592" y="571634"/>
                      <a:pt x="2132962" y="574339"/>
                    </a:cubicBezTo>
                    <a:cubicBezTo>
                      <a:pt x="2175445" y="628437"/>
                      <a:pt x="2175445" y="628437"/>
                      <a:pt x="2175445" y="628437"/>
                    </a:cubicBezTo>
                    <a:cubicBezTo>
                      <a:pt x="2179556" y="633847"/>
                      <a:pt x="2178185" y="640609"/>
                      <a:pt x="2174074" y="646019"/>
                    </a:cubicBezTo>
                    <a:cubicBezTo>
                      <a:pt x="2171333" y="648724"/>
                      <a:pt x="2167222" y="650076"/>
                      <a:pt x="2163111" y="650076"/>
                    </a:cubicBezTo>
                    <a:cubicBezTo>
                      <a:pt x="2160370" y="650076"/>
                      <a:pt x="2157629" y="650076"/>
                      <a:pt x="2156259" y="647371"/>
                    </a:cubicBezTo>
                    <a:cubicBezTo>
                      <a:pt x="2104183" y="613560"/>
                      <a:pt x="2104183" y="613560"/>
                      <a:pt x="2104183" y="613560"/>
                    </a:cubicBezTo>
                    <a:cubicBezTo>
                      <a:pt x="2093220" y="624380"/>
                      <a:pt x="2093220" y="624380"/>
                      <a:pt x="2093220" y="624380"/>
                    </a:cubicBezTo>
                    <a:cubicBezTo>
                      <a:pt x="2089109" y="628437"/>
                      <a:pt x="2082257" y="629789"/>
                      <a:pt x="2076775" y="627084"/>
                    </a:cubicBezTo>
                    <a:cubicBezTo>
                      <a:pt x="2038404" y="608150"/>
                      <a:pt x="2038404" y="608150"/>
                      <a:pt x="2038404" y="608150"/>
                    </a:cubicBezTo>
                    <a:cubicBezTo>
                      <a:pt x="2032922" y="605445"/>
                      <a:pt x="2028811" y="598683"/>
                      <a:pt x="2030181" y="593273"/>
                    </a:cubicBezTo>
                    <a:cubicBezTo>
                      <a:pt x="2031552" y="589216"/>
                      <a:pt x="2031552" y="589216"/>
                      <a:pt x="2031552" y="589216"/>
                    </a:cubicBezTo>
                    <a:cubicBezTo>
                      <a:pt x="1991810" y="572986"/>
                      <a:pt x="1991810" y="572986"/>
                      <a:pt x="1991810" y="572986"/>
                    </a:cubicBezTo>
                    <a:cubicBezTo>
                      <a:pt x="1984958" y="570281"/>
                      <a:pt x="1982217" y="563518"/>
                      <a:pt x="1983587" y="556756"/>
                    </a:cubicBezTo>
                    <a:cubicBezTo>
                      <a:pt x="1989069" y="529707"/>
                      <a:pt x="1989069" y="529707"/>
                      <a:pt x="1989069" y="529707"/>
                    </a:cubicBezTo>
                    <a:cubicBezTo>
                      <a:pt x="1990439" y="524297"/>
                      <a:pt x="1994551" y="520240"/>
                      <a:pt x="2000032" y="518887"/>
                    </a:cubicBezTo>
                    <a:close/>
                    <a:moveTo>
                      <a:pt x="1925562" y="502808"/>
                    </a:moveTo>
                    <a:cubicBezTo>
                      <a:pt x="1947738" y="502808"/>
                      <a:pt x="1947738" y="502808"/>
                      <a:pt x="1947738" y="502808"/>
                    </a:cubicBezTo>
                    <a:cubicBezTo>
                      <a:pt x="1954669" y="502808"/>
                      <a:pt x="1961599" y="509626"/>
                      <a:pt x="1961599" y="516444"/>
                    </a:cubicBezTo>
                    <a:cubicBezTo>
                      <a:pt x="1961599" y="524626"/>
                      <a:pt x="1954669" y="531444"/>
                      <a:pt x="1947738" y="531444"/>
                    </a:cubicBezTo>
                    <a:cubicBezTo>
                      <a:pt x="1935264" y="531444"/>
                      <a:pt x="1935264" y="531444"/>
                      <a:pt x="1935264" y="531444"/>
                    </a:cubicBezTo>
                    <a:cubicBezTo>
                      <a:pt x="1920018" y="568261"/>
                      <a:pt x="1920018" y="568261"/>
                      <a:pt x="1920018" y="568261"/>
                    </a:cubicBezTo>
                    <a:cubicBezTo>
                      <a:pt x="1917246" y="573716"/>
                      <a:pt x="1911701" y="576443"/>
                      <a:pt x="1906157" y="576443"/>
                    </a:cubicBezTo>
                    <a:cubicBezTo>
                      <a:pt x="1904771" y="576443"/>
                      <a:pt x="1903385" y="576443"/>
                      <a:pt x="1900613" y="575080"/>
                    </a:cubicBezTo>
                    <a:cubicBezTo>
                      <a:pt x="1893683" y="572352"/>
                      <a:pt x="1890911" y="564170"/>
                      <a:pt x="1893683" y="557352"/>
                    </a:cubicBezTo>
                    <a:cubicBezTo>
                      <a:pt x="1911701" y="510989"/>
                      <a:pt x="1911701" y="510989"/>
                      <a:pt x="1911701" y="510989"/>
                    </a:cubicBezTo>
                    <a:cubicBezTo>
                      <a:pt x="1914474" y="506899"/>
                      <a:pt x="1920018" y="502808"/>
                      <a:pt x="1925562" y="502808"/>
                    </a:cubicBezTo>
                    <a:close/>
                    <a:moveTo>
                      <a:pt x="1690287" y="469187"/>
                    </a:moveTo>
                    <a:cubicBezTo>
                      <a:pt x="1693686" y="469531"/>
                      <a:pt x="1696744" y="470908"/>
                      <a:pt x="1698783" y="472973"/>
                    </a:cubicBezTo>
                    <a:cubicBezTo>
                      <a:pt x="1757237" y="534922"/>
                      <a:pt x="1757237" y="534922"/>
                      <a:pt x="1757237" y="534922"/>
                    </a:cubicBezTo>
                    <a:cubicBezTo>
                      <a:pt x="1759956" y="539052"/>
                      <a:pt x="1761315" y="543182"/>
                      <a:pt x="1761315" y="547311"/>
                    </a:cubicBezTo>
                    <a:cubicBezTo>
                      <a:pt x="1754518" y="583104"/>
                      <a:pt x="1754518" y="583104"/>
                      <a:pt x="1754518" y="583104"/>
                    </a:cubicBezTo>
                    <a:cubicBezTo>
                      <a:pt x="1753159" y="588611"/>
                      <a:pt x="1749081" y="592741"/>
                      <a:pt x="1743643" y="594117"/>
                    </a:cubicBezTo>
                    <a:cubicBezTo>
                      <a:pt x="1742284" y="594117"/>
                      <a:pt x="1740924" y="594117"/>
                      <a:pt x="1740924" y="594117"/>
                    </a:cubicBezTo>
                    <a:cubicBezTo>
                      <a:pt x="1736846" y="594117"/>
                      <a:pt x="1732768" y="592741"/>
                      <a:pt x="1730049" y="589987"/>
                    </a:cubicBezTo>
                    <a:cubicBezTo>
                      <a:pt x="1713737" y="572091"/>
                      <a:pt x="1713737" y="572091"/>
                      <a:pt x="1713737" y="572091"/>
                    </a:cubicBezTo>
                    <a:cubicBezTo>
                      <a:pt x="1712377" y="570714"/>
                      <a:pt x="1711018" y="569338"/>
                      <a:pt x="1709659" y="566584"/>
                    </a:cubicBezTo>
                    <a:cubicBezTo>
                      <a:pt x="1705580" y="551441"/>
                      <a:pt x="1698783" y="528038"/>
                      <a:pt x="1697424" y="522532"/>
                    </a:cubicBezTo>
                    <a:cubicBezTo>
                      <a:pt x="1694705" y="518402"/>
                      <a:pt x="1685190" y="503259"/>
                      <a:pt x="1677033" y="490869"/>
                    </a:cubicBezTo>
                    <a:cubicBezTo>
                      <a:pt x="1672955" y="485363"/>
                      <a:pt x="1674315" y="477103"/>
                      <a:pt x="1679752" y="471596"/>
                    </a:cubicBezTo>
                    <a:cubicBezTo>
                      <a:pt x="1683151" y="469531"/>
                      <a:pt x="1686889" y="468843"/>
                      <a:pt x="1690287" y="469187"/>
                    </a:cubicBezTo>
                    <a:close/>
                    <a:moveTo>
                      <a:pt x="1876320" y="438012"/>
                    </a:moveTo>
                    <a:cubicBezTo>
                      <a:pt x="1883091" y="438012"/>
                      <a:pt x="1887154" y="439390"/>
                      <a:pt x="1907467" y="468343"/>
                    </a:cubicBezTo>
                    <a:cubicBezTo>
                      <a:pt x="1910175" y="471100"/>
                      <a:pt x="1911529" y="476615"/>
                      <a:pt x="1910175" y="480751"/>
                    </a:cubicBezTo>
                    <a:cubicBezTo>
                      <a:pt x="1884445" y="557957"/>
                      <a:pt x="1884445" y="557957"/>
                      <a:pt x="1884445" y="557957"/>
                    </a:cubicBezTo>
                    <a:cubicBezTo>
                      <a:pt x="1883091" y="563471"/>
                      <a:pt x="1877675" y="567607"/>
                      <a:pt x="1870904" y="567607"/>
                    </a:cubicBezTo>
                    <a:cubicBezTo>
                      <a:pt x="1870904" y="567607"/>
                      <a:pt x="1869549" y="567607"/>
                      <a:pt x="1868195" y="567607"/>
                    </a:cubicBezTo>
                    <a:cubicBezTo>
                      <a:pt x="1815382" y="552442"/>
                      <a:pt x="1815382" y="552442"/>
                      <a:pt x="1815382" y="552442"/>
                    </a:cubicBezTo>
                    <a:cubicBezTo>
                      <a:pt x="1809965" y="552442"/>
                      <a:pt x="1807257" y="548306"/>
                      <a:pt x="1805903" y="544170"/>
                    </a:cubicBezTo>
                    <a:cubicBezTo>
                      <a:pt x="1795069" y="515218"/>
                      <a:pt x="1795069" y="515218"/>
                      <a:pt x="1795069" y="515218"/>
                    </a:cubicBezTo>
                    <a:cubicBezTo>
                      <a:pt x="1793715" y="511082"/>
                      <a:pt x="1793715" y="506946"/>
                      <a:pt x="1795069" y="504188"/>
                    </a:cubicBezTo>
                    <a:cubicBezTo>
                      <a:pt x="1796423" y="500052"/>
                      <a:pt x="1799132" y="497295"/>
                      <a:pt x="1803194" y="495916"/>
                    </a:cubicBezTo>
                    <a:cubicBezTo>
                      <a:pt x="1811320" y="493159"/>
                      <a:pt x="1820799" y="490402"/>
                      <a:pt x="1824861" y="487644"/>
                    </a:cubicBezTo>
                    <a:cubicBezTo>
                      <a:pt x="1828924" y="482130"/>
                      <a:pt x="1838403" y="471100"/>
                      <a:pt x="1843820" y="465585"/>
                    </a:cubicBezTo>
                    <a:cubicBezTo>
                      <a:pt x="1865487" y="439390"/>
                      <a:pt x="1869549" y="438012"/>
                      <a:pt x="1876320" y="438012"/>
                    </a:cubicBezTo>
                    <a:close/>
                    <a:moveTo>
                      <a:pt x="2043368" y="420340"/>
                    </a:moveTo>
                    <a:cubicBezTo>
                      <a:pt x="2051784" y="420340"/>
                      <a:pt x="2058796" y="427137"/>
                      <a:pt x="2058796" y="433934"/>
                    </a:cubicBezTo>
                    <a:cubicBezTo>
                      <a:pt x="2058796" y="442090"/>
                      <a:pt x="2058796" y="442090"/>
                      <a:pt x="2058796" y="442090"/>
                    </a:cubicBezTo>
                    <a:cubicBezTo>
                      <a:pt x="2058796" y="450246"/>
                      <a:pt x="2051784" y="455684"/>
                      <a:pt x="2043368" y="455684"/>
                    </a:cubicBezTo>
                    <a:cubicBezTo>
                      <a:pt x="2036356" y="455684"/>
                      <a:pt x="2029343" y="450246"/>
                      <a:pt x="2029343" y="442090"/>
                    </a:cubicBezTo>
                    <a:cubicBezTo>
                      <a:pt x="2029343" y="433934"/>
                      <a:pt x="2029343" y="433934"/>
                      <a:pt x="2029343" y="433934"/>
                    </a:cubicBezTo>
                    <a:cubicBezTo>
                      <a:pt x="2029343" y="427137"/>
                      <a:pt x="2036356" y="420340"/>
                      <a:pt x="2043368" y="420340"/>
                    </a:cubicBezTo>
                    <a:close/>
                    <a:moveTo>
                      <a:pt x="1953568" y="411331"/>
                    </a:moveTo>
                    <a:cubicBezTo>
                      <a:pt x="1958923" y="408559"/>
                      <a:pt x="1964278" y="408559"/>
                      <a:pt x="1969633" y="412717"/>
                    </a:cubicBezTo>
                    <a:cubicBezTo>
                      <a:pt x="1973650" y="415489"/>
                      <a:pt x="1976327" y="422419"/>
                      <a:pt x="1974988" y="427963"/>
                    </a:cubicBezTo>
                    <a:cubicBezTo>
                      <a:pt x="1962939" y="469545"/>
                      <a:pt x="1962939" y="469545"/>
                      <a:pt x="1962939" y="469545"/>
                    </a:cubicBezTo>
                    <a:cubicBezTo>
                      <a:pt x="1961600" y="473703"/>
                      <a:pt x="1957584" y="477861"/>
                      <a:pt x="1952229" y="479247"/>
                    </a:cubicBezTo>
                    <a:cubicBezTo>
                      <a:pt x="1952229" y="479247"/>
                      <a:pt x="1950890" y="479247"/>
                      <a:pt x="1949551" y="479247"/>
                    </a:cubicBezTo>
                    <a:cubicBezTo>
                      <a:pt x="1945535" y="479247"/>
                      <a:pt x="1941518" y="477861"/>
                      <a:pt x="1938841" y="475089"/>
                    </a:cubicBezTo>
                    <a:cubicBezTo>
                      <a:pt x="1921437" y="454298"/>
                      <a:pt x="1921437" y="454298"/>
                      <a:pt x="1921437" y="454298"/>
                    </a:cubicBezTo>
                    <a:cubicBezTo>
                      <a:pt x="1918759" y="451526"/>
                      <a:pt x="1917420" y="447368"/>
                      <a:pt x="1917420" y="443210"/>
                    </a:cubicBezTo>
                    <a:cubicBezTo>
                      <a:pt x="1918759" y="439052"/>
                      <a:pt x="1920098" y="434893"/>
                      <a:pt x="1924114" y="432121"/>
                    </a:cubicBezTo>
                    <a:cubicBezTo>
                      <a:pt x="1953568" y="411331"/>
                      <a:pt x="1953568" y="411331"/>
                      <a:pt x="1953568" y="411331"/>
                    </a:cubicBezTo>
                    <a:close/>
                    <a:moveTo>
                      <a:pt x="1905534" y="398157"/>
                    </a:moveTo>
                    <a:cubicBezTo>
                      <a:pt x="1909158" y="397812"/>
                      <a:pt x="1912955" y="398848"/>
                      <a:pt x="1916407" y="400919"/>
                    </a:cubicBezTo>
                    <a:cubicBezTo>
                      <a:pt x="1921929" y="406441"/>
                      <a:pt x="1923310" y="414725"/>
                      <a:pt x="1917788" y="421629"/>
                    </a:cubicBezTo>
                    <a:cubicBezTo>
                      <a:pt x="1906742" y="435435"/>
                      <a:pt x="1906742" y="435435"/>
                      <a:pt x="1906742" y="435435"/>
                    </a:cubicBezTo>
                    <a:cubicBezTo>
                      <a:pt x="1903981" y="438196"/>
                      <a:pt x="1899839" y="440958"/>
                      <a:pt x="1895697" y="440958"/>
                    </a:cubicBezTo>
                    <a:cubicBezTo>
                      <a:pt x="1892936" y="440958"/>
                      <a:pt x="1888794" y="439577"/>
                      <a:pt x="1887413" y="436816"/>
                    </a:cubicBezTo>
                    <a:cubicBezTo>
                      <a:pt x="1880510" y="432674"/>
                      <a:pt x="1879129" y="423009"/>
                      <a:pt x="1884652" y="417487"/>
                    </a:cubicBezTo>
                    <a:cubicBezTo>
                      <a:pt x="1895697" y="403680"/>
                      <a:pt x="1895697" y="403680"/>
                      <a:pt x="1895697" y="403680"/>
                    </a:cubicBezTo>
                    <a:cubicBezTo>
                      <a:pt x="1898458" y="400229"/>
                      <a:pt x="1901910" y="398503"/>
                      <a:pt x="1905534" y="398157"/>
                    </a:cubicBezTo>
                    <a:close/>
                    <a:moveTo>
                      <a:pt x="225483" y="352344"/>
                    </a:moveTo>
                    <a:cubicBezTo>
                      <a:pt x="233337" y="349651"/>
                      <a:pt x="239883" y="353691"/>
                      <a:pt x="242501" y="361769"/>
                    </a:cubicBezTo>
                    <a:cubicBezTo>
                      <a:pt x="249046" y="379273"/>
                      <a:pt x="249046" y="379273"/>
                      <a:pt x="249046" y="379273"/>
                    </a:cubicBezTo>
                    <a:cubicBezTo>
                      <a:pt x="250355" y="386006"/>
                      <a:pt x="246428" y="394084"/>
                      <a:pt x="239883" y="396777"/>
                    </a:cubicBezTo>
                    <a:cubicBezTo>
                      <a:pt x="238574" y="396777"/>
                      <a:pt x="237265" y="396777"/>
                      <a:pt x="235956" y="396777"/>
                    </a:cubicBezTo>
                    <a:cubicBezTo>
                      <a:pt x="229410" y="396777"/>
                      <a:pt x="224174" y="394084"/>
                      <a:pt x="222865" y="387352"/>
                    </a:cubicBezTo>
                    <a:cubicBezTo>
                      <a:pt x="217629" y="369848"/>
                      <a:pt x="217629" y="369848"/>
                      <a:pt x="217629" y="369848"/>
                    </a:cubicBezTo>
                    <a:cubicBezTo>
                      <a:pt x="215011" y="363116"/>
                      <a:pt x="218938" y="355037"/>
                      <a:pt x="225483" y="352344"/>
                    </a:cubicBezTo>
                    <a:close/>
                    <a:moveTo>
                      <a:pt x="161487" y="315725"/>
                    </a:moveTo>
                    <a:cubicBezTo>
                      <a:pt x="209019" y="322816"/>
                      <a:pt x="209019" y="322816"/>
                      <a:pt x="209019" y="322816"/>
                    </a:cubicBezTo>
                    <a:cubicBezTo>
                      <a:pt x="215621" y="324234"/>
                      <a:pt x="220902" y="331325"/>
                      <a:pt x="219582" y="339834"/>
                    </a:cubicBezTo>
                    <a:cubicBezTo>
                      <a:pt x="219582" y="346925"/>
                      <a:pt x="212980" y="352597"/>
                      <a:pt x="206378" y="352597"/>
                    </a:cubicBezTo>
                    <a:cubicBezTo>
                      <a:pt x="206378" y="352597"/>
                      <a:pt x="205058" y="352597"/>
                      <a:pt x="205058" y="352597"/>
                    </a:cubicBezTo>
                    <a:cubicBezTo>
                      <a:pt x="157526" y="344088"/>
                      <a:pt x="157526" y="344088"/>
                      <a:pt x="157526" y="344088"/>
                    </a:cubicBezTo>
                    <a:cubicBezTo>
                      <a:pt x="149604" y="344088"/>
                      <a:pt x="144323" y="335579"/>
                      <a:pt x="145643" y="328489"/>
                    </a:cubicBezTo>
                    <a:cubicBezTo>
                      <a:pt x="146964" y="319980"/>
                      <a:pt x="153565" y="314307"/>
                      <a:pt x="161487" y="315725"/>
                    </a:cubicBezTo>
                    <a:close/>
                    <a:moveTo>
                      <a:pt x="13723" y="287800"/>
                    </a:moveTo>
                    <a:cubicBezTo>
                      <a:pt x="56263" y="287800"/>
                      <a:pt x="56263" y="287800"/>
                      <a:pt x="56263" y="287800"/>
                    </a:cubicBezTo>
                    <a:cubicBezTo>
                      <a:pt x="57635" y="287800"/>
                      <a:pt x="60380" y="287800"/>
                      <a:pt x="63124" y="289165"/>
                    </a:cubicBezTo>
                    <a:cubicBezTo>
                      <a:pt x="82336" y="300085"/>
                      <a:pt x="82336" y="300085"/>
                      <a:pt x="82336" y="300085"/>
                    </a:cubicBezTo>
                    <a:cubicBezTo>
                      <a:pt x="111154" y="311004"/>
                      <a:pt x="111154" y="311004"/>
                      <a:pt x="111154" y="311004"/>
                    </a:cubicBezTo>
                    <a:cubicBezTo>
                      <a:pt x="116643" y="313734"/>
                      <a:pt x="120760" y="320558"/>
                      <a:pt x="119388" y="326018"/>
                    </a:cubicBezTo>
                    <a:cubicBezTo>
                      <a:pt x="118015" y="332843"/>
                      <a:pt x="113899" y="338303"/>
                      <a:pt x="107037" y="338303"/>
                    </a:cubicBezTo>
                    <a:cubicBezTo>
                      <a:pt x="53519" y="343762"/>
                      <a:pt x="53519" y="343762"/>
                      <a:pt x="53519" y="343762"/>
                    </a:cubicBezTo>
                    <a:cubicBezTo>
                      <a:pt x="53519" y="343762"/>
                      <a:pt x="52146" y="343762"/>
                      <a:pt x="52146" y="343762"/>
                    </a:cubicBezTo>
                    <a:cubicBezTo>
                      <a:pt x="45285" y="343762"/>
                      <a:pt x="38424" y="339667"/>
                      <a:pt x="38424" y="331478"/>
                    </a:cubicBezTo>
                    <a:cubicBezTo>
                      <a:pt x="37051" y="324653"/>
                      <a:pt x="42540" y="317829"/>
                      <a:pt x="50774" y="316464"/>
                    </a:cubicBezTo>
                    <a:cubicBezTo>
                      <a:pt x="53519" y="316464"/>
                      <a:pt x="53519" y="316464"/>
                      <a:pt x="53519" y="316464"/>
                    </a:cubicBezTo>
                    <a:cubicBezTo>
                      <a:pt x="52146" y="315099"/>
                      <a:pt x="52146" y="315099"/>
                      <a:pt x="52146" y="315099"/>
                    </a:cubicBezTo>
                    <a:cubicBezTo>
                      <a:pt x="13723" y="315099"/>
                      <a:pt x="13723" y="315099"/>
                      <a:pt x="13723" y="315099"/>
                    </a:cubicBezTo>
                    <a:cubicBezTo>
                      <a:pt x="5489" y="315099"/>
                      <a:pt x="0" y="309639"/>
                      <a:pt x="0" y="301450"/>
                    </a:cubicBezTo>
                    <a:cubicBezTo>
                      <a:pt x="0" y="293260"/>
                      <a:pt x="5489" y="287800"/>
                      <a:pt x="13723" y="287800"/>
                    </a:cubicBezTo>
                    <a:close/>
                    <a:moveTo>
                      <a:pt x="2026643" y="116970"/>
                    </a:moveTo>
                    <a:cubicBezTo>
                      <a:pt x="2030816" y="116970"/>
                      <a:pt x="2036379" y="119724"/>
                      <a:pt x="2037770" y="125232"/>
                    </a:cubicBezTo>
                    <a:cubicBezTo>
                      <a:pt x="2054460" y="155527"/>
                      <a:pt x="2054460" y="155527"/>
                      <a:pt x="2054460" y="155527"/>
                    </a:cubicBezTo>
                    <a:cubicBezTo>
                      <a:pt x="2054460" y="156904"/>
                      <a:pt x="2055851" y="159658"/>
                      <a:pt x="2055851" y="161035"/>
                    </a:cubicBezTo>
                    <a:cubicBezTo>
                      <a:pt x="2055851" y="165167"/>
                      <a:pt x="2054460" y="194084"/>
                      <a:pt x="2030816" y="203724"/>
                    </a:cubicBezTo>
                    <a:cubicBezTo>
                      <a:pt x="2015516" y="210609"/>
                      <a:pt x="1976572" y="223002"/>
                      <a:pt x="1975181" y="223002"/>
                    </a:cubicBezTo>
                    <a:cubicBezTo>
                      <a:pt x="1973790" y="223002"/>
                      <a:pt x="1972399" y="223002"/>
                      <a:pt x="1971009" y="223002"/>
                    </a:cubicBezTo>
                    <a:cubicBezTo>
                      <a:pt x="1966836" y="223002"/>
                      <a:pt x="1961273" y="221625"/>
                      <a:pt x="1958491" y="217494"/>
                    </a:cubicBezTo>
                    <a:cubicBezTo>
                      <a:pt x="1955709" y="211986"/>
                      <a:pt x="1955709" y="205101"/>
                      <a:pt x="1959882" y="200970"/>
                    </a:cubicBezTo>
                    <a:cubicBezTo>
                      <a:pt x="1986308" y="169298"/>
                      <a:pt x="1986308" y="169298"/>
                      <a:pt x="1986308" y="169298"/>
                    </a:cubicBezTo>
                    <a:cubicBezTo>
                      <a:pt x="2012734" y="123855"/>
                      <a:pt x="2012734" y="123855"/>
                      <a:pt x="2012734" y="123855"/>
                    </a:cubicBezTo>
                    <a:cubicBezTo>
                      <a:pt x="2015516" y="119724"/>
                      <a:pt x="2021080" y="116970"/>
                      <a:pt x="2026643" y="116970"/>
                    </a:cubicBezTo>
                    <a:close/>
                    <a:moveTo>
                      <a:pt x="1998723" y="59433"/>
                    </a:moveTo>
                    <a:cubicBezTo>
                      <a:pt x="2043182" y="74502"/>
                      <a:pt x="2043182" y="74502"/>
                      <a:pt x="2043182" y="74502"/>
                    </a:cubicBezTo>
                    <a:cubicBezTo>
                      <a:pt x="2048739" y="75872"/>
                      <a:pt x="2051518" y="81352"/>
                      <a:pt x="2052907" y="86831"/>
                    </a:cubicBezTo>
                    <a:cubicBezTo>
                      <a:pt x="2052907" y="93681"/>
                      <a:pt x="2048739" y="97791"/>
                      <a:pt x="2043182" y="100531"/>
                    </a:cubicBezTo>
                    <a:cubicBezTo>
                      <a:pt x="2009838" y="115600"/>
                      <a:pt x="2009838" y="115600"/>
                      <a:pt x="2009838" y="115600"/>
                    </a:cubicBezTo>
                    <a:cubicBezTo>
                      <a:pt x="2008448" y="115600"/>
                      <a:pt x="2005670" y="116970"/>
                      <a:pt x="2004280" y="116970"/>
                    </a:cubicBezTo>
                    <a:cubicBezTo>
                      <a:pt x="2001502" y="116970"/>
                      <a:pt x="2000112" y="115600"/>
                      <a:pt x="1998723" y="115600"/>
                    </a:cubicBezTo>
                    <a:cubicBezTo>
                      <a:pt x="1994555" y="112860"/>
                      <a:pt x="1991776" y="110120"/>
                      <a:pt x="1990387" y="106010"/>
                    </a:cubicBezTo>
                    <a:cubicBezTo>
                      <a:pt x="1980661" y="77242"/>
                      <a:pt x="1980661" y="77242"/>
                      <a:pt x="1980661" y="77242"/>
                    </a:cubicBezTo>
                    <a:cubicBezTo>
                      <a:pt x="1979272" y="73132"/>
                      <a:pt x="1980661" y="67652"/>
                      <a:pt x="1984829" y="63542"/>
                    </a:cubicBezTo>
                    <a:cubicBezTo>
                      <a:pt x="1988998" y="59433"/>
                      <a:pt x="1994555" y="58063"/>
                      <a:pt x="1998723" y="59433"/>
                    </a:cubicBezTo>
                    <a:close/>
                    <a:moveTo>
                      <a:pt x="365788" y="1938"/>
                    </a:moveTo>
                    <a:cubicBezTo>
                      <a:pt x="371303" y="6111"/>
                      <a:pt x="374060" y="13065"/>
                      <a:pt x="371303" y="20020"/>
                    </a:cubicBezTo>
                    <a:cubicBezTo>
                      <a:pt x="371303" y="20020"/>
                      <a:pt x="371303" y="20020"/>
                      <a:pt x="365788" y="31147"/>
                    </a:cubicBezTo>
                    <a:cubicBezTo>
                      <a:pt x="365788" y="31147"/>
                      <a:pt x="365788" y="31147"/>
                      <a:pt x="371303" y="42274"/>
                    </a:cubicBezTo>
                    <a:cubicBezTo>
                      <a:pt x="371303" y="43665"/>
                      <a:pt x="372681" y="46446"/>
                      <a:pt x="371303" y="49228"/>
                    </a:cubicBezTo>
                    <a:cubicBezTo>
                      <a:pt x="371303" y="49228"/>
                      <a:pt x="371303" y="49228"/>
                      <a:pt x="312019" y="49228"/>
                    </a:cubicBezTo>
                    <a:cubicBezTo>
                      <a:pt x="312019" y="47837"/>
                      <a:pt x="310641" y="46446"/>
                      <a:pt x="310641" y="45056"/>
                    </a:cubicBezTo>
                    <a:cubicBezTo>
                      <a:pt x="309262" y="39492"/>
                      <a:pt x="310641" y="33928"/>
                      <a:pt x="316155" y="29756"/>
                    </a:cubicBezTo>
                    <a:cubicBezTo>
                      <a:pt x="316155" y="29756"/>
                      <a:pt x="316155" y="29756"/>
                      <a:pt x="349244" y="3329"/>
                    </a:cubicBezTo>
                    <a:cubicBezTo>
                      <a:pt x="353380" y="-844"/>
                      <a:pt x="361652" y="-844"/>
                      <a:pt x="365788" y="1938"/>
                    </a:cubicBezTo>
                    <a:close/>
                  </a:path>
                </a:pathLst>
              </a:custGeom>
              <a:solidFill>
                <a:srgbClr val="E1E1E1"/>
              </a:solidFill>
              <a:ln>
                <a:noFill/>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sp>
          <p:nvSpPr>
            <p:cNvPr id="24" name="Oval 23"/>
            <p:cNvSpPr/>
            <p:nvPr/>
          </p:nvSpPr>
          <p:spPr bwMode="auto">
            <a:xfrm>
              <a:off x="4811776" y="2633472"/>
              <a:ext cx="8301135" cy="8113295"/>
            </a:xfrm>
            <a:prstGeom prst="ellipse">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2" name="Title 1">
            <a:extLst>
              <a:ext uri="{FF2B5EF4-FFF2-40B4-BE49-F238E27FC236}">
                <a16:creationId xmlns:a16="http://schemas.microsoft.com/office/drawing/2014/main" id="{617B2355-573B-47C4-B260-DDE615AED674}"/>
              </a:ext>
            </a:extLst>
          </p:cNvPr>
          <p:cNvSpPr>
            <a:spLocks noGrp="1"/>
          </p:cNvSpPr>
          <p:nvPr>
            <p:ph type="title"/>
          </p:nvPr>
        </p:nvSpPr>
        <p:spPr>
          <a:xfrm>
            <a:off x="269240" y="339390"/>
            <a:ext cx="5606043" cy="899665"/>
          </a:xfrm>
        </p:spPr>
        <p:txBody>
          <a:bodyPr/>
          <a:lstStyle/>
          <a:p>
            <a:r>
              <a:rPr lang="en-US"/>
              <a:t>Azure cosmos </a:t>
            </a:r>
            <a:r>
              <a:rPr lang="en-US" err="1"/>
              <a:t>db</a:t>
            </a:r>
            <a:endParaRPr lang="en-US"/>
          </a:p>
        </p:txBody>
      </p:sp>
      <p:sp>
        <p:nvSpPr>
          <p:cNvPr id="3" name="Text Placeholder 2">
            <a:extLst>
              <a:ext uri="{FF2B5EF4-FFF2-40B4-BE49-F238E27FC236}">
                <a16:creationId xmlns:a16="http://schemas.microsoft.com/office/drawing/2014/main" id="{67026799-07BC-4B9B-8E23-AF1B64DB0260}"/>
              </a:ext>
            </a:extLst>
          </p:cNvPr>
          <p:cNvSpPr>
            <a:spLocks noGrp="1"/>
          </p:cNvSpPr>
          <p:nvPr>
            <p:ph type="body" sz="quarter" idx="11"/>
          </p:nvPr>
        </p:nvSpPr>
        <p:spPr>
          <a:xfrm>
            <a:off x="269240" y="1075635"/>
            <a:ext cx="4646288" cy="3118803"/>
          </a:xfrm>
        </p:spPr>
        <p:txBody>
          <a:bodyPr/>
          <a:lstStyle/>
          <a:p>
            <a:r>
              <a:rPr lang="en-US">
                <a:solidFill>
                  <a:schemeClr val="tx1"/>
                </a:solidFill>
              </a:rPr>
              <a:t>A globally distributed, massively scalable, multi-model database service.</a:t>
            </a:r>
          </a:p>
          <a:p>
            <a:pPr marL="285750" lvl="1" indent="-285750">
              <a:spcBef>
                <a:spcPts val="1600"/>
              </a:spcBef>
              <a:spcAft>
                <a:spcPts val="0"/>
              </a:spcAft>
              <a:buFont typeface="Arial" charset="0"/>
              <a:buChar char="•"/>
            </a:pPr>
            <a:r>
              <a:rPr lang="en-US" sz="1600">
                <a:solidFill>
                  <a:schemeClr val="tx1"/>
                </a:solidFill>
              </a:rPr>
              <a:t>Multi-model data with your favorite API</a:t>
            </a:r>
          </a:p>
          <a:p>
            <a:pPr marL="285750" lvl="1" indent="-285750">
              <a:spcBef>
                <a:spcPts val="1000"/>
              </a:spcBef>
              <a:spcAft>
                <a:spcPts val="0"/>
              </a:spcAft>
              <a:buFont typeface="Arial" charset="0"/>
              <a:buChar char="•"/>
            </a:pPr>
            <a:r>
              <a:rPr lang="en-US" sz="1600">
                <a:solidFill>
                  <a:schemeClr val="tx1"/>
                </a:solidFill>
              </a:rPr>
              <a:t>Elastically scale storage and throughput</a:t>
            </a:r>
          </a:p>
          <a:p>
            <a:pPr marL="285750" lvl="1" indent="-285750">
              <a:spcBef>
                <a:spcPts val="1000"/>
              </a:spcBef>
              <a:spcAft>
                <a:spcPts val="0"/>
              </a:spcAft>
              <a:buFont typeface="Arial" charset="0"/>
              <a:buChar char="•"/>
            </a:pPr>
            <a:r>
              <a:rPr lang="en-US" sz="1600">
                <a:solidFill>
                  <a:schemeClr val="tx1"/>
                </a:solidFill>
              </a:rPr>
              <a:t>Multiple, well-defined consistency levels</a:t>
            </a:r>
          </a:p>
          <a:p>
            <a:pPr marL="285750" lvl="1" indent="-285750">
              <a:spcBef>
                <a:spcPts val="1000"/>
              </a:spcBef>
              <a:spcAft>
                <a:spcPts val="0"/>
              </a:spcAft>
              <a:buFont typeface="Arial" charset="0"/>
              <a:buChar char="•"/>
            </a:pPr>
            <a:r>
              <a:rPr lang="en-US" sz="1600">
                <a:solidFill>
                  <a:schemeClr val="tx1"/>
                </a:solidFill>
              </a:rPr>
              <a:t>&lt;10ms latency guarantees at the 99th percentile</a:t>
            </a:r>
          </a:p>
          <a:p>
            <a:pPr marL="285750" lvl="1" indent="-285750">
              <a:spcBef>
                <a:spcPts val="1000"/>
              </a:spcBef>
              <a:spcAft>
                <a:spcPts val="0"/>
              </a:spcAft>
              <a:buFont typeface="Arial" charset="0"/>
              <a:buChar char="•"/>
            </a:pPr>
            <a:r>
              <a:rPr lang="en-US" sz="1600">
                <a:solidFill>
                  <a:schemeClr val="tx1"/>
                </a:solidFill>
              </a:rPr>
              <a:t>Industry-leading SLAs across performance, latency, availability and throughput</a:t>
            </a:r>
          </a:p>
        </p:txBody>
      </p:sp>
      <p:sp>
        <p:nvSpPr>
          <p:cNvPr id="16" name="Rectangle 15">
            <a:extLst>
              <a:ext uri="{FF2B5EF4-FFF2-40B4-BE49-F238E27FC236}">
                <a16:creationId xmlns:a16="http://schemas.microsoft.com/office/drawing/2014/main" id="{4C835B6C-2010-4DC3-8D6B-4A2D6546FEF4}"/>
              </a:ext>
            </a:extLst>
          </p:cNvPr>
          <p:cNvSpPr/>
          <p:nvPr/>
        </p:nvSpPr>
        <p:spPr bwMode="auto">
          <a:xfrm>
            <a:off x="0" y="5566611"/>
            <a:ext cx="12191999" cy="129138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solidFill>
                <a:srgbClr val="FFFFFF"/>
              </a:solidFill>
              <a:effectLst/>
              <a:uLnTx/>
              <a:uFillTx/>
              <a:latin typeface="Segoe UI Semilight"/>
              <a:ea typeface="+mn-ea"/>
              <a:cs typeface="+mn-cs"/>
            </a:endParaRPr>
          </a:p>
        </p:txBody>
      </p:sp>
      <p:sp>
        <p:nvSpPr>
          <p:cNvPr id="4" name="TextBox 3">
            <a:extLst>
              <a:ext uri="{FF2B5EF4-FFF2-40B4-BE49-F238E27FC236}">
                <a16:creationId xmlns:a16="http://schemas.microsoft.com/office/drawing/2014/main" id="{3180A0B9-F0B3-4817-B7F7-60D169F47C6B}"/>
              </a:ext>
            </a:extLst>
          </p:cNvPr>
          <p:cNvSpPr txBox="1"/>
          <p:nvPr/>
        </p:nvSpPr>
        <p:spPr>
          <a:xfrm>
            <a:off x="313980" y="5804028"/>
            <a:ext cx="2737904" cy="7940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light"/>
                <a:ea typeface="+mn-ea"/>
                <a:cs typeface="+mn-cs"/>
              </a:rPr>
              <a:t>Lift and shift </a:t>
            </a:r>
            <a:br>
              <a:rPr kumimoji="0" lang="en-US" sz="1800" b="0" i="0" u="none" strike="noStrike" kern="1200" cap="none" spc="0" normalizeH="0" baseline="0" noProof="0">
                <a:ln>
                  <a:noFill/>
                </a:ln>
                <a:solidFill>
                  <a:srgbClr val="FFFFFF"/>
                </a:solidFill>
                <a:effectLst/>
                <a:uLnTx/>
                <a:uFillTx/>
                <a:latin typeface="Segoe UI Semilight"/>
                <a:ea typeface="+mn-ea"/>
                <a:cs typeface="+mn-cs"/>
              </a:rPr>
            </a:br>
            <a:r>
              <a:rPr kumimoji="0" lang="en-US" sz="1800" b="0" i="0" u="none" strike="noStrike" kern="1200" cap="none" spc="0" normalizeH="0" baseline="0" noProof="0">
                <a:ln>
                  <a:noFill/>
                </a:ln>
                <a:solidFill>
                  <a:srgbClr val="FFFFFF"/>
                </a:solidFill>
                <a:effectLst/>
                <a:uLnTx/>
                <a:uFillTx/>
                <a:latin typeface="Segoe UI Semilight"/>
                <a:ea typeface="+mn-ea"/>
                <a:cs typeface="+mn-cs"/>
              </a:rPr>
              <a:t>MongoDB apps</a:t>
            </a:r>
          </a:p>
        </p:txBody>
      </p:sp>
      <p:sp>
        <p:nvSpPr>
          <p:cNvPr id="5" name="TextBox 4">
            <a:extLst>
              <a:ext uri="{FF2B5EF4-FFF2-40B4-BE49-F238E27FC236}">
                <a16:creationId xmlns:a16="http://schemas.microsoft.com/office/drawing/2014/main" id="{9CAB9E17-CF1F-4D99-A675-1F1EB863E4EB}"/>
              </a:ext>
            </a:extLst>
          </p:cNvPr>
          <p:cNvSpPr txBox="1"/>
          <p:nvPr/>
        </p:nvSpPr>
        <p:spPr>
          <a:xfrm>
            <a:off x="3256025" y="5804028"/>
            <a:ext cx="2737904" cy="7940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light"/>
                <a:ea typeface="+mn-ea"/>
                <a:cs typeface="+mn-cs"/>
              </a:rPr>
              <a:t>Run Spark over operational data</a:t>
            </a:r>
          </a:p>
        </p:txBody>
      </p:sp>
      <p:sp>
        <p:nvSpPr>
          <p:cNvPr id="6" name="TextBox 5">
            <a:extLst>
              <a:ext uri="{FF2B5EF4-FFF2-40B4-BE49-F238E27FC236}">
                <a16:creationId xmlns:a16="http://schemas.microsoft.com/office/drawing/2014/main" id="{4F70A66A-F44C-4909-8C24-F1F164B37B03}"/>
              </a:ext>
            </a:extLst>
          </p:cNvPr>
          <p:cNvSpPr txBox="1"/>
          <p:nvPr/>
        </p:nvSpPr>
        <p:spPr>
          <a:xfrm>
            <a:off x="6198070" y="5804028"/>
            <a:ext cx="2737904" cy="7940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light"/>
                <a:ea typeface="+mn-ea"/>
                <a:cs typeface="+mn-cs"/>
              </a:rPr>
              <a:t>Build real-time customer experiences</a:t>
            </a:r>
          </a:p>
        </p:txBody>
      </p:sp>
      <p:sp>
        <p:nvSpPr>
          <p:cNvPr id="7" name="TextBox 6">
            <a:extLst>
              <a:ext uri="{FF2B5EF4-FFF2-40B4-BE49-F238E27FC236}">
                <a16:creationId xmlns:a16="http://schemas.microsoft.com/office/drawing/2014/main" id="{81BD9C96-D762-44AF-BA46-07C6D41C2E05}"/>
              </a:ext>
            </a:extLst>
          </p:cNvPr>
          <p:cNvSpPr txBox="1"/>
          <p:nvPr/>
        </p:nvSpPr>
        <p:spPr>
          <a:xfrm>
            <a:off x="9140116" y="5804028"/>
            <a:ext cx="2737904" cy="7940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light"/>
                <a:ea typeface="+mn-ea"/>
                <a:cs typeface="+mn-cs"/>
              </a:rPr>
              <a:t>Ideal for IoT, gaming and eCommerce</a:t>
            </a:r>
          </a:p>
        </p:txBody>
      </p:sp>
    </p:spTree>
    <p:extLst>
      <p:ext uri="{BB962C8B-B14F-4D97-AF65-F5344CB8AC3E}">
        <p14:creationId xmlns:p14="http://schemas.microsoft.com/office/powerpoint/2010/main" val="3888300772"/>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14:presetBounceEnd="50000">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14:bounceEnd="50000">
                                          <p:cBhvr additive="base">
                                            <p:cTn id="7" dur="500" fill="hold"/>
                                            <p:tgtEl>
                                              <p:spTgt spid="25"/>
                                            </p:tgtEl>
                                            <p:attrNameLst>
                                              <p:attrName>ppt_x</p:attrName>
                                            </p:attrNameLst>
                                          </p:cBhvr>
                                          <p:tavLst>
                                            <p:tav tm="0">
                                              <p:val>
                                                <p:strVal val="#ppt_x"/>
                                              </p:val>
                                            </p:tav>
                                            <p:tav tm="100000">
                                              <p:val>
                                                <p:strVal val="#ppt_x"/>
                                              </p:val>
                                            </p:tav>
                                          </p:tavLst>
                                        </p:anim>
                                        <p:anim calcmode="lin" valueType="num" p14:bounceEnd="50000">
                                          <p:cBhvr additive="base">
                                            <p:cTn id="8"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9" presetClass="entr" presetSubtype="0"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dissolve">
                                          <p:cBhvr>
                                            <p:cTn id="1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ppt_x"/>
                                              </p:val>
                                            </p:tav>
                                            <p:tav tm="100000">
                                              <p:val>
                                                <p:strVal val="#ppt_x"/>
                                              </p:val>
                                            </p:tav>
                                          </p:tavLst>
                                        </p:anim>
                                        <p:anim calcmode="lin" valueType="num">
                                          <p:cBhvr additive="base">
                                            <p:cTn id="8"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9" presetClass="entr" presetSubtype="0"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dissolve">
                                          <p:cBhvr>
                                            <p:cTn id="1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71235033"/>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110BB3-8DC3-24A2-8927-1EBB7C6DB5D1}"/>
              </a:ext>
            </a:extLst>
          </p:cNvPr>
          <p:cNvSpPr>
            <a:spLocks noGrp="1"/>
          </p:cNvSpPr>
          <p:nvPr>
            <p:ph type="title" idx="4294967295"/>
          </p:nvPr>
        </p:nvSpPr>
        <p:spPr>
          <a:xfrm>
            <a:off x="838200" y="-1325563"/>
            <a:ext cx="10515600" cy="1325563"/>
          </a:xfrm>
        </p:spPr>
        <p:txBody>
          <a:bodyPr vert="horz" lIns="91440" tIns="45720" rIns="91440" bIns="45720" rtlCol="0" anchor="b">
            <a:normAutofit/>
          </a:bodyPr>
          <a:lstStyle/>
          <a:p>
            <a:r>
              <a:rPr lang="en-US" dirty="0"/>
              <a:t>Sizzle video</a:t>
            </a:r>
          </a:p>
        </p:txBody>
      </p:sp>
      <p:pic>
        <p:nvPicPr>
          <p:cNvPr id="5" name="Sizzle Video Compressed">
            <a:hlinkClick r:id="" action="ppaction://media"/>
            <a:extLst>
              <a:ext uri="{FF2B5EF4-FFF2-40B4-BE49-F238E27FC236}">
                <a16:creationId xmlns:a16="http://schemas.microsoft.com/office/drawing/2014/main" id="{53E75094-D926-A104-45F2-C4E76CC50172}"/>
              </a:ext>
            </a:extLst>
          </p:cNvPr>
          <p:cNvPicPr>
            <a:picLocks noChangeAspect="1"/>
          </p:cNvPicPr>
          <p:nvPr>
            <a:videoFile r:link="rId2"/>
            <p:extLst>
              <p:ext uri="{DAA4B4D4-6D71-4841-9C94-3DE7FCFB9230}">
                <p14:media xmlns:p14="http://schemas.microsoft.com/office/powerpoint/2010/main" r:link="rId1"/>
              </p:ext>
            </p:extLst>
          </p:nvPr>
        </p:nvPicPr>
        <p:blipFill>
          <a:blip r:embed="rId5"/>
          <a:stretch>
            <a:fillRect/>
          </a:stretch>
        </p:blipFill>
        <p:spPr>
          <a:xfrm>
            <a:off x="177210" y="82402"/>
            <a:ext cx="11741888" cy="6604812"/>
          </a:xfrm>
          <a:prstGeom prst="rect">
            <a:avLst/>
          </a:prstGeom>
        </p:spPr>
      </p:pic>
    </p:spTree>
    <p:extLst>
      <p:ext uri="{BB962C8B-B14F-4D97-AF65-F5344CB8AC3E}">
        <p14:creationId xmlns:p14="http://schemas.microsoft.com/office/powerpoint/2010/main" val="104008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3035"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6187123-E45D-EC0E-A30A-B2F313F45076}"/>
              </a:ext>
              <a:ext uri="{C183D7F6-B498-43B3-948B-1728B52AA6E4}">
                <adec:decorative xmlns:adec="http://schemas.microsoft.com/office/drawing/2017/decorative" val="1"/>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39458" y="448950"/>
            <a:ext cx="5121890" cy="1722878"/>
          </a:xfrm>
          <a:prstGeom prst="rect">
            <a:avLst/>
          </a:prstGeom>
        </p:spPr>
      </p:pic>
      <p:pic>
        <p:nvPicPr>
          <p:cNvPr id="11" name="Picture 10">
            <a:extLst>
              <a:ext uri="{FF2B5EF4-FFF2-40B4-BE49-F238E27FC236}">
                <a16:creationId xmlns:a16="http://schemas.microsoft.com/office/drawing/2014/main" id="{2486D570-EB42-CCED-5E21-F6E3334CA7D4}"/>
              </a:ext>
              <a:ext uri="{C183D7F6-B498-43B3-948B-1728B52AA6E4}">
                <adec:decorative xmlns:adec="http://schemas.microsoft.com/office/drawing/2017/decorative" val="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39458" y="2087333"/>
            <a:ext cx="5121890" cy="4333907"/>
          </a:xfrm>
          <a:prstGeom prst="rect">
            <a:avLst/>
          </a:prstGeom>
        </p:spPr>
      </p:pic>
      <p:pic>
        <p:nvPicPr>
          <p:cNvPr id="13" name="Picture 12">
            <a:extLst>
              <a:ext uri="{FF2B5EF4-FFF2-40B4-BE49-F238E27FC236}">
                <a16:creationId xmlns:a16="http://schemas.microsoft.com/office/drawing/2014/main" id="{0E229590-3310-34CA-4C33-F1D637E1AC7F}"/>
              </a:ext>
              <a:ext uri="{C183D7F6-B498-43B3-948B-1728B52AA6E4}">
                <adec:decorative xmlns:adec="http://schemas.microsoft.com/office/drawing/2017/decorative" val="1"/>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119818" y="448950"/>
            <a:ext cx="5486965" cy="5960100"/>
          </a:xfrm>
          <a:prstGeom prst="rect">
            <a:avLst/>
          </a:prstGeom>
        </p:spPr>
      </p:pic>
      <p:sp>
        <p:nvSpPr>
          <p:cNvPr id="2" name="Title 1">
            <a:extLst>
              <a:ext uri="{FF2B5EF4-FFF2-40B4-BE49-F238E27FC236}">
                <a16:creationId xmlns:a16="http://schemas.microsoft.com/office/drawing/2014/main" id="{FB9B85A0-B7F0-0C97-26F6-AC356568A705}"/>
              </a:ext>
            </a:extLst>
          </p:cNvPr>
          <p:cNvSpPr>
            <a:spLocks noGrp="1"/>
          </p:cNvSpPr>
          <p:nvPr>
            <p:ph type="title"/>
          </p:nvPr>
        </p:nvSpPr>
        <p:spPr>
          <a:xfrm>
            <a:off x="588263" y="-553998"/>
            <a:ext cx="11018520" cy="553998"/>
          </a:xfrm>
        </p:spPr>
        <p:txBody>
          <a:bodyPr vert="horz" wrap="square" lIns="0" tIns="0" rIns="0" bIns="0" rtlCol="0" anchor="b">
            <a:spAutoFit/>
          </a:bodyPr>
          <a:lstStyle/>
          <a:p>
            <a:r>
              <a:rPr lang="en-US" dirty="0"/>
              <a:t>Azure Cosmos DB powers the apps you know and love</a:t>
            </a:r>
          </a:p>
        </p:txBody>
      </p:sp>
    </p:spTree>
    <p:extLst>
      <p:ext uri="{BB962C8B-B14F-4D97-AF65-F5344CB8AC3E}">
        <p14:creationId xmlns:p14="http://schemas.microsoft.com/office/powerpoint/2010/main" val="3097742712"/>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Rectangle 41">
            <a:extLst>
              <a:ext uri="{FF2B5EF4-FFF2-40B4-BE49-F238E27FC236}">
                <a16:creationId xmlns:a16="http://schemas.microsoft.com/office/drawing/2014/main" id="{F5649B53-E72F-5FE2-B960-FEE878B75C4C}"/>
              </a:ext>
              <a:ext uri="{C183D7F6-B498-43B3-948B-1728B52AA6E4}">
                <adec:decorative xmlns:adec="http://schemas.microsoft.com/office/drawing/2017/decorative" val="1"/>
              </a:ext>
            </a:extLst>
          </p:cNvPr>
          <p:cNvSpPr/>
          <p:nvPr/>
        </p:nvSpPr>
        <p:spPr bwMode="auto">
          <a:xfrm>
            <a:off x="5955726" y="2344225"/>
            <a:ext cx="2439996" cy="3459221"/>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solidFill>
                <a:srgbClr val="FFFFFF"/>
              </a:solidFill>
              <a:effectLst/>
              <a:uLnTx/>
              <a:uFillTx/>
              <a:latin typeface="Segoe Sans Text"/>
              <a:ea typeface="Segoe UI" pitchFamily="34" charset="0"/>
              <a:cs typeface="Segoe UI" pitchFamily="34" charset="0"/>
            </a:endParaRPr>
          </a:p>
        </p:txBody>
      </p:sp>
      <p:sp>
        <p:nvSpPr>
          <p:cNvPr id="41" name="Rectangle 40">
            <a:extLst>
              <a:ext uri="{FF2B5EF4-FFF2-40B4-BE49-F238E27FC236}">
                <a16:creationId xmlns:a16="http://schemas.microsoft.com/office/drawing/2014/main" id="{EE190E49-1774-42DC-2995-CE9D0B432E79}"/>
              </a:ext>
              <a:ext uri="{C183D7F6-B498-43B3-948B-1728B52AA6E4}">
                <adec:decorative xmlns:adec="http://schemas.microsoft.com/office/drawing/2017/decorative" val="1"/>
              </a:ext>
            </a:extLst>
          </p:cNvPr>
          <p:cNvSpPr/>
          <p:nvPr/>
        </p:nvSpPr>
        <p:spPr bwMode="auto">
          <a:xfrm>
            <a:off x="3376746" y="2335500"/>
            <a:ext cx="2439996" cy="3459221"/>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solidFill>
                <a:srgbClr val="FFFFFF"/>
              </a:solidFill>
              <a:effectLst/>
              <a:uLnTx/>
              <a:uFillTx/>
              <a:latin typeface="Segoe Sans Text"/>
              <a:ea typeface="Segoe UI" pitchFamily="34" charset="0"/>
              <a:cs typeface="Segoe UI" pitchFamily="34" charset="0"/>
            </a:endParaRPr>
          </a:p>
        </p:txBody>
      </p:sp>
      <p:sp>
        <p:nvSpPr>
          <p:cNvPr id="40" name="Rectangle 39">
            <a:extLst>
              <a:ext uri="{FF2B5EF4-FFF2-40B4-BE49-F238E27FC236}">
                <a16:creationId xmlns:a16="http://schemas.microsoft.com/office/drawing/2014/main" id="{8444459A-3926-71FE-733A-D02D3435166A}"/>
              </a:ext>
              <a:ext uri="{C183D7F6-B498-43B3-948B-1728B52AA6E4}">
                <adec:decorative xmlns:adec="http://schemas.microsoft.com/office/drawing/2017/decorative" val="1"/>
              </a:ext>
            </a:extLst>
          </p:cNvPr>
          <p:cNvSpPr/>
          <p:nvPr/>
        </p:nvSpPr>
        <p:spPr bwMode="auto">
          <a:xfrm>
            <a:off x="756194" y="2318710"/>
            <a:ext cx="2439996" cy="3459221"/>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solidFill>
                <a:srgbClr val="FFFFFF"/>
              </a:solidFill>
              <a:effectLst/>
              <a:uLnTx/>
              <a:uFillTx/>
              <a:latin typeface="Segoe Sans Text"/>
              <a:ea typeface="Segoe UI" pitchFamily="34" charset="0"/>
              <a:cs typeface="Segoe UI" pitchFamily="34" charset="0"/>
            </a:endParaRPr>
          </a:p>
        </p:txBody>
      </p:sp>
      <p:sp>
        <p:nvSpPr>
          <p:cNvPr id="35" name="Rectangle 34">
            <a:extLst>
              <a:ext uri="{FF2B5EF4-FFF2-40B4-BE49-F238E27FC236}">
                <a16:creationId xmlns:a16="http://schemas.microsoft.com/office/drawing/2014/main" id="{D069C38B-E6F9-652E-92BA-44B130BAAEA8}"/>
              </a:ext>
              <a:ext uri="{C183D7F6-B498-43B3-948B-1728B52AA6E4}">
                <adec:decorative xmlns:adec="http://schemas.microsoft.com/office/drawing/2017/decorative" val="1"/>
              </a:ext>
            </a:extLst>
          </p:cNvPr>
          <p:cNvSpPr/>
          <p:nvPr/>
        </p:nvSpPr>
        <p:spPr bwMode="auto">
          <a:xfrm>
            <a:off x="8597171" y="2344225"/>
            <a:ext cx="2439996" cy="3459221"/>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solidFill>
                <a:srgbClr val="FFFFFF"/>
              </a:solidFill>
              <a:effectLst/>
              <a:uLnTx/>
              <a:uFillTx/>
              <a:latin typeface="Segoe Sans Text"/>
              <a:ea typeface="Segoe UI" pitchFamily="34" charset="0"/>
              <a:cs typeface="Segoe UI" pitchFamily="34" charset="0"/>
            </a:endParaRPr>
          </a:p>
        </p:txBody>
      </p:sp>
      <p:sp>
        <p:nvSpPr>
          <p:cNvPr id="27" name="Text Placeholder 12">
            <a:extLst>
              <a:ext uri="{FF2B5EF4-FFF2-40B4-BE49-F238E27FC236}">
                <a16:creationId xmlns:a16="http://schemas.microsoft.com/office/drawing/2014/main" id="{87AE7816-537D-3464-B297-15D07DE27BEC}"/>
              </a:ext>
            </a:extLst>
          </p:cNvPr>
          <p:cNvSpPr txBox="1">
            <a:spLocks noGrp="1"/>
          </p:cNvSpPr>
          <p:nvPr>
            <p:ph type="title"/>
          </p:nvPr>
        </p:nvSpPr>
        <p:spPr>
          <a:xfrm>
            <a:off x="1976192" y="457200"/>
            <a:ext cx="3628301" cy="553998"/>
          </a:xfrm>
          <a:noFill/>
          <a:ln>
            <a:noFill/>
            <a:prstDash/>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lvl1pPr marL="0" algn="l" defTabSz="914400" rtl="0" eaLnBrk="1" latinLnBrk="0" hangingPunct="1">
              <a:lnSpc>
                <a:spcPct val="90000"/>
              </a:lnSpc>
              <a:spcBef>
                <a:spcPct val="0"/>
              </a:spcBef>
              <a:buNone/>
              <a:defRPr lang="en-US" sz="4200" b="1" i="0" kern="1200" dirty="0">
                <a:solidFill>
                  <a:schemeClr val="tx1"/>
                </a:solidFill>
                <a:latin typeface="Segoe UI Semibold" panose="020B0502040204020203" pitchFamily="34" charset="0"/>
                <a:ea typeface="+mj-ea"/>
                <a:cs typeface="Segoe UI Semibold" panose="020B0502040204020203" pitchFamily="34" charset="0"/>
              </a:defRPr>
            </a:lvl1pPr>
          </a:lstStyle>
          <a:p>
            <a:pPr lvl="0" defTabSz="932742">
              <a:lnSpc>
                <a:spcPct val="100000"/>
              </a:lnSpc>
            </a:pPr>
            <a:r>
              <a:rPr lang="en-US" sz="3600" b="0">
                <a:solidFill>
                  <a:schemeClr val="tx2"/>
                </a:solidFill>
                <a:latin typeface="+mj-lt"/>
                <a:ea typeface="+mn-ea"/>
                <a:cs typeface="Segoe UI" pitchFamily="34" charset="0"/>
              </a:rPr>
              <a:t>Azure Cosmos DB</a:t>
            </a:r>
          </a:p>
        </p:txBody>
      </p:sp>
      <p:sp>
        <p:nvSpPr>
          <p:cNvPr id="45" name="TextBox 44">
            <a:extLst>
              <a:ext uri="{FF2B5EF4-FFF2-40B4-BE49-F238E27FC236}">
                <a16:creationId xmlns:a16="http://schemas.microsoft.com/office/drawing/2014/main" id="{20ED0090-535E-9F6B-6737-FA80FFA5DE20}"/>
              </a:ext>
            </a:extLst>
          </p:cNvPr>
          <p:cNvSpPr txBox="1">
            <a:spLocks/>
          </p:cNvSpPr>
          <p:nvPr/>
        </p:nvSpPr>
        <p:spPr>
          <a:xfrm>
            <a:off x="3030008" y="4344133"/>
            <a:ext cx="3082186" cy="774571"/>
          </a:xfrm>
          <a:prstGeom prst="rect">
            <a:avLst/>
          </a:prstGeom>
          <a:noFill/>
        </p:spPr>
        <p:txBody>
          <a:bodyPr wrap="square" lIns="0" rIns="0">
            <a:spAutoFit/>
          </a:bodyPr>
          <a:lstStyle/>
          <a:p>
            <a:pPr marL="0" marR="0" lvl="0" indent="0" algn="ctr" defTabSz="932472" rtl="0" eaLnBrk="1" fontAlgn="base" latinLnBrk="0" hangingPunct="1">
              <a:lnSpc>
                <a:spcPct val="100000"/>
              </a:lnSpc>
              <a:spcBef>
                <a:spcPts val="500"/>
              </a:spcBef>
              <a:spcAft>
                <a:spcPct val="0"/>
              </a:spcAft>
              <a:buClrTx/>
              <a:buSzTx/>
              <a:buFontTx/>
              <a:buNone/>
              <a:tabLst/>
              <a:defRPr/>
            </a:pPr>
            <a:r>
              <a:rPr kumimoji="0" lang="en-US" sz="1200" b="0" i="0" u="none" strike="noStrike" kern="0" cap="none" spc="0" normalizeH="0" baseline="0" noProof="0" dirty="0">
                <a:ln>
                  <a:noFill/>
                </a:ln>
                <a:solidFill>
                  <a:srgbClr val="0078D4"/>
                </a:solidFill>
                <a:effectLst/>
                <a:uLnTx/>
                <a:uFillTx/>
                <a:latin typeface="Segoe Sans Text Semibold"/>
                <a:ea typeface="+mn-ea"/>
                <a:cs typeface="Segoe UI" pitchFamily="34" charset="0"/>
              </a:rPr>
              <a:t>5x 9’s High Availability</a:t>
            </a:r>
          </a:p>
          <a:p>
            <a:pPr marL="0" marR="0" lvl="0" indent="0" algn="ctr" defTabSz="932472" rtl="0" eaLnBrk="1" fontAlgn="base" latinLnBrk="0" hangingPunct="1">
              <a:lnSpc>
                <a:spcPct val="100000"/>
              </a:lnSpc>
              <a:spcBef>
                <a:spcPts val="500"/>
              </a:spcBef>
              <a:spcAft>
                <a:spcPct val="0"/>
              </a:spcAft>
              <a:buClrTx/>
              <a:buSzTx/>
              <a:buFontTx/>
              <a:buNone/>
              <a:tabLst/>
              <a:defRPr/>
            </a:pPr>
            <a:r>
              <a:rPr kumimoji="0" lang="en-US" sz="1200" b="0" i="0" u="none" strike="noStrike" kern="0" cap="none" spc="0" normalizeH="0" baseline="0" noProof="0" dirty="0">
                <a:ln>
                  <a:noFill/>
                </a:ln>
                <a:solidFill>
                  <a:srgbClr val="0078D4"/>
                </a:solidFill>
                <a:effectLst/>
                <a:uLnTx/>
                <a:uFillTx/>
                <a:latin typeface="Segoe Sans Text Semibold"/>
                <a:ea typeface="+mn-ea"/>
                <a:cs typeface="Segoe UI" pitchFamily="34" charset="0"/>
              </a:rPr>
              <a:t>Fast (&lt;10ms) @ any scale</a:t>
            </a:r>
          </a:p>
          <a:p>
            <a:pPr marL="0" marR="0" lvl="0" indent="0" algn="ctr" defTabSz="932472" rtl="0" eaLnBrk="1" fontAlgn="base" latinLnBrk="0" hangingPunct="1">
              <a:lnSpc>
                <a:spcPct val="100000"/>
              </a:lnSpc>
              <a:spcBef>
                <a:spcPts val="500"/>
              </a:spcBef>
              <a:spcAft>
                <a:spcPct val="0"/>
              </a:spcAft>
              <a:buClrTx/>
              <a:buSzTx/>
              <a:buFontTx/>
              <a:buNone/>
              <a:tabLst/>
              <a:defRPr/>
            </a:pPr>
            <a:r>
              <a:rPr kumimoji="0" lang="en-US" sz="1200" b="0" i="0" u="none" strike="noStrike" kern="0" cap="none" spc="0" normalizeH="0" baseline="0" noProof="0" dirty="0">
                <a:ln>
                  <a:noFill/>
                </a:ln>
                <a:solidFill>
                  <a:srgbClr val="0078D4"/>
                </a:solidFill>
                <a:effectLst/>
                <a:uLnTx/>
                <a:uFillTx/>
                <a:latin typeface="Segoe Sans Text Semibold"/>
                <a:ea typeface="+mn-ea"/>
                <a:cs typeface="Segoe UI" pitchFamily="34" charset="0"/>
              </a:rPr>
              <a:t>Automatic Partitioning</a:t>
            </a:r>
          </a:p>
        </p:txBody>
      </p:sp>
      <p:sp>
        <p:nvSpPr>
          <p:cNvPr id="26" name="TextBox 25">
            <a:extLst>
              <a:ext uri="{FF2B5EF4-FFF2-40B4-BE49-F238E27FC236}">
                <a16:creationId xmlns:a16="http://schemas.microsoft.com/office/drawing/2014/main" id="{12CCC626-8B39-B57B-6DB4-39FC1F53A3BC}"/>
              </a:ext>
            </a:extLst>
          </p:cNvPr>
          <p:cNvSpPr txBox="1">
            <a:spLocks/>
          </p:cNvSpPr>
          <p:nvPr/>
        </p:nvSpPr>
        <p:spPr>
          <a:xfrm>
            <a:off x="302551" y="4362533"/>
            <a:ext cx="3416808" cy="959237"/>
          </a:xfrm>
          <a:prstGeom prst="rect">
            <a:avLst/>
          </a:prstGeom>
          <a:noFill/>
        </p:spPr>
        <p:txBody>
          <a:bodyPr wrap="square" lIns="0" rIns="91440">
            <a:spAutoFit/>
          </a:bodyPr>
          <a:lstStyle/>
          <a:p>
            <a:pPr marL="0" marR="0" lvl="0" indent="0" algn="ctr" defTabSz="932472" rtl="0" eaLnBrk="1" fontAlgn="base" latinLnBrk="0" hangingPunct="1">
              <a:lnSpc>
                <a:spcPct val="100000"/>
              </a:lnSpc>
              <a:spcBef>
                <a:spcPts val="500"/>
              </a:spcBef>
              <a:spcAft>
                <a:spcPct val="0"/>
              </a:spcAft>
              <a:buClrTx/>
              <a:buSzTx/>
              <a:buFontTx/>
              <a:buNone/>
              <a:tabLst/>
              <a:defRPr/>
            </a:pPr>
            <a:r>
              <a:rPr kumimoji="0" lang="en-US" sz="1200" b="0" i="0" u="none" strike="noStrike" kern="0" cap="none" spc="0" normalizeH="0" baseline="0" noProof="0" dirty="0">
                <a:ln>
                  <a:noFill/>
                </a:ln>
                <a:solidFill>
                  <a:srgbClr val="0078D4"/>
                </a:solidFill>
                <a:effectLst/>
                <a:uLnTx/>
                <a:uFillTx/>
                <a:latin typeface="Segoe Sans Text Semibold"/>
                <a:ea typeface="+mn-ea"/>
                <a:cs typeface="Segoe UI" pitchFamily="34" charset="0"/>
              </a:rPr>
              <a:t>Serverless Vector Search</a:t>
            </a:r>
          </a:p>
          <a:p>
            <a:pPr marL="0" marR="0" lvl="0" indent="0" algn="ctr" defTabSz="932472" rtl="0" eaLnBrk="1" fontAlgn="base" latinLnBrk="0" hangingPunct="1">
              <a:lnSpc>
                <a:spcPct val="100000"/>
              </a:lnSpc>
              <a:spcBef>
                <a:spcPts val="500"/>
              </a:spcBef>
              <a:spcAft>
                <a:spcPct val="0"/>
              </a:spcAft>
              <a:buClrTx/>
              <a:buSzTx/>
              <a:buFontTx/>
              <a:buNone/>
              <a:tabLst/>
              <a:defRPr/>
            </a:pPr>
            <a:r>
              <a:rPr kumimoji="0" lang="en-US" sz="1200" b="0" i="0" u="none" strike="noStrike" kern="0" cap="none" spc="0" normalizeH="0" baseline="0" noProof="0" dirty="0">
                <a:ln>
                  <a:noFill/>
                </a:ln>
                <a:solidFill>
                  <a:srgbClr val="0078D4"/>
                </a:solidFill>
                <a:effectLst/>
                <a:uLnTx/>
                <a:uFillTx/>
                <a:latin typeface="Segoe Sans Text Semibold"/>
                <a:ea typeface="+mn-ea"/>
                <a:cs typeface="Segoe UI" pitchFamily="34" charset="0"/>
              </a:rPr>
              <a:t>Hybrid Search + Reranking</a:t>
            </a:r>
          </a:p>
          <a:p>
            <a:pPr marL="0" marR="0" lvl="0" indent="0" algn="ctr" defTabSz="932472" rtl="0" eaLnBrk="1" fontAlgn="base" latinLnBrk="0" hangingPunct="1">
              <a:lnSpc>
                <a:spcPct val="100000"/>
              </a:lnSpc>
              <a:spcBef>
                <a:spcPts val="500"/>
              </a:spcBef>
              <a:spcAft>
                <a:spcPct val="0"/>
              </a:spcAft>
              <a:buClrTx/>
              <a:buSzTx/>
              <a:buFontTx/>
              <a:buNone/>
              <a:tabLst/>
              <a:defRPr/>
            </a:pPr>
            <a:r>
              <a:rPr kumimoji="0" lang="en-US" sz="1200" b="0" i="0" u="none" strike="noStrike" kern="0" cap="none" spc="0" normalizeH="0" baseline="0" noProof="0" dirty="0">
                <a:ln>
                  <a:noFill/>
                </a:ln>
                <a:solidFill>
                  <a:srgbClr val="0078D4"/>
                </a:solidFill>
                <a:effectLst/>
                <a:uLnTx/>
                <a:uFillTx/>
                <a:latin typeface="Segoe Sans Text Semibold"/>
                <a:ea typeface="+mn-ea"/>
                <a:cs typeface="Segoe UI" pitchFamily="34" charset="0"/>
              </a:rPr>
              <a:t>Seamless integration with</a:t>
            </a:r>
            <a:br>
              <a:rPr kumimoji="0" lang="en-US" sz="1200" b="0" i="0" u="none" strike="noStrike" kern="0" cap="none" spc="0" normalizeH="0" baseline="0" noProof="0" dirty="0">
                <a:ln>
                  <a:noFill/>
                </a:ln>
                <a:solidFill>
                  <a:srgbClr val="0078D4"/>
                </a:solidFill>
                <a:effectLst/>
                <a:uLnTx/>
                <a:uFillTx/>
                <a:latin typeface="Segoe Sans Text Semibold"/>
                <a:ea typeface="+mn-ea"/>
                <a:cs typeface="Segoe UI" pitchFamily="34" charset="0"/>
              </a:rPr>
            </a:br>
            <a:r>
              <a:rPr kumimoji="0" lang="en-US" sz="1200" b="0" i="0" u="none" strike="noStrike" kern="0" cap="none" spc="0" normalizeH="0" baseline="0" noProof="0" dirty="0">
                <a:ln>
                  <a:noFill/>
                </a:ln>
                <a:solidFill>
                  <a:srgbClr val="0078D4"/>
                </a:solidFill>
                <a:effectLst/>
                <a:uLnTx/>
                <a:uFillTx/>
                <a:latin typeface="Segoe Sans Text Semibold"/>
                <a:ea typeface="+mn-ea"/>
                <a:cs typeface="Segoe UI" pitchFamily="34" charset="0"/>
              </a:rPr>
              <a:t>Semantic Kernel &amp; LangChain</a:t>
            </a:r>
          </a:p>
        </p:txBody>
      </p:sp>
      <p:sp>
        <p:nvSpPr>
          <p:cNvPr id="37" name="TextBox 36">
            <a:extLst>
              <a:ext uri="{FF2B5EF4-FFF2-40B4-BE49-F238E27FC236}">
                <a16:creationId xmlns:a16="http://schemas.microsoft.com/office/drawing/2014/main" id="{423EA5E5-8C83-4D59-233F-E34D13691DB7}"/>
              </a:ext>
            </a:extLst>
          </p:cNvPr>
          <p:cNvSpPr txBox="1">
            <a:spLocks/>
          </p:cNvSpPr>
          <p:nvPr/>
        </p:nvSpPr>
        <p:spPr>
          <a:xfrm>
            <a:off x="5723177" y="4262557"/>
            <a:ext cx="2982280" cy="1208023"/>
          </a:xfrm>
          <a:prstGeom prst="rect">
            <a:avLst/>
          </a:prstGeom>
          <a:noFill/>
        </p:spPr>
        <p:txBody>
          <a:bodyPr wrap="square" lIns="0" rIns="0">
            <a:spAutoFit/>
          </a:bodyPr>
          <a:lstStyle/>
          <a:p>
            <a:pPr marL="0" marR="0" lvl="0" indent="0" algn="ctr" defTabSz="932472" rtl="0" eaLnBrk="1" fontAlgn="base" latinLnBrk="0" hangingPunct="1">
              <a:lnSpc>
                <a:spcPct val="100000"/>
              </a:lnSpc>
              <a:spcBef>
                <a:spcPts val="500"/>
              </a:spcBef>
              <a:spcAft>
                <a:spcPct val="0"/>
              </a:spcAft>
              <a:buClrTx/>
              <a:buSzTx/>
              <a:buFontTx/>
              <a:buNone/>
              <a:tabLst/>
              <a:defRPr/>
            </a:pPr>
            <a:r>
              <a:rPr kumimoji="0" lang="en-US" sz="1200" b="0" i="0" u="none" strike="noStrike" kern="0" cap="none" spc="0" normalizeH="0" baseline="0" noProof="0" dirty="0">
                <a:ln>
                  <a:noFill/>
                </a:ln>
                <a:solidFill>
                  <a:srgbClr val="0078D4"/>
                </a:solidFill>
                <a:effectLst/>
                <a:uLnTx/>
                <a:uFillTx/>
                <a:latin typeface="Segoe Sans Text Semibold"/>
                <a:ea typeface="+mn-ea"/>
                <a:cs typeface="Segoe UI" pitchFamily="34" charset="0"/>
              </a:rPr>
              <a:t>Flexible JSON Schema</a:t>
            </a:r>
          </a:p>
          <a:p>
            <a:pPr marL="0" marR="0" lvl="0" indent="0" algn="ctr" defTabSz="932472" rtl="0" eaLnBrk="1" fontAlgn="base" latinLnBrk="0" hangingPunct="1">
              <a:lnSpc>
                <a:spcPct val="100000"/>
              </a:lnSpc>
              <a:spcBef>
                <a:spcPts val="500"/>
              </a:spcBef>
              <a:spcAft>
                <a:spcPct val="0"/>
              </a:spcAft>
              <a:buClrTx/>
              <a:buSzTx/>
              <a:buFontTx/>
              <a:buNone/>
              <a:tabLst/>
              <a:defRPr/>
            </a:pPr>
            <a:r>
              <a:rPr kumimoji="0" lang="en-US" sz="1200" b="0" i="0" u="none" strike="noStrike" kern="0" cap="none" spc="0" normalizeH="0" baseline="0" noProof="0" dirty="0">
                <a:ln>
                  <a:noFill/>
                </a:ln>
                <a:solidFill>
                  <a:srgbClr val="0078D4"/>
                </a:solidFill>
                <a:effectLst/>
                <a:uLnTx/>
                <a:uFillTx/>
                <a:latin typeface="Segoe Sans Text Semibold"/>
                <a:ea typeface="+mn-ea"/>
                <a:cs typeface="Segoe UI" pitchFamily="34" charset="0"/>
              </a:rPr>
              <a:t>Automatic Indexing</a:t>
            </a:r>
          </a:p>
          <a:p>
            <a:pPr marL="0" marR="0" lvl="0" indent="0" algn="ctr" defTabSz="932472" rtl="0" eaLnBrk="1" fontAlgn="base" latinLnBrk="0" hangingPunct="1">
              <a:lnSpc>
                <a:spcPct val="100000"/>
              </a:lnSpc>
              <a:spcBef>
                <a:spcPts val="500"/>
              </a:spcBef>
              <a:spcAft>
                <a:spcPct val="0"/>
              </a:spcAft>
              <a:buClrTx/>
              <a:buSzTx/>
              <a:buFontTx/>
              <a:buNone/>
              <a:tabLst/>
              <a:defRPr/>
            </a:pPr>
            <a:r>
              <a:rPr kumimoji="0" lang="en-US" sz="1200" b="0" i="0" u="none" strike="noStrike" kern="0" cap="none" spc="0" normalizeH="0" baseline="0" noProof="0" dirty="0">
                <a:ln>
                  <a:noFill/>
                </a:ln>
                <a:solidFill>
                  <a:srgbClr val="0078D4"/>
                </a:solidFill>
                <a:effectLst/>
                <a:uLnTx/>
                <a:uFillTx/>
                <a:latin typeface="Segoe Sans Text Semibold"/>
                <a:ea typeface="+mn-ea"/>
                <a:cs typeface="Segoe UI" pitchFamily="34" charset="0"/>
              </a:rPr>
              <a:t>Pay-Per-Req Serverless +</a:t>
            </a:r>
            <a:br>
              <a:rPr kumimoji="0" lang="en-US" sz="1200" b="0" i="0" u="none" strike="noStrike" kern="0" cap="none" spc="0" normalizeH="0" baseline="0" noProof="0" dirty="0">
                <a:ln>
                  <a:noFill/>
                </a:ln>
                <a:solidFill>
                  <a:srgbClr val="0078D4"/>
                </a:solidFill>
                <a:effectLst/>
                <a:uLnTx/>
                <a:uFillTx/>
                <a:latin typeface="Segoe Sans Text Semibold"/>
                <a:ea typeface="+mn-ea"/>
                <a:cs typeface="Segoe UI" pitchFamily="34" charset="0"/>
              </a:rPr>
            </a:br>
            <a:r>
              <a:rPr kumimoji="0" lang="en-US" sz="1200" b="0" i="0" u="none" strike="noStrike" kern="0" cap="none" spc="0" normalizeH="0" baseline="0" noProof="0" dirty="0">
                <a:ln>
                  <a:noFill/>
                </a:ln>
                <a:solidFill>
                  <a:srgbClr val="0078D4"/>
                </a:solidFill>
                <a:effectLst/>
                <a:uLnTx/>
                <a:uFillTx/>
                <a:latin typeface="Segoe Sans Text Semibold"/>
                <a:ea typeface="+mn-ea"/>
                <a:cs typeface="Segoe UI" pitchFamily="34" charset="0"/>
              </a:rPr>
              <a:t>Dynamic </a:t>
            </a:r>
            <a:r>
              <a:rPr kumimoji="0" lang="en-US" sz="1200" b="0" i="0" u="none" strike="noStrike" kern="0" cap="none" spc="0" normalizeH="0" baseline="0" noProof="0" dirty="0" err="1">
                <a:ln>
                  <a:noFill/>
                </a:ln>
                <a:solidFill>
                  <a:srgbClr val="0078D4"/>
                </a:solidFill>
                <a:effectLst/>
                <a:uLnTx/>
                <a:uFillTx/>
                <a:latin typeface="Segoe Sans Text Semibold"/>
                <a:ea typeface="+mn-ea"/>
                <a:cs typeface="Segoe UI" pitchFamily="34" charset="0"/>
              </a:rPr>
              <a:t>Autoscale</a:t>
            </a:r>
            <a:endParaRPr kumimoji="0" lang="en-US" sz="1200" b="0" i="0" u="none" strike="noStrike" kern="0" cap="none" spc="0" normalizeH="0" baseline="0" noProof="0" dirty="0">
              <a:ln>
                <a:noFill/>
              </a:ln>
              <a:solidFill>
                <a:srgbClr val="0078D4"/>
              </a:solidFill>
              <a:effectLst/>
              <a:uLnTx/>
              <a:uFillTx/>
              <a:latin typeface="Segoe Sans Text Semibold"/>
              <a:ea typeface="+mn-ea"/>
              <a:cs typeface="Segoe UI" pitchFamily="34" charset="0"/>
            </a:endParaRPr>
          </a:p>
          <a:p>
            <a:pPr marL="0" marR="0" lvl="0" indent="0" algn="ctr" defTabSz="932472" rtl="0" eaLnBrk="1" fontAlgn="base" latinLnBrk="0" hangingPunct="1">
              <a:lnSpc>
                <a:spcPct val="100000"/>
              </a:lnSpc>
              <a:spcBef>
                <a:spcPts val="500"/>
              </a:spcBef>
              <a:spcAft>
                <a:spcPct val="0"/>
              </a:spcAft>
              <a:buClrTx/>
              <a:buSzTx/>
              <a:buFontTx/>
              <a:buNone/>
              <a:tabLst/>
              <a:defRPr/>
            </a:pPr>
            <a:endParaRPr kumimoji="0" lang="en-US" sz="1200" b="0" i="0" u="none" strike="noStrike" kern="0" cap="none" spc="0" normalizeH="0" baseline="0" noProof="0" dirty="0">
              <a:ln>
                <a:noFill/>
              </a:ln>
              <a:solidFill>
                <a:srgbClr val="0078D4"/>
              </a:solidFill>
              <a:effectLst/>
              <a:uLnTx/>
              <a:uFillTx/>
              <a:latin typeface="Segoe Sans Text Semibold"/>
              <a:ea typeface="+mn-ea"/>
              <a:cs typeface="Segoe UI" pitchFamily="34" charset="0"/>
            </a:endParaRPr>
          </a:p>
        </p:txBody>
      </p:sp>
      <p:sp>
        <p:nvSpPr>
          <p:cNvPr id="61" name="Subtitle 11">
            <a:extLst>
              <a:ext uri="{FF2B5EF4-FFF2-40B4-BE49-F238E27FC236}">
                <a16:creationId xmlns:a16="http://schemas.microsoft.com/office/drawing/2014/main" id="{662080FE-586C-35AA-E64B-612A7EA4C96B}"/>
              </a:ext>
            </a:extLst>
          </p:cNvPr>
          <p:cNvSpPr txBox="1">
            <a:spLocks/>
          </p:cNvSpPr>
          <p:nvPr/>
        </p:nvSpPr>
        <p:spPr>
          <a:xfrm>
            <a:off x="2025668" y="1197545"/>
            <a:ext cx="8669105" cy="267124"/>
          </a:xfrm>
          <a:prstGeom prst="rect">
            <a:avLst/>
          </a:prstGeom>
          <a:noFill/>
        </p:spPr>
        <p:txBody>
          <a:bodyPr wrap="square" lIns="0" tIns="0" rIns="0" bIns="0" anchor="t">
            <a:spAutoFit/>
          </a:bodyPr>
          <a:lstStyle>
            <a:defPPr>
              <a:defRPr lang="en-US"/>
            </a:defPPr>
            <a:lvl1pPr marR="0" lvl="0" indent="0" fontAlgn="auto">
              <a:lnSpc>
                <a:spcPct val="105000"/>
              </a:lnSpc>
              <a:spcBef>
                <a:spcPts val="0"/>
              </a:spcBef>
              <a:spcAft>
                <a:spcPts val="0"/>
              </a:spcAft>
              <a:buClrTx/>
              <a:buSzTx/>
              <a:buFontTx/>
              <a:buNone/>
              <a:tabLst/>
              <a:defRPr kumimoji="0" b="0" i="0" u="none" strike="noStrike" cap="none" spc="0" normalizeH="0" baseline="0">
                <a:ln>
                  <a:noFill/>
                </a:ln>
                <a:solidFill>
                  <a:srgbClr val="8DC8E8"/>
                </a:solidFill>
                <a:effectLst/>
                <a:uLnTx/>
                <a:uFillTx/>
                <a:latin typeface="Segoe Sans Display Semibold"/>
              </a:defRPr>
            </a:lvl1pPr>
            <a:lvl2pPr marL="6858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5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Sans Text Semibold"/>
                <a:ea typeface="+mn-ea"/>
                <a:cs typeface="+mn-cs"/>
              </a:rPr>
              <a:t>Develop AI-powered apps and agents at any scale</a:t>
            </a:r>
          </a:p>
        </p:txBody>
      </p:sp>
      <p:cxnSp>
        <p:nvCxnSpPr>
          <p:cNvPr id="81" name="Straight Connector 80">
            <a:extLst>
              <a:ext uri="{FF2B5EF4-FFF2-40B4-BE49-F238E27FC236}">
                <a16:creationId xmlns:a16="http://schemas.microsoft.com/office/drawing/2014/main" id="{0AED7670-F32D-3F92-8A36-D576BE6848FE}"/>
              </a:ext>
              <a:ext uri="{C183D7F6-B498-43B3-948B-1728B52AA6E4}">
                <adec:decorative xmlns:adec="http://schemas.microsoft.com/office/drawing/2017/decorative" val="1"/>
              </a:ext>
            </a:extLst>
          </p:cNvPr>
          <p:cNvCxnSpPr>
            <a:cxnSpLocks/>
          </p:cNvCxnSpPr>
          <p:nvPr/>
        </p:nvCxnSpPr>
        <p:spPr>
          <a:xfrm>
            <a:off x="1728158" y="508606"/>
            <a:ext cx="0" cy="991014"/>
          </a:xfrm>
          <a:prstGeom prst="line">
            <a:avLst/>
          </a:prstGeom>
          <a:ln w="19050">
            <a:solidFill>
              <a:schemeClr val="tx1">
                <a:alpha val="1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EB211D8A-D2EE-4C86-A2B9-9A708C1B102C}"/>
              </a:ext>
            </a:extLst>
          </p:cNvPr>
          <p:cNvSpPr txBox="1">
            <a:spLocks/>
          </p:cNvSpPr>
          <p:nvPr/>
        </p:nvSpPr>
        <p:spPr>
          <a:xfrm>
            <a:off x="8280734" y="4325947"/>
            <a:ext cx="2982280" cy="959237"/>
          </a:xfrm>
          <a:prstGeom prst="rect">
            <a:avLst/>
          </a:prstGeom>
          <a:noFill/>
        </p:spPr>
        <p:txBody>
          <a:bodyPr wrap="square" lIns="0" rIns="0">
            <a:spAutoFit/>
          </a:bodyPr>
          <a:lstStyle/>
          <a:p>
            <a:pPr marL="0" marR="0" lvl="0" indent="0" algn="ctr" defTabSz="932472" rtl="0" eaLnBrk="1" fontAlgn="base" latinLnBrk="0" hangingPunct="1">
              <a:lnSpc>
                <a:spcPct val="100000"/>
              </a:lnSpc>
              <a:spcBef>
                <a:spcPts val="500"/>
              </a:spcBef>
              <a:spcAft>
                <a:spcPct val="0"/>
              </a:spcAft>
              <a:buClrTx/>
              <a:buSzTx/>
              <a:buFontTx/>
              <a:buNone/>
              <a:tabLst/>
              <a:defRPr/>
            </a:pPr>
            <a:r>
              <a:rPr kumimoji="0" lang="en-US" sz="1200" b="0" i="0" u="none" strike="noStrike" kern="0" cap="none" spc="0" normalizeH="0" baseline="0" noProof="0" dirty="0">
                <a:ln>
                  <a:noFill/>
                </a:ln>
                <a:solidFill>
                  <a:srgbClr val="0078D4"/>
                </a:solidFill>
                <a:effectLst/>
                <a:uLnTx/>
                <a:uFillTx/>
                <a:latin typeface="Segoe Sans Text Semibold"/>
                <a:ea typeface="+mn-ea"/>
                <a:cs typeface="Segoe UI" pitchFamily="34" charset="0"/>
              </a:rPr>
              <a:t>Microsoft Fabric integrated</a:t>
            </a:r>
          </a:p>
          <a:p>
            <a:pPr marL="0" marR="0" lvl="0" indent="0" algn="ctr" defTabSz="932472" rtl="0" eaLnBrk="1" fontAlgn="base" latinLnBrk="0" hangingPunct="1">
              <a:lnSpc>
                <a:spcPct val="100000"/>
              </a:lnSpc>
              <a:spcBef>
                <a:spcPts val="500"/>
              </a:spcBef>
              <a:spcAft>
                <a:spcPct val="0"/>
              </a:spcAft>
              <a:buClrTx/>
              <a:buSzTx/>
              <a:buFontTx/>
              <a:buNone/>
              <a:tabLst/>
              <a:defRPr/>
            </a:pPr>
            <a:r>
              <a:rPr kumimoji="0" lang="en-US" sz="1200" b="0" i="0" u="none" strike="noStrike" kern="0" cap="none" spc="0" normalizeH="0" baseline="0" noProof="0" dirty="0">
                <a:ln>
                  <a:noFill/>
                </a:ln>
                <a:solidFill>
                  <a:srgbClr val="0078D4"/>
                </a:solidFill>
                <a:effectLst/>
                <a:uLnTx/>
                <a:uFillTx/>
                <a:latin typeface="Segoe Sans Text Semibold"/>
                <a:ea typeface="+mn-ea"/>
                <a:cs typeface="Segoe UI" pitchFamily="34" charset="0"/>
              </a:rPr>
              <a:t>Azure </a:t>
            </a:r>
            <a:r>
              <a:rPr kumimoji="0" lang="en-US" sz="1200" b="0" i="0" u="none" strike="noStrike" kern="0" cap="none" spc="0" normalizeH="0" baseline="0" noProof="0" dirty="0" err="1">
                <a:ln>
                  <a:noFill/>
                </a:ln>
                <a:solidFill>
                  <a:srgbClr val="0078D4"/>
                </a:solidFill>
                <a:effectLst/>
                <a:uLnTx/>
                <a:uFillTx/>
                <a:latin typeface="Segoe Sans Text Semibold"/>
                <a:ea typeface="+mn-ea"/>
                <a:cs typeface="Segoe UI" pitchFamily="34" charset="0"/>
              </a:rPr>
              <a:t>AppPlat</a:t>
            </a:r>
            <a:r>
              <a:rPr kumimoji="0" lang="en-US" sz="1200" b="0" i="0" u="none" strike="noStrike" kern="0" cap="none" spc="0" normalizeH="0" baseline="0" noProof="0" dirty="0">
                <a:ln>
                  <a:noFill/>
                </a:ln>
                <a:solidFill>
                  <a:srgbClr val="0078D4"/>
                </a:solidFill>
                <a:effectLst/>
                <a:uLnTx/>
                <a:uFillTx/>
                <a:latin typeface="Segoe Sans Text Semibold"/>
                <a:ea typeface="+mn-ea"/>
                <a:cs typeface="Segoe UI" pitchFamily="34" charset="0"/>
              </a:rPr>
              <a:t> integrated</a:t>
            </a:r>
          </a:p>
          <a:p>
            <a:pPr marL="0" marR="0" lvl="0" indent="0" algn="ctr" defTabSz="932472" rtl="0" eaLnBrk="1" fontAlgn="base" latinLnBrk="0" hangingPunct="1">
              <a:lnSpc>
                <a:spcPct val="100000"/>
              </a:lnSpc>
              <a:spcBef>
                <a:spcPts val="500"/>
              </a:spcBef>
              <a:spcAft>
                <a:spcPct val="0"/>
              </a:spcAft>
              <a:buClrTx/>
              <a:buSzTx/>
              <a:buFontTx/>
              <a:buNone/>
              <a:tabLst/>
              <a:defRPr/>
            </a:pPr>
            <a:r>
              <a:rPr kumimoji="0" lang="en-US" sz="1200" b="0" i="0" u="none" strike="noStrike" kern="0" cap="none" spc="0" normalizeH="0" baseline="0" noProof="0" dirty="0">
                <a:ln>
                  <a:noFill/>
                </a:ln>
                <a:solidFill>
                  <a:srgbClr val="0078D4"/>
                </a:solidFill>
                <a:effectLst/>
                <a:uLnTx/>
                <a:uFillTx/>
                <a:latin typeface="Segoe Sans Text Semibold"/>
                <a:ea typeface="+mn-ea"/>
                <a:cs typeface="Segoe UI" pitchFamily="34" charset="0"/>
              </a:rPr>
              <a:t>Azure OpenAI</a:t>
            </a:r>
            <a:br>
              <a:rPr kumimoji="0" lang="en-US" sz="1200" b="0" i="0" u="none" strike="noStrike" kern="0" cap="none" spc="0" normalizeH="0" baseline="0" noProof="0" dirty="0">
                <a:ln>
                  <a:noFill/>
                </a:ln>
                <a:solidFill>
                  <a:srgbClr val="0078D4"/>
                </a:solidFill>
                <a:effectLst/>
                <a:uLnTx/>
                <a:uFillTx/>
                <a:latin typeface="Segoe Sans Text Semibold"/>
                <a:ea typeface="+mn-ea"/>
                <a:cs typeface="Segoe UI" pitchFamily="34" charset="0"/>
              </a:rPr>
            </a:br>
            <a:r>
              <a:rPr kumimoji="0" lang="en-US" sz="1200" b="0" i="0" u="none" strike="noStrike" kern="0" cap="none" spc="0" normalizeH="0" baseline="0" noProof="0" dirty="0">
                <a:ln>
                  <a:noFill/>
                </a:ln>
                <a:solidFill>
                  <a:srgbClr val="0078D4"/>
                </a:solidFill>
                <a:effectLst/>
                <a:uLnTx/>
                <a:uFillTx/>
                <a:latin typeface="Segoe Sans Text Semibold"/>
                <a:ea typeface="+mn-ea"/>
                <a:cs typeface="Segoe UI" pitchFamily="34" charset="0"/>
              </a:rPr>
              <a:t>and AI Foundry integrated</a:t>
            </a:r>
          </a:p>
        </p:txBody>
      </p:sp>
      <p:pic>
        <p:nvPicPr>
          <p:cNvPr id="30" name="Graphic 29" descr="Azure Cosmos DB icon">
            <a:extLst>
              <a:ext uri="{FF2B5EF4-FFF2-40B4-BE49-F238E27FC236}">
                <a16:creationId xmlns:a16="http://schemas.microsoft.com/office/drawing/2014/main" id="{C71D1D05-AB08-291D-E181-172DBEC8FBC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11892" y="539373"/>
            <a:ext cx="968233" cy="968233"/>
          </a:xfrm>
          <a:prstGeom prst="rect">
            <a:avLst/>
          </a:prstGeom>
        </p:spPr>
      </p:pic>
      <p:sp>
        <p:nvSpPr>
          <p:cNvPr id="5" name="Title 1">
            <a:extLst>
              <a:ext uri="{FF2B5EF4-FFF2-40B4-BE49-F238E27FC236}">
                <a16:creationId xmlns:a16="http://schemas.microsoft.com/office/drawing/2014/main" id="{9EDEF53C-68DB-83FA-A414-4180CB5F9298}"/>
              </a:ext>
            </a:extLst>
          </p:cNvPr>
          <p:cNvSpPr txBox="1">
            <a:spLocks/>
          </p:cNvSpPr>
          <p:nvPr/>
        </p:nvSpPr>
        <p:spPr>
          <a:xfrm>
            <a:off x="3792220" y="3518890"/>
            <a:ext cx="1684956" cy="553998"/>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90000"/>
              </a:lnSpc>
              <a:spcBef>
                <a:spcPct val="0"/>
              </a:spcBef>
              <a:spcAft>
                <a:spcPts val="0"/>
              </a:spcAft>
              <a:buClrTx/>
              <a:buSzTx/>
              <a:buFontTx/>
              <a:buNone/>
              <a:tabLst/>
              <a:defRPr/>
            </a:pPr>
            <a:r>
              <a:rPr kumimoji="0" lang="en-US" sz="2000" b="0" i="0" u="none" strike="noStrike" kern="1200" cap="none" spc="-50" normalizeH="0" baseline="0" noProof="0" dirty="0">
                <a:ln w="3175">
                  <a:noFill/>
                </a:ln>
                <a:solidFill>
                  <a:srgbClr val="000000"/>
                </a:solidFill>
                <a:effectLst/>
                <a:uLnTx/>
                <a:uFillTx/>
                <a:latin typeface="Segoe Sans Text Semibold"/>
                <a:ea typeface="+mn-ea"/>
                <a:cs typeface="Segoe UI" pitchFamily="34" charset="0"/>
              </a:rPr>
              <a:t>Mission-critical scalable apps</a:t>
            </a:r>
          </a:p>
        </p:txBody>
      </p:sp>
      <p:sp>
        <p:nvSpPr>
          <p:cNvPr id="6" name="Title 1">
            <a:extLst>
              <a:ext uri="{FF2B5EF4-FFF2-40B4-BE49-F238E27FC236}">
                <a16:creationId xmlns:a16="http://schemas.microsoft.com/office/drawing/2014/main" id="{68CD705C-D3BA-8FBA-B60E-D1D173E183B2}"/>
              </a:ext>
            </a:extLst>
          </p:cNvPr>
          <p:cNvSpPr txBox="1">
            <a:spLocks/>
          </p:cNvSpPr>
          <p:nvPr/>
        </p:nvSpPr>
        <p:spPr>
          <a:xfrm>
            <a:off x="1196743" y="3527707"/>
            <a:ext cx="1462606" cy="276999"/>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90000"/>
              </a:lnSpc>
              <a:spcBef>
                <a:spcPct val="0"/>
              </a:spcBef>
              <a:spcAft>
                <a:spcPts val="0"/>
              </a:spcAft>
              <a:buClrTx/>
              <a:buSzTx/>
              <a:buFontTx/>
              <a:buNone/>
              <a:tabLst/>
              <a:defRPr/>
            </a:pPr>
            <a:r>
              <a:rPr kumimoji="0" lang="en-US" sz="2000" b="0" i="0" u="none" strike="noStrike" kern="1200" cap="none" spc="-50" normalizeH="0" baseline="0" noProof="0" dirty="0">
                <a:ln w="3175">
                  <a:noFill/>
                </a:ln>
                <a:solidFill>
                  <a:srgbClr val="000000"/>
                </a:solidFill>
                <a:effectLst/>
                <a:uLnTx/>
                <a:uFillTx/>
                <a:latin typeface="Segoe Sans Text Semibold"/>
                <a:ea typeface="+mn-ea"/>
                <a:cs typeface="Segoe UI" pitchFamily="34" charset="0"/>
              </a:rPr>
              <a:t>AI-ready</a:t>
            </a:r>
          </a:p>
        </p:txBody>
      </p:sp>
      <p:sp>
        <p:nvSpPr>
          <p:cNvPr id="8" name="Title 1">
            <a:extLst>
              <a:ext uri="{FF2B5EF4-FFF2-40B4-BE49-F238E27FC236}">
                <a16:creationId xmlns:a16="http://schemas.microsoft.com/office/drawing/2014/main" id="{948B1B36-00C6-5430-F36E-E557EACB13AD}"/>
              </a:ext>
            </a:extLst>
          </p:cNvPr>
          <p:cNvSpPr txBox="1">
            <a:spLocks/>
          </p:cNvSpPr>
          <p:nvPr/>
        </p:nvSpPr>
        <p:spPr>
          <a:xfrm>
            <a:off x="8975173" y="3448047"/>
            <a:ext cx="1770562" cy="553998"/>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90000"/>
              </a:lnSpc>
              <a:spcBef>
                <a:spcPct val="0"/>
              </a:spcBef>
              <a:spcAft>
                <a:spcPts val="0"/>
              </a:spcAft>
              <a:buClrTx/>
              <a:buSzTx/>
              <a:buFontTx/>
              <a:buNone/>
              <a:tabLst/>
              <a:defRPr/>
            </a:pPr>
            <a:r>
              <a:rPr kumimoji="0" lang="en-US" sz="2000" b="0" i="0" u="none" strike="noStrike" kern="1200" cap="none" spc="-50" normalizeH="0" baseline="0" noProof="0" dirty="0">
                <a:ln w="3175">
                  <a:noFill/>
                </a:ln>
                <a:solidFill>
                  <a:srgbClr val="000000"/>
                </a:solidFill>
                <a:effectLst/>
                <a:uLnTx/>
                <a:uFillTx/>
                <a:latin typeface="Segoe Sans Text Semibold"/>
                <a:ea typeface="+mn-ea"/>
                <a:cs typeface="Segoe UI" pitchFamily="34" charset="0"/>
              </a:rPr>
              <a:t>Integrated Data Estate</a:t>
            </a:r>
          </a:p>
        </p:txBody>
      </p:sp>
      <p:sp>
        <p:nvSpPr>
          <p:cNvPr id="11" name="Title 1">
            <a:extLst>
              <a:ext uri="{FF2B5EF4-FFF2-40B4-BE49-F238E27FC236}">
                <a16:creationId xmlns:a16="http://schemas.microsoft.com/office/drawing/2014/main" id="{B7AB7333-4CAF-CA23-5947-EA6C56577CB3}"/>
              </a:ext>
            </a:extLst>
          </p:cNvPr>
          <p:cNvSpPr txBox="1">
            <a:spLocks/>
          </p:cNvSpPr>
          <p:nvPr/>
        </p:nvSpPr>
        <p:spPr>
          <a:xfrm>
            <a:off x="6338895" y="3470889"/>
            <a:ext cx="1684956" cy="553998"/>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90000"/>
              </a:lnSpc>
              <a:spcBef>
                <a:spcPct val="0"/>
              </a:spcBef>
              <a:spcAft>
                <a:spcPts val="0"/>
              </a:spcAft>
              <a:buClrTx/>
              <a:buSzTx/>
              <a:buFontTx/>
              <a:buNone/>
              <a:tabLst/>
              <a:defRPr/>
            </a:pPr>
            <a:r>
              <a:rPr kumimoji="0" lang="en-US" sz="2000" b="0" i="0" u="none" strike="noStrike" kern="1200" cap="none" spc="-50" normalizeH="0" baseline="0" noProof="0" dirty="0">
                <a:ln w="3175">
                  <a:noFill/>
                </a:ln>
                <a:solidFill>
                  <a:srgbClr val="000000"/>
                </a:solidFill>
                <a:effectLst/>
                <a:uLnTx/>
                <a:uFillTx/>
                <a:latin typeface="Segoe Sans Text Semibold"/>
                <a:ea typeface="+mn-ea"/>
                <a:cs typeface="Segoe UI" pitchFamily="34" charset="0"/>
              </a:rPr>
              <a:t>Developer Productivity</a:t>
            </a:r>
          </a:p>
        </p:txBody>
      </p:sp>
      <p:cxnSp>
        <p:nvCxnSpPr>
          <p:cNvPr id="12" name="Straight Connector 11">
            <a:extLst>
              <a:ext uri="{FF2B5EF4-FFF2-40B4-BE49-F238E27FC236}">
                <a16:creationId xmlns:a16="http://schemas.microsoft.com/office/drawing/2014/main" id="{77B4B13D-003D-B5C0-66E1-4928CAB5CF43}"/>
              </a:ext>
              <a:ext uri="{C183D7F6-B498-43B3-948B-1728B52AA6E4}">
                <adec:decorative xmlns:adec="http://schemas.microsoft.com/office/drawing/2017/decorative" val="1"/>
              </a:ext>
            </a:extLst>
          </p:cNvPr>
          <p:cNvCxnSpPr>
            <a:cxnSpLocks/>
          </p:cNvCxnSpPr>
          <p:nvPr/>
        </p:nvCxnSpPr>
        <p:spPr>
          <a:xfrm>
            <a:off x="5821679" y="2404773"/>
            <a:ext cx="0" cy="1616529"/>
          </a:xfrm>
          <a:prstGeom prst="line">
            <a:avLst/>
          </a:prstGeom>
          <a:ln w="1905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17943153-EEA0-7C51-91CA-6F5F5572DC20}"/>
              </a:ext>
              <a:ext uri="{C183D7F6-B498-43B3-948B-1728B52AA6E4}">
                <adec:decorative xmlns:adec="http://schemas.microsoft.com/office/drawing/2017/decorative" val="1"/>
              </a:ext>
            </a:extLst>
          </p:cNvPr>
          <p:cNvCxnSpPr>
            <a:cxnSpLocks/>
          </p:cNvCxnSpPr>
          <p:nvPr/>
        </p:nvCxnSpPr>
        <p:spPr>
          <a:xfrm>
            <a:off x="3343655" y="2404773"/>
            <a:ext cx="0" cy="1616529"/>
          </a:xfrm>
          <a:prstGeom prst="line">
            <a:avLst/>
          </a:prstGeom>
          <a:ln w="1905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174B963-526F-EE5C-5C6C-C41A68375F62}"/>
              </a:ext>
              <a:ext uri="{C183D7F6-B498-43B3-948B-1728B52AA6E4}">
                <adec:decorative xmlns:adec="http://schemas.microsoft.com/office/drawing/2017/decorative" val="1"/>
              </a:ext>
            </a:extLst>
          </p:cNvPr>
          <p:cNvGrpSpPr/>
          <p:nvPr/>
        </p:nvGrpSpPr>
        <p:grpSpPr>
          <a:xfrm>
            <a:off x="1497036" y="2567475"/>
            <a:ext cx="862020" cy="862020"/>
            <a:chOff x="10134600" y="1337841"/>
            <a:chExt cx="862020" cy="862020"/>
          </a:xfrm>
        </p:grpSpPr>
        <p:grpSp>
          <p:nvGrpSpPr>
            <p:cNvPr id="3" name="Group 2">
              <a:extLst>
                <a:ext uri="{FF2B5EF4-FFF2-40B4-BE49-F238E27FC236}">
                  <a16:creationId xmlns:a16="http://schemas.microsoft.com/office/drawing/2014/main" id="{8EA14ADA-F588-CC8C-8B9F-A5091F8889FF}"/>
                </a:ext>
              </a:extLst>
            </p:cNvPr>
            <p:cNvGrpSpPr/>
            <p:nvPr/>
          </p:nvGrpSpPr>
          <p:grpSpPr>
            <a:xfrm>
              <a:off x="10134600" y="1337841"/>
              <a:ext cx="862020" cy="862020"/>
              <a:chOff x="4199035" y="5133951"/>
              <a:chExt cx="732676" cy="732676"/>
            </a:xfrm>
          </p:grpSpPr>
          <p:sp>
            <p:nvSpPr>
              <p:cNvPr id="10" name="Oval 9">
                <a:extLst>
                  <a:ext uri="{FF2B5EF4-FFF2-40B4-BE49-F238E27FC236}">
                    <a16:creationId xmlns:a16="http://schemas.microsoft.com/office/drawing/2014/main" id="{D98432B4-5FE4-9551-3D81-078C14748CD2}"/>
                  </a:ext>
                  <a:ext uri="{C183D7F6-B498-43B3-948B-1728B52AA6E4}">
                    <adec:decorative xmlns:adec="http://schemas.microsoft.com/office/drawing/2017/decorative" val="1"/>
                  </a:ext>
                </a:extLst>
              </p:cNvPr>
              <p:cNvSpPr/>
              <p:nvPr/>
            </p:nvSpPr>
            <p:spPr bwMode="auto">
              <a:xfrm>
                <a:off x="4199035" y="5213364"/>
                <a:ext cx="732676" cy="573850"/>
              </a:xfrm>
              <a:prstGeom prst="ellipse">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effectLst>
                <a:outerShdw blurRad="63500" dist="63500" dir="2700000" algn="tl" rotWithShape="0">
                  <a:prstClr val="black">
                    <a:alpha val="50000"/>
                  </a:prstClr>
                </a:outerShdw>
              </a:effectLst>
            </p:spPr>
            <p:txBody>
              <a:bodyPr wrap="square" lIns="182880" tIns="36576" rIns="182880" bIns="73152" anchor="ctr" anchorCtr="0">
                <a:spAutoFit/>
              </a:bodyPr>
              <a:lstStyle/>
              <a:p>
                <a:pPr marL="0" marR="0" lvl="0" indent="0" algn="ctr" defTabSz="299783" rtl="0" eaLnBrk="1" fontAlgn="base" latinLnBrk="0" hangingPunct="1">
                  <a:lnSpc>
                    <a:spcPct val="100000"/>
                  </a:lnSpc>
                  <a:spcBef>
                    <a:spcPts val="508"/>
                  </a:spcBef>
                  <a:spcAft>
                    <a:spcPts val="508"/>
                  </a:spcAft>
                  <a:buClrTx/>
                  <a:buSzPct val="90000"/>
                  <a:buFontTx/>
                  <a:buNone/>
                  <a:tabLst/>
                  <a:defRPr/>
                </a:pPr>
                <a:endParaRPr kumimoji="0" lang="en-US" sz="2400" b="1" i="0" u="none" strike="noStrike" kern="1200" cap="none" spc="0" normalizeH="0" baseline="0" noProof="0">
                  <a:ln w="3175">
                    <a:noFill/>
                  </a:ln>
                  <a:gradFill>
                    <a:gsLst>
                      <a:gs pos="48951">
                        <a:srgbClr val="FFFFFF"/>
                      </a:gs>
                      <a:gs pos="14943">
                        <a:srgbClr val="FFFFFF"/>
                      </a:gs>
                    </a:gsLst>
                    <a:lin ang="2700000" scaled="0"/>
                  </a:gradFill>
                  <a:effectLst/>
                  <a:uLnTx/>
                  <a:uFillTx/>
                  <a:latin typeface="Segoe UI Semibold" panose="020B0502040204020203" pitchFamily="34" charset="0"/>
                  <a:ea typeface="+mn-ea"/>
                  <a:cs typeface="Segoe UI Semibold" panose="020B0702040204020203" pitchFamily="34" charset="0"/>
                </a:endParaRPr>
              </a:p>
            </p:txBody>
          </p:sp>
          <p:sp>
            <p:nvSpPr>
              <p:cNvPr id="14" name="Oval 13">
                <a:extLst>
                  <a:ext uri="{FF2B5EF4-FFF2-40B4-BE49-F238E27FC236}">
                    <a16:creationId xmlns:a16="http://schemas.microsoft.com/office/drawing/2014/main" id="{CF16F598-4A6D-9DE3-43CD-E11AF61D9A31}"/>
                  </a:ext>
                  <a:ext uri="{C183D7F6-B498-43B3-948B-1728B52AA6E4}">
                    <adec:decorative xmlns:adec="http://schemas.microsoft.com/office/drawing/2017/decorative" val="1"/>
                  </a:ext>
                </a:extLst>
              </p:cNvPr>
              <p:cNvSpPr/>
              <p:nvPr/>
            </p:nvSpPr>
            <p:spPr bwMode="auto">
              <a:xfrm>
                <a:off x="4199035" y="5133951"/>
                <a:ext cx="732676" cy="732676"/>
              </a:xfrm>
              <a:prstGeom prst="ellipse">
                <a:avLst/>
              </a:prstGeom>
              <a:blipFill dpi="0" rotWithShape="1">
                <a:blip r:embed="rId5">
                  <a:alphaModFix amt="10000"/>
                  <a:extLst>
                    <a:ext uri="{96DAC541-7B7A-43D3-8B79-37D633B846F1}">
                      <asvg:svgBlip xmlns:asvg="http://schemas.microsoft.com/office/drawing/2016/SVG/main" r:embed="rId6"/>
                    </a:ext>
                  </a:extLst>
                </a:blip>
                <a:srcRect/>
                <a:tile tx="0" ty="0" sx="40000" sy="4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grpSp>
        <p:pic>
          <p:nvPicPr>
            <p:cNvPr id="7" name="Graphic 6">
              <a:extLst>
                <a:ext uri="{FF2B5EF4-FFF2-40B4-BE49-F238E27FC236}">
                  <a16:creationId xmlns:a16="http://schemas.microsoft.com/office/drawing/2014/main" id="{82AE8C63-9C43-92BA-CE6C-E4AA8C23D34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275404" y="1454426"/>
              <a:ext cx="573156" cy="573156"/>
            </a:xfrm>
            <a:prstGeom prst="rect">
              <a:avLst/>
            </a:prstGeom>
            <a:effectLst>
              <a:outerShdw blurRad="63500" dist="63500" dir="2700000" algn="tl" rotWithShape="0">
                <a:srgbClr val="454142">
                  <a:alpha val="20000"/>
                </a:srgbClr>
              </a:outerShdw>
            </a:effectLst>
          </p:spPr>
        </p:pic>
      </p:grpSp>
      <p:pic>
        <p:nvPicPr>
          <p:cNvPr id="18" name="Picture 17">
            <a:extLst>
              <a:ext uri="{FF2B5EF4-FFF2-40B4-BE49-F238E27FC236}">
                <a16:creationId xmlns:a16="http://schemas.microsoft.com/office/drawing/2014/main" id="{F7F4E864-47FE-6A22-705C-55AE1B860EFB}"/>
              </a:ext>
              <a:ext uri="{C183D7F6-B498-43B3-948B-1728B52AA6E4}">
                <adec:decorative xmlns:adec="http://schemas.microsoft.com/office/drawing/2017/decorative" val="1"/>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6684506" y="2567475"/>
            <a:ext cx="993734" cy="877900"/>
          </a:xfrm>
          <a:prstGeom prst="rect">
            <a:avLst/>
          </a:prstGeom>
        </p:spPr>
      </p:pic>
      <p:pic>
        <p:nvPicPr>
          <p:cNvPr id="32" name="Picture 31">
            <a:extLst>
              <a:ext uri="{FF2B5EF4-FFF2-40B4-BE49-F238E27FC236}">
                <a16:creationId xmlns:a16="http://schemas.microsoft.com/office/drawing/2014/main" id="{9BF3AF6D-DE46-73F0-DDF0-4A85D1EE0FDF}"/>
              </a:ext>
              <a:ext uri="{C183D7F6-B498-43B3-948B-1728B52AA6E4}">
                <adec:decorative xmlns:adec="http://schemas.microsoft.com/office/drawing/2017/decorative" val="1"/>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4071185" y="2586892"/>
            <a:ext cx="999831" cy="883997"/>
          </a:xfrm>
          <a:prstGeom prst="rect">
            <a:avLst/>
          </a:prstGeom>
        </p:spPr>
      </p:pic>
      <p:pic>
        <p:nvPicPr>
          <p:cNvPr id="33" name="Picture 32">
            <a:extLst>
              <a:ext uri="{FF2B5EF4-FFF2-40B4-BE49-F238E27FC236}">
                <a16:creationId xmlns:a16="http://schemas.microsoft.com/office/drawing/2014/main" id="{23355766-83FB-FCF4-53B5-CB7E3BC697F0}"/>
              </a:ext>
              <a:ext uri="{C183D7F6-B498-43B3-948B-1728B52AA6E4}">
                <adec:decorative xmlns:adec="http://schemas.microsoft.com/office/drawing/2017/decorative" val="1"/>
              </a:ext>
            </a:extLst>
          </p:cNvPr>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9363587" y="2570147"/>
            <a:ext cx="993734" cy="877900"/>
          </a:xfrm>
          <a:prstGeom prst="rect">
            <a:avLst/>
          </a:prstGeom>
        </p:spPr>
      </p:pic>
    </p:spTree>
    <p:extLst>
      <p:ext uri="{BB962C8B-B14F-4D97-AF65-F5344CB8AC3E}">
        <p14:creationId xmlns:p14="http://schemas.microsoft.com/office/powerpoint/2010/main" val="6303803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Title 10">
            <a:extLst>
              <a:ext uri="{FF2B5EF4-FFF2-40B4-BE49-F238E27FC236}">
                <a16:creationId xmlns:a16="http://schemas.microsoft.com/office/drawing/2014/main" id="{9299B8BE-B00A-4787-A37F-DCCDF7DDF4D1}"/>
              </a:ext>
            </a:extLst>
          </p:cNvPr>
          <p:cNvSpPr>
            <a:spLocks noGrp="1"/>
          </p:cNvSpPr>
          <p:nvPr>
            <p:ph type="title"/>
          </p:nvPr>
        </p:nvSpPr>
        <p:spPr>
          <a:xfrm>
            <a:off x="268080" y="344989"/>
            <a:ext cx="11655840" cy="899665"/>
          </a:xfrm>
        </p:spPr>
        <p:txBody>
          <a:bodyPr/>
          <a:lstStyle/>
          <a:p>
            <a:pPr lvl="0"/>
            <a:r>
              <a:rPr lang="en-US"/>
              <a:t>COMPREHENSIVE SLA</a:t>
            </a:r>
            <a:r>
              <a:rPr lang="en-US" cap="none"/>
              <a:t>s</a:t>
            </a:r>
          </a:p>
        </p:txBody>
      </p:sp>
      <p:sp>
        <p:nvSpPr>
          <p:cNvPr id="3" name="Text Placeholder 2">
            <a:extLst>
              <a:ext uri="{FF2B5EF4-FFF2-40B4-BE49-F238E27FC236}">
                <a16:creationId xmlns:a16="http://schemas.microsoft.com/office/drawing/2014/main" id="{6253AE73-160C-4459-B599-846E3AE2C55F}"/>
              </a:ext>
            </a:extLst>
          </p:cNvPr>
          <p:cNvSpPr>
            <a:spLocks noGrp="1"/>
          </p:cNvSpPr>
          <p:nvPr>
            <p:ph type="body" sz="quarter" idx="10"/>
          </p:nvPr>
        </p:nvSpPr>
        <p:spPr>
          <a:xfrm>
            <a:off x="315734" y="1575607"/>
            <a:ext cx="7028966" cy="1256754"/>
          </a:xfrm>
        </p:spPr>
        <p:txBody>
          <a:bodyPr/>
          <a:lstStyle/>
          <a:p>
            <a:pPr>
              <a:lnSpc>
                <a:spcPct val="100000"/>
              </a:lnSpc>
              <a:spcBef>
                <a:spcPts val="1400"/>
              </a:spcBef>
            </a:pPr>
            <a:r>
              <a:rPr lang="en-US" sz="1600" cap="small"/>
              <a:t>RUN YOUR APP ON WORLD-CLASS INFRASTRUCTURE</a:t>
            </a:r>
          </a:p>
          <a:p>
            <a:pPr>
              <a:lnSpc>
                <a:spcPct val="100000"/>
              </a:lnSpc>
              <a:spcBef>
                <a:spcPts val="1400"/>
              </a:spcBef>
            </a:pPr>
            <a:r>
              <a:rPr lang="en-US" sz="1600" b="0">
                <a:solidFill>
                  <a:schemeClr val="tx1"/>
                </a:solidFill>
                <a:latin typeface="Segoe UI Semilight" charset="0"/>
                <a:ea typeface="Segoe UI Semilight" charset="0"/>
                <a:cs typeface="Segoe UI Semilight" charset="0"/>
              </a:rPr>
              <a:t>Azure Cosmos DB is the only service with financially-backed SLAs for millisecond latency at the 99th percentile, 99.999% HA and guaranteed throughput and consistency</a:t>
            </a:r>
          </a:p>
        </p:txBody>
      </p:sp>
      <p:grpSp>
        <p:nvGrpSpPr>
          <p:cNvPr id="4" name="Group 3"/>
          <p:cNvGrpSpPr/>
          <p:nvPr/>
        </p:nvGrpSpPr>
        <p:grpSpPr>
          <a:xfrm>
            <a:off x="1189038" y="3552953"/>
            <a:ext cx="4436769" cy="2596104"/>
            <a:chOff x="1189038" y="3552953"/>
            <a:chExt cx="4436769" cy="2596104"/>
          </a:xfrm>
        </p:grpSpPr>
        <p:sp>
          <p:nvSpPr>
            <p:cNvPr id="83" name="TextBox 82"/>
            <p:cNvSpPr txBox="1"/>
            <p:nvPr/>
          </p:nvSpPr>
          <p:spPr>
            <a:xfrm>
              <a:off x="4397134" y="3552953"/>
              <a:ext cx="672888"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78D7"/>
                  </a:solidFill>
                  <a:effectLst/>
                  <a:uLnTx/>
                  <a:uFillTx/>
                  <a:latin typeface="Segoe UI Semibold" charset="0"/>
                  <a:ea typeface="Segoe UI Semibold" charset="0"/>
                  <a:cs typeface="Segoe UI Semibold" charset="0"/>
                </a:rPr>
                <a:t>HA</a:t>
              </a:r>
            </a:p>
          </p:txBody>
        </p:sp>
        <p:sp>
          <p:nvSpPr>
            <p:cNvPr id="90" name="TextBox 89"/>
            <p:cNvSpPr txBox="1"/>
            <p:nvPr/>
          </p:nvSpPr>
          <p:spPr>
            <a:xfrm>
              <a:off x="1517071" y="3552953"/>
              <a:ext cx="983338"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78D7"/>
                  </a:solidFill>
                  <a:effectLst/>
                  <a:uLnTx/>
                  <a:uFillTx/>
                  <a:latin typeface="Segoe UI Semibold" charset="0"/>
                  <a:ea typeface="Segoe UI Semibold" charset="0"/>
                  <a:cs typeface="Segoe UI Semibold" charset="0"/>
                </a:rPr>
                <a:t>Latency</a:t>
              </a:r>
            </a:p>
          </p:txBody>
        </p:sp>
        <p:grpSp>
          <p:nvGrpSpPr>
            <p:cNvPr id="33" name="Group 32">
              <a:extLst>
                <a:ext uri="{FF2B5EF4-FFF2-40B4-BE49-F238E27FC236}">
                  <a16:creationId xmlns:a16="http://schemas.microsoft.com/office/drawing/2014/main" id="{4DF029D3-9086-4835-B2F3-C6B0DF40B286}"/>
                </a:ext>
              </a:extLst>
            </p:cNvPr>
            <p:cNvGrpSpPr/>
            <p:nvPr/>
          </p:nvGrpSpPr>
          <p:grpSpPr>
            <a:xfrm>
              <a:off x="1189038" y="4000957"/>
              <a:ext cx="1693569" cy="2142934"/>
              <a:chOff x="9079741" y="2473250"/>
              <a:chExt cx="838336" cy="1060779"/>
            </a:xfrm>
            <a:solidFill>
              <a:srgbClr val="F3F3F3"/>
            </a:solidFill>
          </p:grpSpPr>
          <p:grpSp>
            <p:nvGrpSpPr>
              <p:cNvPr id="34" name="Group 33">
                <a:extLst>
                  <a:ext uri="{FF2B5EF4-FFF2-40B4-BE49-F238E27FC236}">
                    <a16:creationId xmlns:a16="http://schemas.microsoft.com/office/drawing/2014/main" id="{8A2A092F-479C-4DF4-B15B-C3095F41AA01}"/>
                  </a:ext>
                </a:extLst>
              </p:cNvPr>
              <p:cNvGrpSpPr/>
              <p:nvPr/>
            </p:nvGrpSpPr>
            <p:grpSpPr>
              <a:xfrm>
                <a:off x="9200636" y="3002224"/>
                <a:ext cx="596547" cy="531805"/>
                <a:chOff x="9209059" y="3002224"/>
                <a:chExt cx="596547" cy="531805"/>
              </a:xfrm>
              <a:grpFill/>
            </p:grpSpPr>
            <p:sp>
              <p:nvSpPr>
                <p:cNvPr id="37" name="Freeform: Shape 29">
                  <a:extLst>
                    <a:ext uri="{FF2B5EF4-FFF2-40B4-BE49-F238E27FC236}">
                      <a16:creationId xmlns:a16="http://schemas.microsoft.com/office/drawing/2014/main" id="{164AF23B-6642-4C7A-96EA-14D5B7DC7FFB}"/>
                    </a:ext>
                  </a:extLst>
                </p:cNvPr>
                <p:cNvSpPr/>
                <p:nvPr/>
              </p:nvSpPr>
              <p:spPr bwMode="auto">
                <a:xfrm rot="19800000">
                  <a:off x="9563892" y="3019382"/>
                  <a:ext cx="241714" cy="514647"/>
                </a:xfrm>
                <a:custGeom>
                  <a:avLst/>
                  <a:gdLst>
                    <a:gd name="connsiteX0" fmla="*/ 0 w 347650"/>
                    <a:gd name="connsiteY0" fmla="*/ 0 h 740203"/>
                    <a:gd name="connsiteX1" fmla="*/ 347650 w 347650"/>
                    <a:gd name="connsiteY1" fmla="*/ 0 h 740203"/>
                    <a:gd name="connsiteX2" fmla="*/ 347650 w 347650"/>
                    <a:gd name="connsiteY2" fmla="*/ 740203 h 740203"/>
                    <a:gd name="connsiteX3" fmla="*/ 172978 w 347650"/>
                    <a:gd name="connsiteY3" fmla="*/ 602925 h 740203"/>
                    <a:gd name="connsiteX4" fmla="*/ 0 w 347650"/>
                    <a:gd name="connsiteY4" fmla="*/ 738872 h 740203"/>
                    <a:gd name="connsiteX5" fmla="*/ 0 w 347650"/>
                    <a:gd name="connsiteY5" fmla="*/ 0 h 740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7650" h="740203">
                      <a:moveTo>
                        <a:pt x="0" y="0"/>
                      </a:moveTo>
                      <a:lnTo>
                        <a:pt x="347650" y="0"/>
                      </a:lnTo>
                      <a:lnTo>
                        <a:pt x="347650" y="740203"/>
                      </a:lnTo>
                      <a:lnTo>
                        <a:pt x="172978" y="602925"/>
                      </a:lnTo>
                      <a:lnTo>
                        <a:pt x="0" y="738872"/>
                      </a:lnTo>
                      <a:lnTo>
                        <a:pt x="0" y="0"/>
                      </a:lnTo>
                      <a:close/>
                    </a:path>
                  </a:pathLst>
                </a:cu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sp>
              <p:nvSpPr>
                <p:cNvPr id="38" name="Freeform: Shape 30">
                  <a:extLst>
                    <a:ext uri="{FF2B5EF4-FFF2-40B4-BE49-F238E27FC236}">
                      <a16:creationId xmlns:a16="http://schemas.microsoft.com/office/drawing/2014/main" id="{78A44DC5-0120-4CC4-A0A4-23DF44ABD098}"/>
                    </a:ext>
                  </a:extLst>
                </p:cNvPr>
                <p:cNvSpPr/>
                <p:nvPr/>
              </p:nvSpPr>
              <p:spPr bwMode="auto">
                <a:xfrm rot="1800000">
                  <a:off x="9209059" y="3002224"/>
                  <a:ext cx="241714" cy="514647"/>
                </a:xfrm>
                <a:custGeom>
                  <a:avLst/>
                  <a:gdLst>
                    <a:gd name="connsiteX0" fmla="*/ 0 w 347650"/>
                    <a:gd name="connsiteY0" fmla="*/ 0 h 740203"/>
                    <a:gd name="connsiteX1" fmla="*/ 347650 w 347650"/>
                    <a:gd name="connsiteY1" fmla="*/ 0 h 740203"/>
                    <a:gd name="connsiteX2" fmla="*/ 347650 w 347650"/>
                    <a:gd name="connsiteY2" fmla="*/ 740203 h 740203"/>
                    <a:gd name="connsiteX3" fmla="*/ 172978 w 347650"/>
                    <a:gd name="connsiteY3" fmla="*/ 602925 h 740203"/>
                    <a:gd name="connsiteX4" fmla="*/ 0 w 347650"/>
                    <a:gd name="connsiteY4" fmla="*/ 738872 h 740203"/>
                    <a:gd name="connsiteX5" fmla="*/ 0 w 347650"/>
                    <a:gd name="connsiteY5" fmla="*/ 0 h 740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7650" h="740203">
                      <a:moveTo>
                        <a:pt x="0" y="0"/>
                      </a:moveTo>
                      <a:lnTo>
                        <a:pt x="347650" y="0"/>
                      </a:lnTo>
                      <a:lnTo>
                        <a:pt x="347650" y="740203"/>
                      </a:lnTo>
                      <a:lnTo>
                        <a:pt x="172978" y="602925"/>
                      </a:lnTo>
                      <a:lnTo>
                        <a:pt x="0" y="738872"/>
                      </a:lnTo>
                      <a:lnTo>
                        <a:pt x="0" y="0"/>
                      </a:lnTo>
                      <a:close/>
                    </a:path>
                  </a:pathLst>
                </a:cu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sp>
            <p:nvSpPr>
              <p:cNvPr id="35" name="Star: 12 Points 27">
                <a:extLst>
                  <a:ext uri="{FF2B5EF4-FFF2-40B4-BE49-F238E27FC236}">
                    <a16:creationId xmlns:a16="http://schemas.microsoft.com/office/drawing/2014/main" id="{4EEE1946-A57D-4B2C-8C82-22C90D9EF4E2}"/>
                  </a:ext>
                </a:extLst>
              </p:cNvPr>
              <p:cNvSpPr/>
              <p:nvPr/>
            </p:nvSpPr>
            <p:spPr bwMode="auto">
              <a:xfrm>
                <a:off x="9079741" y="2473250"/>
                <a:ext cx="838336" cy="838336"/>
              </a:xfrm>
              <a:prstGeom prst="star12">
                <a:avLst>
                  <a:gd name="adj" fmla="val 40530"/>
                </a:avLst>
              </a:pr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sp>
            <p:nvSpPr>
              <p:cNvPr id="36" name="Oval 35">
                <a:extLst>
                  <a:ext uri="{FF2B5EF4-FFF2-40B4-BE49-F238E27FC236}">
                    <a16:creationId xmlns:a16="http://schemas.microsoft.com/office/drawing/2014/main" id="{95BB437C-CBA0-4AC5-8AF1-737EC46E339F}"/>
                  </a:ext>
                </a:extLst>
              </p:cNvPr>
              <p:cNvSpPr/>
              <p:nvPr/>
            </p:nvSpPr>
            <p:spPr bwMode="auto">
              <a:xfrm>
                <a:off x="9253465" y="2646974"/>
                <a:ext cx="490884" cy="490884"/>
              </a:xfrm>
              <a:prstGeom prst="ellipse">
                <a:avLst/>
              </a:pr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nvGrpSpPr>
            <p:cNvPr id="8" name="Group 7">
              <a:extLst>
                <a:ext uri="{FF2B5EF4-FFF2-40B4-BE49-F238E27FC236}">
                  <a16:creationId xmlns:a16="http://schemas.microsoft.com/office/drawing/2014/main" id="{E2C933D3-7899-47CD-8CC1-A1070C6491DE}"/>
                </a:ext>
              </a:extLst>
            </p:cNvPr>
            <p:cNvGrpSpPr/>
            <p:nvPr/>
          </p:nvGrpSpPr>
          <p:grpSpPr>
            <a:xfrm>
              <a:off x="1595311" y="4583033"/>
              <a:ext cx="892267" cy="490725"/>
              <a:chOff x="4750839" y="7810511"/>
              <a:chExt cx="936953" cy="515301"/>
            </a:xfrm>
            <a:solidFill>
              <a:schemeClr val="bg1"/>
            </a:solidFill>
          </p:grpSpPr>
          <p:sp>
            <p:nvSpPr>
              <p:cNvPr id="89" name="TextBox 88"/>
              <p:cNvSpPr txBox="1"/>
              <p:nvPr/>
            </p:nvSpPr>
            <p:spPr>
              <a:xfrm>
                <a:off x="4791720" y="7810511"/>
                <a:ext cx="816055" cy="358741"/>
              </a:xfrm>
              <a:prstGeom prst="rect">
                <a:avLst/>
              </a:prstGeom>
              <a:noFill/>
            </p:spPr>
            <p:txBody>
              <a:bodyPr wrap="none"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800" b="0" i="0" u="none" strike="noStrike" kern="1200" cap="none" spc="-10" normalizeH="0" baseline="0" noProof="0">
                    <a:ln>
                      <a:noFill/>
                    </a:ln>
                    <a:solidFill>
                      <a:srgbClr val="0078D4"/>
                    </a:solidFill>
                    <a:effectLst/>
                    <a:uLnTx/>
                    <a:uFillTx/>
                    <a:latin typeface="Segoe UI Semilight" panose="020B0402040204020203" pitchFamily="34" charset="0"/>
                    <a:ea typeface="Segoe UI Black" panose="020B0A02040204020203" pitchFamily="34" charset="0"/>
                    <a:cs typeface="Segoe UI Semilight" panose="020B0402040204020203" pitchFamily="34" charset="0"/>
                  </a:rPr>
                  <a:t>&lt;10</a:t>
                </a:r>
                <a:r>
                  <a:rPr kumimoji="0" lang="en-US" sz="1200" b="0" i="0" u="none" strike="noStrike" kern="1200" cap="none" spc="0" normalizeH="0" baseline="0" noProof="0">
                    <a:ln>
                      <a:noFill/>
                    </a:ln>
                    <a:solidFill>
                      <a:srgbClr val="0078D4"/>
                    </a:solidFill>
                    <a:effectLst/>
                    <a:uLnTx/>
                    <a:uFillTx/>
                    <a:latin typeface="Segoe Sans Text"/>
                    <a:ea typeface="Segoe UI Black" panose="020B0A02040204020203" pitchFamily="34" charset="0"/>
                    <a:cs typeface="Segoe UI Black" panose="020B0A02040204020203" pitchFamily="34" charset="0"/>
                  </a:rPr>
                  <a:t> </a:t>
                </a:r>
                <a:r>
                  <a:rPr kumimoji="0" lang="en-US" sz="1200" b="0" i="0" u="none" strike="noStrike" kern="1200" cap="none" spc="0" normalizeH="0" baseline="0" noProof="0" err="1">
                    <a:ln>
                      <a:noFill/>
                    </a:ln>
                    <a:solidFill>
                      <a:srgbClr val="0078D4"/>
                    </a:solidFill>
                    <a:effectLst/>
                    <a:uLnTx/>
                    <a:uFillTx/>
                    <a:latin typeface="Segoe Sans Text"/>
                    <a:ea typeface="Segoe UI Black" panose="020B0A02040204020203" pitchFamily="34" charset="0"/>
                    <a:cs typeface="Segoe UI Black" panose="020B0A02040204020203" pitchFamily="34" charset="0"/>
                  </a:rPr>
                  <a:t>ms</a:t>
                </a:r>
                <a:endParaRPr kumimoji="0" lang="en-US" sz="1200" b="0" i="0" u="none" strike="noStrike" kern="1200" cap="none" spc="0" normalizeH="0" baseline="0" noProof="0">
                  <a:ln>
                    <a:noFill/>
                  </a:ln>
                  <a:solidFill>
                    <a:srgbClr val="0078D4"/>
                  </a:solidFill>
                  <a:effectLst/>
                  <a:uLnTx/>
                  <a:uFillTx/>
                  <a:latin typeface="Segoe Sans Text"/>
                  <a:ea typeface="Segoe UI Black" panose="020B0A02040204020203" pitchFamily="34" charset="0"/>
                  <a:cs typeface="Segoe UI Black" panose="020B0A02040204020203" pitchFamily="34" charset="0"/>
                </a:endParaRPr>
              </a:p>
            </p:txBody>
          </p:sp>
          <p:sp>
            <p:nvSpPr>
              <p:cNvPr id="107" name="TextBox 106"/>
              <p:cNvSpPr txBox="1"/>
              <p:nvPr/>
            </p:nvSpPr>
            <p:spPr>
              <a:xfrm>
                <a:off x="4750839" y="8122679"/>
                <a:ext cx="936953" cy="203133"/>
              </a:xfrm>
              <a:prstGeom prst="rect">
                <a:avLst/>
              </a:prstGeom>
              <a:noFill/>
            </p:spPr>
            <p:txBody>
              <a:bodyPr wrap="square"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78D4"/>
                    </a:solidFill>
                    <a:effectLst/>
                    <a:uLnTx/>
                    <a:uFillTx/>
                    <a:latin typeface="Segoe Sans Text"/>
                    <a:ea typeface="Segoe UI Black" panose="020B0A02040204020203" pitchFamily="34" charset="0"/>
                    <a:cs typeface="Segoe UI Semilight" panose="020B0402040204020203" pitchFamily="34" charset="0"/>
                  </a:rPr>
                  <a:t>99</a:t>
                </a:r>
                <a:r>
                  <a:rPr kumimoji="0" lang="en-US" sz="900" b="0" i="0" u="none" strike="noStrike" kern="1200" cap="none" spc="0" normalizeH="0" baseline="30000" noProof="0">
                    <a:ln>
                      <a:noFill/>
                    </a:ln>
                    <a:solidFill>
                      <a:srgbClr val="0078D4"/>
                    </a:solidFill>
                    <a:effectLst/>
                    <a:uLnTx/>
                    <a:uFillTx/>
                    <a:latin typeface="Segoe Sans Text"/>
                    <a:ea typeface="Segoe UI Black" panose="020B0A02040204020203" pitchFamily="34" charset="0"/>
                    <a:cs typeface="Segoe UI Semilight" panose="020B0402040204020203" pitchFamily="34" charset="0"/>
                  </a:rPr>
                  <a:t>th</a:t>
                </a:r>
                <a:r>
                  <a:rPr kumimoji="0" lang="en-US" sz="900" b="0" i="0" u="none" strike="noStrike" kern="1200" cap="none" spc="0" normalizeH="0" baseline="0" noProof="0">
                    <a:ln>
                      <a:noFill/>
                    </a:ln>
                    <a:solidFill>
                      <a:srgbClr val="0078D4"/>
                    </a:solidFill>
                    <a:effectLst/>
                    <a:uLnTx/>
                    <a:uFillTx/>
                    <a:latin typeface="Segoe Sans Text"/>
                    <a:ea typeface="Segoe UI Black" panose="020B0A02040204020203" pitchFamily="34" charset="0"/>
                    <a:cs typeface="Segoe UI Semilight" panose="020B0402040204020203" pitchFamily="34" charset="0"/>
                  </a:rPr>
                  <a:t> </a:t>
                </a:r>
                <a:r>
                  <a:rPr kumimoji="0" lang="en-US" sz="800" b="0" i="0" u="none" strike="noStrike" kern="1200" cap="none" spc="-10" normalizeH="0" baseline="0" noProof="0">
                    <a:ln>
                      <a:noFill/>
                    </a:ln>
                    <a:solidFill>
                      <a:srgbClr val="0078D4"/>
                    </a:solidFill>
                    <a:effectLst/>
                    <a:uLnTx/>
                    <a:uFillTx/>
                    <a:latin typeface="Segoe Sans Text"/>
                    <a:ea typeface="+mn-ea"/>
                    <a:cs typeface="Segoe UI Semilight" panose="020B0402040204020203" pitchFamily="34" charset="0"/>
                  </a:rPr>
                  <a:t>percentile</a:t>
                </a:r>
                <a:endParaRPr kumimoji="0" lang="en-US" sz="950" b="0" i="0" u="none" strike="noStrike" kern="1200" cap="none" spc="-10" normalizeH="0" baseline="0" noProof="0">
                  <a:ln>
                    <a:noFill/>
                  </a:ln>
                  <a:solidFill>
                    <a:srgbClr val="0078D4"/>
                  </a:solidFill>
                  <a:effectLst/>
                  <a:uLnTx/>
                  <a:uFillTx/>
                  <a:latin typeface="Segoe Sans Text"/>
                  <a:ea typeface="+mn-ea"/>
                  <a:cs typeface="Segoe UI Semilight" panose="020B0402040204020203" pitchFamily="34" charset="0"/>
                </a:endParaRPr>
              </a:p>
            </p:txBody>
          </p:sp>
        </p:grpSp>
        <p:grpSp>
          <p:nvGrpSpPr>
            <p:cNvPr id="39" name="Group 38">
              <a:extLst>
                <a:ext uri="{FF2B5EF4-FFF2-40B4-BE49-F238E27FC236}">
                  <a16:creationId xmlns:a16="http://schemas.microsoft.com/office/drawing/2014/main" id="{4DF029D3-9086-4835-B2F3-C6B0DF40B286}"/>
                </a:ext>
              </a:extLst>
            </p:cNvPr>
            <p:cNvGrpSpPr/>
            <p:nvPr/>
          </p:nvGrpSpPr>
          <p:grpSpPr>
            <a:xfrm>
              <a:off x="3932238" y="4006123"/>
              <a:ext cx="1693569" cy="2142934"/>
              <a:chOff x="9079741" y="2473250"/>
              <a:chExt cx="838336" cy="1060779"/>
            </a:xfrm>
            <a:solidFill>
              <a:srgbClr val="F3F3F3"/>
            </a:solidFill>
          </p:grpSpPr>
          <p:grpSp>
            <p:nvGrpSpPr>
              <p:cNvPr id="40" name="Group 39">
                <a:extLst>
                  <a:ext uri="{FF2B5EF4-FFF2-40B4-BE49-F238E27FC236}">
                    <a16:creationId xmlns:a16="http://schemas.microsoft.com/office/drawing/2014/main" id="{8A2A092F-479C-4DF4-B15B-C3095F41AA01}"/>
                  </a:ext>
                </a:extLst>
              </p:cNvPr>
              <p:cNvGrpSpPr/>
              <p:nvPr/>
            </p:nvGrpSpPr>
            <p:grpSpPr>
              <a:xfrm>
                <a:off x="9200636" y="3002224"/>
                <a:ext cx="596547" cy="531805"/>
                <a:chOff x="9209059" y="3002224"/>
                <a:chExt cx="596547" cy="531805"/>
              </a:xfrm>
              <a:grpFill/>
            </p:grpSpPr>
            <p:sp>
              <p:nvSpPr>
                <p:cNvPr id="43" name="Freeform: Shape 29">
                  <a:extLst>
                    <a:ext uri="{FF2B5EF4-FFF2-40B4-BE49-F238E27FC236}">
                      <a16:creationId xmlns:a16="http://schemas.microsoft.com/office/drawing/2014/main" id="{164AF23B-6642-4C7A-96EA-14D5B7DC7FFB}"/>
                    </a:ext>
                  </a:extLst>
                </p:cNvPr>
                <p:cNvSpPr/>
                <p:nvPr/>
              </p:nvSpPr>
              <p:spPr bwMode="auto">
                <a:xfrm rot="19800000">
                  <a:off x="9563892" y="3019382"/>
                  <a:ext cx="241714" cy="514647"/>
                </a:xfrm>
                <a:custGeom>
                  <a:avLst/>
                  <a:gdLst>
                    <a:gd name="connsiteX0" fmla="*/ 0 w 347650"/>
                    <a:gd name="connsiteY0" fmla="*/ 0 h 740203"/>
                    <a:gd name="connsiteX1" fmla="*/ 347650 w 347650"/>
                    <a:gd name="connsiteY1" fmla="*/ 0 h 740203"/>
                    <a:gd name="connsiteX2" fmla="*/ 347650 w 347650"/>
                    <a:gd name="connsiteY2" fmla="*/ 740203 h 740203"/>
                    <a:gd name="connsiteX3" fmla="*/ 172978 w 347650"/>
                    <a:gd name="connsiteY3" fmla="*/ 602925 h 740203"/>
                    <a:gd name="connsiteX4" fmla="*/ 0 w 347650"/>
                    <a:gd name="connsiteY4" fmla="*/ 738872 h 740203"/>
                    <a:gd name="connsiteX5" fmla="*/ 0 w 347650"/>
                    <a:gd name="connsiteY5" fmla="*/ 0 h 740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7650" h="740203">
                      <a:moveTo>
                        <a:pt x="0" y="0"/>
                      </a:moveTo>
                      <a:lnTo>
                        <a:pt x="347650" y="0"/>
                      </a:lnTo>
                      <a:lnTo>
                        <a:pt x="347650" y="740203"/>
                      </a:lnTo>
                      <a:lnTo>
                        <a:pt x="172978" y="602925"/>
                      </a:lnTo>
                      <a:lnTo>
                        <a:pt x="0" y="738872"/>
                      </a:lnTo>
                      <a:lnTo>
                        <a:pt x="0" y="0"/>
                      </a:lnTo>
                      <a:close/>
                    </a:path>
                  </a:pathLst>
                </a:cu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sp>
              <p:nvSpPr>
                <p:cNvPr id="44" name="Freeform: Shape 30">
                  <a:extLst>
                    <a:ext uri="{FF2B5EF4-FFF2-40B4-BE49-F238E27FC236}">
                      <a16:creationId xmlns:a16="http://schemas.microsoft.com/office/drawing/2014/main" id="{78A44DC5-0120-4CC4-A0A4-23DF44ABD098}"/>
                    </a:ext>
                  </a:extLst>
                </p:cNvPr>
                <p:cNvSpPr/>
                <p:nvPr/>
              </p:nvSpPr>
              <p:spPr bwMode="auto">
                <a:xfrm rot="1800000">
                  <a:off x="9209059" y="3002224"/>
                  <a:ext cx="241714" cy="514647"/>
                </a:xfrm>
                <a:custGeom>
                  <a:avLst/>
                  <a:gdLst>
                    <a:gd name="connsiteX0" fmla="*/ 0 w 347650"/>
                    <a:gd name="connsiteY0" fmla="*/ 0 h 740203"/>
                    <a:gd name="connsiteX1" fmla="*/ 347650 w 347650"/>
                    <a:gd name="connsiteY1" fmla="*/ 0 h 740203"/>
                    <a:gd name="connsiteX2" fmla="*/ 347650 w 347650"/>
                    <a:gd name="connsiteY2" fmla="*/ 740203 h 740203"/>
                    <a:gd name="connsiteX3" fmla="*/ 172978 w 347650"/>
                    <a:gd name="connsiteY3" fmla="*/ 602925 h 740203"/>
                    <a:gd name="connsiteX4" fmla="*/ 0 w 347650"/>
                    <a:gd name="connsiteY4" fmla="*/ 738872 h 740203"/>
                    <a:gd name="connsiteX5" fmla="*/ 0 w 347650"/>
                    <a:gd name="connsiteY5" fmla="*/ 0 h 740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7650" h="740203">
                      <a:moveTo>
                        <a:pt x="0" y="0"/>
                      </a:moveTo>
                      <a:lnTo>
                        <a:pt x="347650" y="0"/>
                      </a:lnTo>
                      <a:lnTo>
                        <a:pt x="347650" y="740203"/>
                      </a:lnTo>
                      <a:lnTo>
                        <a:pt x="172978" y="602925"/>
                      </a:lnTo>
                      <a:lnTo>
                        <a:pt x="0" y="738872"/>
                      </a:lnTo>
                      <a:lnTo>
                        <a:pt x="0" y="0"/>
                      </a:lnTo>
                      <a:close/>
                    </a:path>
                  </a:pathLst>
                </a:cu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sp>
            <p:nvSpPr>
              <p:cNvPr id="41" name="Star: 12 Points 27">
                <a:extLst>
                  <a:ext uri="{FF2B5EF4-FFF2-40B4-BE49-F238E27FC236}">
                    <a16:creationId xmlns:a16="http://schemas.microsoft.com/office/drawing/2014/main" id="{4EEE1946-A57D-4B2C-8C82-22C90D9EF4E2}"/>
                  </a:ext>
                </a:extLst>
              </p:cNvPr>
              <p:cNvSpPr/>
              <p:nvPr/>
            </p:nvSpPr>
            <p:spPr bwMode="auto">
              <a:xfrm>
                <a:off x="9079741" y="2473250"/>
                <a:ext cx="838336" cy="838336"/>
              </a:xfrm>
              <a:prstGeom prst="star12">
                <a:avLst>
                  <a:gd name="adj" fmla="val 40530"/>
                </a:avLst>
              </a:pr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sp>
            <p:nvSpPr>
              <p:cNvPr id="42" name="Oval 41">
                <a:extLst>
                  <a:ext uri="{FF2B5EF4-FFF2-40B4-BE49-F238E27FC236}">
                    <a16:creationId xmlns:a16="http://schemas.microsoft.com/office/drawing/2014/main" id="{95BB437C-CBA0-4AC5-8AF1-737EC46E339F}"/>
                  </a:ext>
                </a:extLst>
              </p:cNvPr>
              <p:cNvSpPr/>
              <p:nvPr/>
            </p:nvSpPr>
            <p:spPr bwMode="auto">
              <a:xfrm>
                <a:off x="9253465" y="2646974"/>
                <a:ext cx="490884" cy="490884"/>
              </a:xfrm>
              <a:prstGeom prst="ellipse">
                <a:avLst/>
              </a:pr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sp>
          <p:nvSpPr>
            <p:cNvPr id="45" name="TextBox 44"/>
            <p:cNvSpPr txBox="1"/>
            <p:nvPr/>
          </p:nvSpPr>
          <p:spPr>
            <a:xfrm>
              <a:off x="4366616" y="4611654"/>
              <a:ext cx="904415" cy="4001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78D4"/>
                  </a:solidFill>
                  <a:effectLst/>
                  <a:uLnTx/>
                  <a:uFillTx/>
                  <a:latin typeface="Segoe UI Semilight" panose="020B0402040204020203" pitchFamily="34" charset="0"/>
                  <a:ea typeface="Segoe UI Black" panose="020B0A02040204020203" pitchFamily="34" charset="0"/>
                  <a:cs typeface="Segoe UI Semilight" panose="020B0402040204020203" pitchFamily="34" charset="0"/>
                </a:rPr>
                <a:t>99</a:t>
              </a:r>
              <a:r>
                <a:rPr kumimoji="0" lang="en-US" sz="1200" b="0" i="0" u="none" strike="noStrike" kern="1200" cap="none" spc="0" normalizeH="0" baseline="0" noProof="0">
                  <a:ln>
                    <a:noFill/>
                  </a:ln>
                  <a:solidFill>
                    <a:srgbClr val="0078D4"/>
                  </a:solidFill>
                  <a:effectLst/>
                  <a:uLnTx/>
                  <a:uFillTx/>
                  <a:latin typeface="Segoe Sans Text"/>
                  <a:ea typeface="Segoe UI Black" panose="020B0A02040204020203" pitchFamily="34" charset="0"/>
                  <a:cs typeface="Segoe UI Black" panose="020B0A02040204020203" pitchFamily="34" charset="0"/>
                </a:rPr>
                <a:t>.999%</a:t>
              </a:r>
            </a:p>
          </p:txBody>
        </p:sp>
      </p:grpSp>
      <p:grpSp>
        <p:nvGrpSpPr>
          <p:cNvPr id="5" name="Group 4"/>
          <p:cNvGrpSpPr/>
          <p:nvPr/>
        </p:nvGrpSpPr>
        <p:grpSpPr>
          <a:xfrm>
            <a:off x="6610862" y="3552953"/>
            <a:ext cx="4441935" cy="2590938"/>
            <a:chOff x="6610862" y="3552953"/>
            <a:chExt cx="4441935" cy="2590938"/>
          </a:xfrm>
        </p:grpSpPr>
        <p:sp>
          <p:nvSpPr>
            <p:cNvPr id="62" name="TextBox 61"/>
            <p:cNvSpPr txBox="1"/>
            <p:nvPr/>
          </p:nvSpPr>
          <p:spPr>
            <a:xfrm>
              <a:off x="6810674" y="3552953"/>
              <a:ext cx="1295484"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78D7"/>
                  </a:solidFill>
                  <a:effectLst/>
                  <a:uLnTx/>
                  <a:uFillTx/>
                  <a:latin typeface="Segoe UI Semibold" charset="0"/>
                  <a:ea typeface="Segoe UI Semibold" charset="0"/>
                  <a:cs typeface="Segoe UI Semibold" charset="0"/>
                </a:rPr>
                <a:t>Throughput</a:t>
              </a:r>
            </a:p>
          </p:txBody>
        </p:sp>
        <p:sp>
          <p:nvSpPr>
            <p:cNvPr id="66" name="TextBox 65"/>
            <p:cNvSpPr txBox="1"/>
            <p:nvPr/>
          </p:nvSpPr>
          <p:spPr>
            <a:xfrm>
              <a:off x="9540000" y="3552953"/>
              <a:ext cx="1286506"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78D7"/>
                  </a:solidFill>
                  <a:effectLst/>
                  <a:uLnTx/>
                  <a:uFillTx/>
                  <a:latin typeface="Segoe UI Semibold" charset="0"/>
                  <a:ea typeface="Segoe UI Semibold" charset="0"/>
                  <a:cs typeface="Segoe UI Semibold" charset="0"/>
                </a:rPr>
                <a:t>Consistency</a:t>
              </a:r>
            </a:p>
          </p:txBody>
        </p:sp>
        <p:grpSp>
          <p:nvGrpSpPr>
            <p:cNvPr id="47" name="Group 46">
              <a:extLst>
                <a:ext uri="{FF2B5EF4-FFF2-40B4-BE49-F238E27FC236}">
                  <a16:creationId xmlns:a16="http://schemas.microsoft.com/office/drawing/2014/main" id="{4DF029D3-9086-4835-B2F3-C6B0DF40B286}"/>
                </a:ext>
              </a:extLst>
            </p:cNvPr>
            <p:cNvGrpSpPr/>
            <p:nvPr/>
          </p:nvGrpSpPr>
          <p:grpSpPr>
            <a:xfrm>
              <a:off x="6610862" y="3995791"/>
              <a:ext cx="1693569" cy="2142934"/>
              <a:chOff x="9079741" y="2473250"/>
              <a:chExt cx="838336" cy="1060779"/>
            </a:xfrm>
            <a:solidFill>
              <a:srgbClr val="F3F3F3"/>
            </a:solidFill>
          </p:grpSpPr>
          <p:grpSp>
            <p:nvGrpSpPr>
              <p:cNvPr id="48" name="Group 47">
                <a:extLst>
                  <a:ext uri="{FF2B5EF4-FFF2-40B4-BE49-F238E27FC236}">
                    <a16:creationId xmlns:a16="http://schemas.microsoft.com/office/drawing/2014/main" id="{8A2A092F-479C-4DF4-B15B-C3095F41AA01}"/>
                  </a:ext>
                </a:extLst>
              </p:cNvPr>
              <p:cNvGrpSpPr/>
              <p:nvPr/>
            </p:nvGrpSpPr>
            <p:grpSpPr>
              <a:xfrm>
                <a:off x="9200636" y="3002224"/>
                <a:ext cx="596547" cy="531805"/>
                <a:chOff x="9209059" y="3002224"/>
                <a:chExt cx="596547" cy="531805"/>
              </a:xfrm>
              <a:grpFill/>
            </p:grpSpPr>
            <p:sp>
              <p:nvSpPr>
                <p:cNvPr id="51" name="Freeform: Shape 29">
                  <a:extLst>
                    <a:ext uri="{FF2B5EF4-FFF2-40B4-BE49-F238E27FC236}">
                      <a16:creationId xmlns:a16="http://schemas.microsoft.com/office/drawing/2014/main" id="{164AF23B-6642-4C7A-96EA-14D5B7DC7FFB}"/>
                    </a:ext>
                  </a:extLst>
                </p:cNvPr>
                <p:cNvSpPr/>
                <p:nvPr/>
              </p:nvSpPr>
              <p:spPr bwMode="auto">
                <a:xfrm rot="19800000">
                  <a:off x="9563892" y="3019382"/>
                  <a:ext cx="241714" cy="514647"/>
                </a:xfrm>
                <a:custGeom>
                  <a:avLst/>
                  <a:gdLst>
                    <a:gd name="connsiteX0" fmla="*/ 0 w 347650"/>
                    <a:gd name="connsiteY0" fmla="*/ 0 h 740203"/>
                    <a:gd name="connsiteX1" fmla="*/ 347650 w 347650"/>
                    <a:gd name="connsiteY1" fmla="*/ 0 h 740203"/>
                    <a:gd name="connsiteX2" fmla="*/ 347650 w 347650"/>
                    <a:gd name="connsiteY2" fmla="*/ 740203 h 740203"/>
                    <a:gd name="connsiteX3" fmla="*/ 172978 w 347650"/>
                    <a:gd name="connsiteY3" fmla="*/ 602925 h 740203"/>
                    <a:gd name="connsiteX4" fmla="*/ 0 w 347650"/>
                    <a:gd name="connsiteY4" fmla="*/ 738872 h 740203"/>
                    <a:gd name="connsiteX5" fmla="*/ 0 w 347650"/>
                    <a:gd name="connsiteY5" fmla="*/ 0 h 740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7650" h="740203">
                      <a:moveTo>
                        <a:pt x="0" y="0"/>
                      </a:moveTo>
                      <a:lnTo>
                        <a:pt x="347650" y="0"/>
                      </a:lnTo>
                      <a:lnTo>
                        <a:pt x="347650" y="740203"/>
                      </a:lnTo>
                      <a:lnTo>
                        <a:pt x="172978" y="602925"/>
                      </a:lnTo>
                      <a:lnTo>
                        <a:pt x="0" y="738872"/>
                      </a:lnTo>
                      <a:lnTo>
                        <a:pt x="0" y="0"/>
                      </a:lnTo>
                      <a:close/>
                    </a:path>
                  </a:pathLst>
                </a:cu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sp>
              <p:nvSpPr>
                <p:cNvPr id="52" name="Freeform: Shape 30">
                  <a:extLst>
                    <a:ext uri="{FF2B5EF4-FFF2-40B4-BE49-F238E27FC236}">
                      <a16:creationId xmlns:a16="http://schemas.microsoft.com/office/drawing/2014/main" id="{78A44DC5-0120-4CC4-A0A4-23DF44ABD098}"/>
                    </a:ext>
                  </a:extLst>
                </p:cNvPr>
                <p:cNvSpPr/>
                <p:nvPr/>
              </p:nvSpPr>
              <p:spPr bwMode="auto">
                <a:xfrm rot="1800000">
                  <a:off x="9209059" y="3002224"/>
                  <a:ext cx="241714" cy="514647"/>
                </a:xfrm>
                <a:custGeom>
                  <a:avLst/>
                  <a:gdLst>
                    <a:gd name="connsiteX0" fmla="*/ 0 w 347650"/>
                    <a:gd name="connsiteY0" fmla="*/ 0 h 740203"/>
                    <a:gd name="connsiteX1" fmla="*/ 347650 w 347650"/>
                    <a:gd name="connsiteY1" fmla="*/ 0 h 740203"/>
                    <a:gd name="connsiteX2" fmla="*/ 347650 w 347650"/>
                    <a:gd name="connsiteY2" fmla="*/ 740203 h 740203"/>
                    <a:gd name="connsiteX3" fmla="*/ 172978 w 347650"/>
                    <a:gd name="connsiteY3" fmla="*/ 602925 h 740203"/>
                    <a:gd name="connsiteX4" fmla="*/ 0 w 347650"/>
                    <a:gd name="connsiteY4" fmla="*/ 738872 h 740203"/>
                    <a:gd name="connsiteX5" fmla="*/ 0 w 347650"/>
                    <a:gd name="connsiteY5" fmla="*/ 0 h 740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7650" h="740203">
                      <a:moveTo>
                        <a:pt x="0" y="0"/>
                      </a:moveTo>
                      <a:lnTo>
                        <a:pt x="347650" y="0"/>
                      </a:lnTo>
                      <a:lnTo>
                        <a:pt x="347650" y="740203"/>
                      </a:lnTo>
                      <a:lnTo>
                        <a:pt x="172978" y="602925"/>
                      </a:lnTo>
                      <a:lnTo>
                        <a:pt x="0" y="738872"/>
                      </a:lnTo>
                      <a:lnTo>
                        <a:pt x="0" y="0"/>
                      </a:lnTo>
                      <a:close/>
                    </a:path>
                  </a:pathLst>
                </a:cu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sp>
            <p:nvSpPr>
              <p:cNvPr id="49" name="Star: 12 Points 27">
                <a:extLst>
                  <a:ext uri="{FF2B5EF4-FFF2-40B4-BE49-F238E27FC236}">
                    <a16:creationId xmlns:a16="http://schemas.microsoft.com/office/drawing/2014/main" id="{4EEE1946-A57D-4B2C-8C82-22C90D9EF4E2}"/>
                  </a:ext>
                </a:extLst>
              </p:cNvPr>
              <p:cNvSpPr/>
              <p:nvPr/>
            </p:nvSpPr>
            <p:spPr bwMode="auto">
              <a:xfrm>
                <a:off x="9079741" y="2473250"/>
                <a:ext cx="838336" cy="838336"/>
              </a:xfrm>
              <a:prstGeom prst="star12">
                <a:avLst>
                  <a:gd name="adj" fmla="val 40530"/>
                </a:avLst>
              </a:pr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sp>
            <p:nvSpPr>
              <p:cNvPr id="50" name="Oval 49">
                <a:extLst>
                  <a:ext uri="{FF2B5EF4-FFF2-40B4-BE49-F238E27FC236}">
                    <a16:creationId xmlns:a16="http://schemas.microsoft.com/office/drawing/2014/main" id="{95BB437C-CBA0-4AC5-8AF1-737EC46E339F}"/>
                  </a:ext>
                </a:extLst>
              </p:cNvPr>
              <p:cNvSpPr/>
              <p:nvPr/>
            </p:nvSpPr>
            <p:spPr bwMode="auto">
              <a:xfrm>
                <a:off x="9253465" y="2646974"/>
                <a:ext cx="490884" cy="490884"/>
              </a:xfrm>
              <a:prstGeom prst="ellipse">
                <a:avLst/>
              </a:pr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sp>
          <p:nvSpPr>
            <p:cNvPr id="46" name="TextBox 45"/>
            <p:cNvSpPr txBox="1"/>
            <p:nvPr/>
          </p:nvSpPr>
          <p:spPr>
            <a:xfrm>
              <a:off x="7002110" y="4708966"/>
              <a:ext cx="936440" cy="24913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78D4"/>
                  </a:solidFill>
                  <a:effectLst/>
                  <a:uLnTx/>
                  <a:uFillTx/>
                  <a:latin typeface="Segoe Sans Text"/>
                  <a:ea typeface="Segoe UI Black" panose="020B0A02040204020203" pitchFamily="34" charset="0"/>
                  <a:cs typeface="Segoe UI Black" panose="020B0A02040204020203" pitchFamily="34" charset="0"/>
                </a:rPr>
                <a:t>Guaranteed</a:t>
              </a:r>
            </a:p>
          </p:txBody>
        </p:sp>
        <p:grpSp>
          <p:nvGrpSpPr>
            <p:cNvPr id="59" name="Group 58">
              <a:extLst>
                <a:ext uri="{FF2B5EF4-FFF2-40B4-BE49-F238E27FC236}">
                  <a16:creationId xmlns:a16="http://schemas.microsoft.com/office/drawing/2014/main" id="{4DF029D3-9086-4835-B2F3-C6B0DF40B286}"/>
                </a:ext>
              </a:extLst>
            </p:cNvPr>
            <p:cNvGrpSpPr/>
            <p:nvPr/>
          </p:nvGrpSpPr>
          <p:grpSpPr>
            <a:xfrm>
              <a:off x="9359228" y="4000957"/>
              <a:ext cx="1693569" cy="2142934"/>
              <a:chOff x="9079741" y="2473250"/>
              <a:chExt cx="838336" cy="1060779"/>
            </a:xfrm>
            <a:solidFill>
              <a:srgbClr val="F3F3F3"/>
            </a:solidFill>
          </p:grpSpPr>
          <p:grpSp>
            <p:nvGrpSpPr>
              <p:cNvPr id="60" name="Group 59">
                <a:extLst>
                  <a:ext uri="{FF2B5EF4-FFF2-40B4-BE49-F238E27FC236}">
                    <a16:creationId xmlns:a16="http://schemas.microsoft.com/office/drawing/2014/main" id="{8A2A092F-479C-4DF4-B15B-C3095F41AA01}"/>
                  </a:ext>
                </a:extLst>
              </p:cNvPr>
              <p:cNvGrpSpPr/>
              <p:nvPr/>
            </p:nvGrpSpPr>
            <p:grpSpPr>
              <a:xfrm>
                <a:off x="9200636" y="3002224"/>
                <a:ext cx="596547" cy="531805"/>
                <a:chOff x="9209059" y="3002224"/>
                <a:chExt cx="596547" cy="531805"/>
              </a:xfrm>
              <a:grpFill/>
            </p:grpSpPr>
            <p:sp>
              <p:nvSpPr>
                <p:cNvPr id="65" name="Freeform: Shape 29">
                  <a:extLst>
                    <a:ext uri="{FF2B5EF4-FFF2-40B4-BE49-F238E27FC236}">
                      <a16:creationId xmlns:a16="http://schemas.microsoft.com/office/drawing/2014/main" id="{164AF23B-6642-4C7A-96EA-14D5B7DC7FFB}"/>
                    </a:ext>
                  </a:extLst>
                </p:cNvPr>
                <p:cNvSpPr/>
                <p:nvPr/>
              </p:nvSpPr>
              <p:spPr bwMode="auto">
                <a:xfrm rot="19800000">
                  <a:off x="9563892" y="3019382"/>
                  <a:ext cx="241714" cy="514647"/>
                </a:xfrm>
                <a:custGeom>
                  <a:avLst/>
                  <a:gdLst>
                    <a:gd name="connsiteX0" fmla="*/ 0 w 347650"/>
                    <a:gd name="connsiteY0" fmla="*/ 0 h 740203"/>
                    <a:gd name="connsiteX1" fmla="*/ 347650 w 347650"/>
                    <a:gd name="connsiteY1" fmla="*/ 0 h 740203"/>
                    <a:gd name="connsiteX2" fmla="*/ 347650 w 347650"/>
                    <a:gd name="connsiteY2" fmla="*/ 740203 h 740203"/>
                    <a:gd name="connsiteX3" fmla="*/ 172978 w 347650"/>
                    <a:gd name="connsiteY3" fmla="*/ 602925 h 740203"/>
                    <a:gd name="connsiteX4" fmla="*/ 0 w 347650"/>
                    <a:gd name="connsiteY4" fmla="*/ 738872 h 740203"/>
                    <a:gd name="connsiteX5" fmla="*/ 0 w 347650"/>
                    <a:gd name="connsiteY5" fmla="*/ 0 h 740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7650" h="740203">
                      <a:moveTo>
                        <a:pt x="0" y="0"/>
                      </a:moveTo>
                      <a:lnTo>
                        <a:pt x="347650" y="0"/>
                      </a:lnTo>
                      <a:lnTo>
                        <a:pt x="347650" y="740203"/>
                      </a:lnTo>
                      <a:lnTo>
                        <a:pt x="172978" y="602925"/>
                      </a:lnTo>
                      <a:lnTo>
                        <a:pt x="0" y="738872"/>
                      </a:lnTo>
                      <a:lnTo>
                        <a:pt x="0" y="0"/>
                      </a:lnTo>
                      <a:close/>
                    </a:path>
                  </a:pathLst>
                </a:cu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sp>
              <p:nvSpPr>
                <p:cNvPr id="68" name="Freeform: Shape 30">
                  <a:extLst>
                    <a:ext uri="{FF2B5EF4-FFF2-40B4-BE49-F238E27FC236}">
                      <a16:creationId xmlns:a16="http://schemas.microsoft.com/office/drawing/2014/main" id="{78A44DC5-0120-4CC4-A0A4-23DF44ABD098}"/>
                    </a:ext>
                  </a:extLst>
                </p:cNvPr>
                <p:cNvSpPr/>
                <p:nvPr/>
              </p:nvSpPr>
              <p:spPr bwMode="auto">
                <a:xfrm rot="1800000">
                  <a:off x="9209059" y="3002224"/>
                  <a:ext cx="241714" cy="514647"/>
                </a:xfrm>
                <a:custGeom>
                  <a:avLst/>
                  <a:gdLst>
                    <a:gd name="connsiteX0" fmla="*/ 0 w 347650"/>
                    <a:gd name="connsiteY0" fmla="*/ 0 h 740203"/>
                    <a:gd name="connsiteX1" fmla="*/ 347650 w 347650"/>
                    <a:gd name="connsiteY1" fmla="*/ 0 h 740203"/>
                    <a:gd name="connsiteX2" fmla="*/ 347650 w 347650"/>
                    <a:gd name="connsiteY2" fmla="*/ 740203 h 740203"/>
                    <a:gd name="connsiteX3" fmla="*/ 172978 w 347650"/>
                    <a:gd name="connsiteY3" fmla="*/ 602925 h 740203"/>
                    <a:gd name="connsiteX4" fmla="*/ 0 w 347650"/>
                    <a:gd name="connsiteY4" fmla="*/ 738872 h 740203"/>
                    <a:gd name="connsiteX5" fmla="*/ 0 w 347650"/>
                    <a:gd name="connsiteY5" fmla="*/ 0 h 740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7650" h="740203">
                      <a:moveTo>
                        <a:pt x="0" y="0"/>
                      </a:moveTo>
                      <a:lnTo>
                        <a:pt x="347650" y="0"/>
                      </a:lnTo>
                      <a:lnTo>
                        <a:pt x="347650" y="740203"/>
                      </a:lnTo>
                      <a:lnTo>
                        <a:pt x="172978" y="602925"/>
                      </a:lnTo>
                      <a:lnTo>
                        <a:pt x="0" y="738872"/>
                      </a:lnTo>
                      <a:lnTo>
                        <a:pt x="0" y="0"/>
                      </a:lnTo>
                      <a:close/>
                    </a:path>
                  </a:pathLst>
                </a:cu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sp>
            <p:nvSpPr>
              <p:cNvPr id="61" name="Star: 12 Points 27">
                <a:extLst>
                  <a:ext uri="{FF2B5EF4-FFF2-40B4-BE49-F238E27FC236}">
                    <a16:creationId xmlns:a16="http://schemas.microsoft.com/office/drawing/2014/main" id="{4EEE1946-A57D-4B2C-8C82-22C90D9EF4E2}"/>
                  </a:ext>
                </a:extLst>
              </p:cNvPr>
              <p:cNvSpPr/>
              <p:nvPr/>
            </p:nvSpPr>
            <p:spPr bwMode="auto">
              <a:xfrm>
                <a:off x="9079741" y="2473250"/>
                <a:ext cx="838336" cy="838336"/>
              </a:xfrm>
              <a:prstGeom prst="star12">
                <a:avLst>
                  <a:gd name="adj" fmla="val 40530"/>
                </a:avLst>
              </a:pr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sp>
            <p:nvSpPr>
              <p:cNvPr id="64" name="Oval 63">
                <a:extLst>
                  <a:ext uri="{FF2B5EF4-FFF2-40B4-BE49-F238E27FC236}">
                    <a16:creationId xmlns:a16="http://schemas.microsoft.com/office/drawing/2014/main" id="{95BB437C-CBA0-4AC5-8AF1-737EC46E339F}"/>
                  </a:ext>
                </a:extLst>
              </p:cNvPr>
              <p:cNvSpPr/>
              <p:nvPr/>
            </p:nvSpPr>
            <p:spPr bwMode="auto">
              <a:xfrm>
                <a:off x="9253465" y="2646974"/>
                <a:ext cx="490884" cy="490884"/>
              </a:xfrm>
              <a:prstGeom prst="ellipse">
                <a:avLst/>
              </a:pr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sp>
          <p:nvSpPr>
            <p:cNvPr id="69" name="TextBox 68"/>
            <p:cNvSpPr txBox="1"/>
            <p:nvPr/>
          </p:nvSpPr>
          <p:spPr>
            <a:xfrm>
              <a:off x="9750476" y="4714132"/>
              <a:ext cx="936440" cy="24913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78D4"/>
                  </a:solidFill>
                  <a:effectLst/>
                  <a:uLnTx/>
                  <a:uFillTx/>
                  <a:latin typeface="Segoe Sans Text"/>
                  <a:ea typeface="Segoe UI Black" panose="020B0A02040204020203" pitchFamily="34" charset="0"/>
                  <a:cs typeface="Segoe UI Black" panose="020B0A02040204020203" pitchFamily="34" charset="0"/>
                </a:rPr>
                <a:t>Guaranteed</a:t>
              </a:r>
            </a:p>
          </p:txBody>
        </p:sp>
      </p:grpSp>
    </p:spTree>
    <p:extLst>
      <p:ext uri="{BB962C8B-B14F-4D97-AF65-F5344CB8AC3E}">
        <p14:creationId xmlns:p14="http://schemas.microsoft.com/office/powerpoint/2010/main" val="1825360377"/>
      </p:ext>
    </p:extLst>
  </p:cSld>
  <p:clrMapOvr>
    <a:masterClrMapping/>
  </p:clrMapOvr>
  <p:transition spd="slow">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14:presetBounceEnd="50000">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14:bounceEnd="50000">
                                          <p:cBhvr additive="base">
                                            <p:cTn id="7" dur="500" fill="hold"/>
                                            <p:tgtEl>
                                              <p:spTgt spid="4"/>
                                            </p:tgtEl>
                                            <p:attrNameLst>
                                              <p:attrName>ppt_x</p:attrName>
                                            </p:attrNameLst>
                                          </p:cBhvr>
                                          <p:tavLst>
                                            <p:tav tm="0">
                                              <p:val>
                                                <p:strVal val="0-#ppt_w/2"/>
                                              </p:val>
                                            </p:tav>
                                            <p:tav tm="100000">
                                              <p:val>
                                                <p:strVal val="#ppt_x"/>
                                              </p:val>
                                            </p:tav>
                                          </p:tavLst>
                                        </p:anim>
                                        <p:anim calcmode="lin" valueType="num" p14:bounceEnd="50000">
                                          <p:cBhvr additive="base">
                                            <p:cTn id="8" dur="5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14:presetBounceEnd="50000">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14:bounceEnd="50000">
                                          <p:cBhvr additive="base">
                                            <p:cTn id="11" dur="500" fill="hold"/>
                                            <p:tgtEl>
                                              <p:spTgt spid="5"/>
                                            </p:tgtEl>
                                            <p:attrNameLst>
                                              <p:attrName>ppt_x</p:attrName>
                                            </p:attrNameLst>
                                          </p:cBhvr>
                                          <p:tavLst>
                                            <p:tav tm="0">
                                              <p:val>
                                                <p:strVal val="1+#ppt_w/2"/>
                                              </p:val>
                                            </p:tav>
                                            <p:tav tm="100000">
                                              <p:val>
                                                <p:strVal val="#ppt_x"/>
                                              </p:val>
                                            </p:tav>
                                          </p:tavLst>
                                        </p:anim>
                                        <p:anim calcmode="lin" valueType="num" p14:bounceEnd="50000">
                                          <p:cBhvr additive="base">
                                            <p:cTn id="12"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1+#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CF4AF135-CC9D-88C0-A661-DF8CC30946DD}"/>
              </a:ext>
            </a:extLst>
          </p:cNvPr>
          <p:cNvSpPr>
            <a:spLocks noGrp="1"/>
          </p:cNvSpPr>
          <p:nvPr>
            <p:ph type="title"/>
          </p:nvPr>
        </p:nvSpPr>
        <p:spPr/>
        <p:txBody>
          <a:bodyPr/>
          <a:lstStyle/>
          <a:p>
            <a:r>
              <a:rPr lang="en-US" b="1" spc="300" dirty="0"/>
              <a:t>Azure Cosmos DB is the go-to database for AI Apps</a:t>
            </a:r>
          </a:p>
        </p:txBody>
      </p:sp>
      <p:sp>
        <p:nvSpPr>
          <p:cNvPr id="13" name="Rectangle 12">
            <a:extLst>
              <a:ext uri="{FF2B5EF4-FFF2-40B4-BE49-F238E27FC236}">
                <a16:creationId xmlns:a16="http://schemas.microsoft.com/office/drawing/2014/main" id="{52BF14DD-FA52-9776-0E96-0659D4BB32D0}"/>
              </a:ext>
              <a:ext uri="{C183D7F6-B498-43B3-948B-1728B52AA6E4}">
                <adec:decorative xmlns:adec="http://schemas.microsoft.com/office/drawing/2017/decorative" val="1"/>
              </a:ext>
            </a:extLst>
          </p:cNvPr>
          <p:cNvSpPr/>
          <p:nvPr/>
        </p:nvSpPr>
        <p:spPr bwMode="auto">
          <a:xfrm>
            <a:off x="3519621" y="2318707"/>
            <a:ext cx="2439996" cy="3459221"/>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solidFill>
                <a:srgbClr val="FFFFFF"/>
              </a:solidFill>
              <a:effectLst/>
              <a:uLnTx/>
              <a:uFillTx/>
              <a:latin typeface="Segoe Sans Text"/>
              <a:ea typeface="Segoe UI" pitchFamily="34" charset="0"/>
              <a:cs typeface="Segoe UI" pitchFamily="34" charset="0"/>
            </a:endParaRPr>
          </a:p>
        </p:txBody>
      </p:sp>
      <p:sp>
        <p:nvSpPr>
          <p:cNvPr id="14" name="Rectangle 13">
            <a:extLst>
              <a:ext uri="{FF2B5EF4-FFF2-40B4-BE49-F238E27FC236}">
                <a16:creationId xmlns:a16="http://schemas.microsoft.com/office/drawing/2014/main" id="{77EB67AC-62F2-24F3-EADC-BEA71A8BCB28}"/>
              </a:ext>
              <a:ext uri="{C183D7F6-B498-43B3-948B-1728B52AA6E4}">
                <adec:decorative xmlns:adec="http://schemas.microsoft.com/office/drawing/2017/decorative" val="1"/>
              </a:ext>
            </a:extLst>
          </p:cNvPr>
          <p:cNvSpPr/>
          <p:nvPr/>
        </p:nvSpPr>
        <p:spPr bwMode="auto">
          <a:xfrm>
            <a:off x="6378952" y="2318710"/>
            <a:ext cx="2439996" cy="3459221"/>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solidFill>
                <a:srgbClr val="FFFFFF"/>
              </a:solidFill>
              <a:effectLst/>
              <a:uLnTx/>
              <a:uFillTx/>
              <a:latin typeface="Segoe Sans Text"/>
              <a:ea typeface="Segoe UI" pitchFamily="34" charset="0"/>
              <a:cs typeface="Segoe UI" pitchFamily="34" charset="0"/>
            </a:endParaRPr>
          </a:p>
        </p:txBody>
      </p:sp>
      <p:sp>
        <p:nvSpPr>
          <p:cNvPr id="15" name="Rectangle 14">
            <a:extLst>
              <a:ext uri="{FF2B5EF4-FFF2-40B4-BE49-F238E27FC236}">
                <a16:creationId xmlns:a16="http://schemas.microsoft.com/office/drawing/2014/main" id="{671C381F-D151-4E28-18A6-4A03D599D804}"/>
              </a:ext>
              <a:ext uri="{C183D7F6-B498-43B3-948B-1728B52AA6E4}">
                <adec:decorative xmlns:adec="http://schemas.microsoft.com/office/drawing/2017/decorative" val="1"/>
              </a:ext>
            </a:extLst>
          </p:cNvPr>
          <p:cNvSpPr/>
          <p:nvPr/>
        </p:nvSpPr>
        <p:spPr bwMode="auto">
          <a:xfrm>
            <a:off x="9190331" y="2318709"/>
            <a:ext cx="2439996" cy="3459221"/>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solidFill>
                <a:srgbClr val="FFFFFF"/>
              </a:solidFill>
              <a:effectLst/>
              <a:uLnTx/>
              <a:uFillTx/>
              <a:latin typeface="Segoe Sans Text"/>
              <a:ea typeface="Segoe UI" pitchFamily="34" charset="0"/>
              <a:cs typeface="Segoe UI" pitchFamily="34" charset="0"/>
            </a:endParaRPr>
          </a:p>
        </p:txBody>
      </p:sp>
      <p:sp>
        <p:nvSpPr>
          <p:cNvPr id="17" name="Rectangle 16">
            <a:extLst>
              <a:ext uri="{FF2B5EF4-FFF2-40B4-BE49-F238E27FC236}">
                <a16:creationId xmlns:a16="http://schemas.microsoft.com/office/drawing/2014/main" id="{B9357D76-19E4-5FC9-34F9-904FEA46B37F}"/>
              </a:ext>
              <a:ext uri="{C183D7F6-B498-43B3-948B-1728B52AA6E4}">
                <adec:decorative xmlns:adec="http://schemas.microsoft.com/office/drawing/2017/decorative" val="1"/>
              </a:ext>
            </a:extLst>
          </p:cNvPr>
          <p:cNvSpPr/>
          <p:nvPr/>
        </p:nvSpPr>
        <p:spPr bwMode="auto">
          <a:xfrm>
            <a:off x="588263" y="2318708"/>
            <a:ext cx="2439996" cy="3459221"/>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solidFill>
                <a:srgbClr val="FFFFFF"/>
              </a:solidFill>
              <a:effectLst/>
              <a:uLnTx/>
              <a:uFillTx/>
              <a:latin typeface="Segoe Sans Text"/>
              <a:ea typeface="Segoe UI" pitchFamily="34" charset="0"/>
              <a:cs typeface="Segoe UI" pitchFamily="34" charset="0"/>
            </a:endParaRPr>
          </a:p>
        </p:txBody>
      </p:sp>
      <p:sp>
        <p:nvSpPr>
          <p:cNvPr id="18" name="Rectangle 17">
            <a:extLst>
              <a:ext uri="{FF2B5EF4-FFF2-40B4-BE49-F238E27FC236}">
                <a16:creationId xmlns:a16="http://schemas.microsoft.com/office/drawing/2014/main" id="{2B6528CB-BE94-1928-87BD-8B4E8CA532E9}"/>
              </a:ext>
            </a:extLst>
          </p:cNvPr>
          <p:cNvSpPr/>
          <p:nvPr/>
        </p:nvSpPr>
        <p:spPr>
          <a:xfrm>
            <a:off x="852098" y="3123920"/>
            <a:ext cx="2248188" cy="2323713"/>
          </a:xfrm>
          <a:prstGeom prst="rect">
            <a:avLst/>
          </a:prstGeom>
        </p:spPr>
        <p:txBody>
          <a:bodyPr wrap="square" lIns="0" tIns="0" rIns="0" bIns="0" rtlCol="0" anchor="t" anchorCtr="0">
            <a:spAutoFit/>
          </a:bodyPr>
          <a:lstStyle/>
          <a:p>
            <a:pPr marL="0" marR="0" lvl="0" indent="0" algn="l" defTabSz="932239" rtl="0" eaLnBrk="1" fontAlgn="auto" latinLnBrk="0" hangingPunct="1">
              <a:lnSpc>
                <a:spcPct val="100000"/>
              </a:lnSpc>
              <a:spcBef>
                <a:spcPct val="0"/>
              </a:spcBef>
              <a:spcAft>
                <a:spcPts val="900"/>
              </a:spcAft>
              <a:buClrTx/>
              <a:buSzTx/>
              <a:buFontTx/>
              <a:buNone/>
              <a:tabLst/>
              <a:defRPr/>
            </a:pPr>
            <a:r>
              <a:rPr kumimoji="0" lang="en-US" sz="1400" b="0" i="0" u="none" strike="noStrike" kern="1200" cap="none" spc="0" normalizeH="0" baseline="0" noProof="0" dirty="0">
                <a:ln w="3175">
                  <a:noFill/>
                </a:ln>
                <a:gradFill>
                  <a:gsLst>
                    <a:gs pos="0">
                      <a:srgbClr val="8DC8E8"/>
                    </a:gs>
                    <a:gs pos="100000">
                      <a:srgbClr val="D59ED7"/>
                    </a:gs>
                  </a:gsLst>
                  <a:lin ang="0" scaled="1"/>
                </a:gradFill>
                <a:effectLst/>
                <a:uLnTx/>
                <a:uFillTx/>
                <a:latin typeface="Segoe Sans Display"/>
                <a:ea typeface="+mn-ea"/>
                <a:cs typeface="Segoe Sans Display" pitchFamily="2" charset="0"/>
              </a:rPr>
              <a:t>“We  chose Cosmos DB as the main operational database for Open AI because of its automatic scaling and </a:t>
            </a:r>
            <a:r>
              <a:rPr kumimoji="0" lang="en-US" sz="1400" b="0" i="0" u="none" strike="noStrike" kern="1200" cap="none" spc="0" normalizeH="0" baseline="0" noProof="0" dirty="0" err="1">
                <a:ln w="3175">
                  <a:noFill/>
                </a:ln>
                <a:gradFill>
                  <a:gsLst>
                    <a:gs pos="0">
                      <a:srgbClr val="8DC8E8"/>
                    </a:gs>
                    <a:gs pos="100000">
                      <a:srgbClr val="D59ED7"/>
                    </a:gs>
                  </a:gsLst>
                  <a:lin ang="0" scaled="1"/>
                </a:gradFill>
                <a:effectLst/>
                <a:uLnTx/>
                <a:uFillTx/>
                <a:latin typeface="Segoe Sans Display"/>
                <a:ea typeface="+mn-ea"/>
                <a:cs typeface="Segoe Sans Display" pitchFamily="2" charset="0"/>
              </a:rPr>
              <a:t>schemaless</a:t>
            </a:r>
            <a:r>
              <a:rPr kumimoji="0" lang="en-US" sz="1400" b="0" i="0" u="none" strike="noStrike" kern="1200" cap="none" spc="0" normalizeH="0" baseline="0" noProof="0" dirty="0">
                <a:ln w="3175">
                  <a:noFill/>
                </a:ln>
                <a:gradFill>
                  <a:gsLst>
                    <a:gs pos="0">
                      <a:srgbClr val="8DC8E8"/>
                    </a:gs>
                    <a:gs pos="100000">
                      <a:srgbClr val="D59ED7"/>
                    </a:gs>
                  </a:gsLst>
                  <a:lin ang="0" scaled="1"/>
                </a:gradFill>
                <a:effectLst/>
                <a:uLnTx/>
                <a:uFillTx/>
                <a:latin typeface="Segoe Sans Display"/>
                <a:ea typeface="+mn-ea"/>
                <a:cs typeface="Segoe Sans Display" pitchFamily="2" charset="0"/>
              </a:rPr>
              <a:t> flexibility allowing us to iterate quickly.” </a:t>
            </a:r>
          </a:p>
          <a:p>
            <a:pPr marL="0" marR="0" lvl="0" indent="0" algn="l" defTabSz="914400" rtl="0" eaLnBrk="1" fontAlgn="auto" latinLnBrk="0" hangingPunct="1">
              <a:lnSpc>
                <a:spcPct val="100000"/>
              </a:lnSpc>
              <a:spcBef>
                <a:spcPts val="600"/>
              </a:spcBef>
              <a:spcAft>
                <a:spcPts val="300"/>
              </a:spcAft>
              <a:buClrTx/>
              <a:buSzPct val="130000"/>
              <a:buFontTx/>
              <a:buNone/>
              <a:tabLst/>
              <a:defRPr/>
            </a:pPr>
            <a:r>
              <a:rPr kumimoji="0" lang="en-US" sz="1100" b="0" i="0" u="none" strike="noStrike" kern="1200" cap="none" spc="0" normalizeH="0" baseline="0" noProof="0" dirty="0">
                <a:ln>
                  <a:noFill/>
                </a:ln>
                <a:solidFill>
                  <a:srgbClr val="FFFFFF"/>
                </a:solidFill>
                <a:effectLst/>
                <a:uLnTx/>
                <a:uFillTx/>
                <a:latin typeface="Segoe Sans Text"/>
                <a:ea typeface="+mn-ea"/>
                <a:cs typeface="Segoe Sans Text"/>
              </a:rPr>
              <a:t>Nick Cooper</a:t>
            </a:r>
            <a:br>
              <a:rPr kumimoji="0" lang="en-US" sz="1100" b="0" i="0" u="none" strike="noStrike" kern="1200" cap="none" spc="0" normalizeH="0" baseline="0" noProof="0" dirty="0">
                <a:ln>
                  <a:noFill/>
                </a:ln>
                <a:solidFill>
                  <a:srgbClr val="FFFFFF"/>
                </a:solidFill>
                <a:effectLst/>
                <a:uLnTx/>
                <a:uFillTx/>
                <a:latin typeface="Segoe Sans Text" pitchFamily="2" charset="0"/>
                <a:ea typeface="+mn-ea"/>
                <a:cs typeface="+mn-cs"/>
              </a:rPr>
            </a:br>
            <a:r>
              <a:rPr kumimoji="0" lang="en-US" sz="1100" b="0" i="0" u="none" strike="noStrike" kern="1200" cap="none" spc="0" normalizeH="0" baseline="0" noProof="0" dirty="0">
                <a:ln>
                  <a:noFill/>
                </a:ln>
                <a:solidFill>
                  <a:srgbClr val="FFFFFF"/>
                </a:solidFill>
                <a:effectLst/>
                <a:uLnTx/>
                <a:uFillTx/>
                <a:latin typeface="Segoe Sans Text"/>
                <a:ea typeface="+mn-ea"/>
                <a:cs typeface="Segoe Sans Text"/>
              </a:rPr>
              <a:t>Staff Engineer</a:t>
            </a:r>
          </a:p>
          <a:p>
            <a:pPr marL="0" marR="0" lvl="0" indent="0" algn="l" defTabSz="914367" rtl="0" eaLnBrk="1" fontAlgn="auto" latinLnBrk="0" hangingPunct="1">
              <a:lnSpc>
                <a:spcPct val="100000"/>
              </a:lnSpc>
              <a:spcBef>
                <a:spcPts val="600"/>
              </a:spcBef>
              <a:spcAft>
                <a:spcPts val="300"/>
              </a:spcAft>
              <a:buClrTx/>
              <a:buSzPct val="130000"/>
              <a:buFontTx/>
              <a:buNone/>
              <a:tabLst/>
              <a:defRPr/>
            </a:pPr>
            <a:r>
              <a:rPr kumimoji="0" lang="en-US" sz="1100" b="0" i="0" u="none" strike="noStrike" kern="1200" cap="none" spc="0" normalizeH="0" baseline="0" noProof="0" dirty="0">
                <a:ln>
                  <a:noFill/>
                </a:ln>
                <a:solidFill>
                  <a:srgbClr val="FFFFFF"/>
                </a:solidFill>
                <a:effectLst/>
                <a:uLnTx/>
                <a:uFillTx/>
                <a:latin typeface="Segoe Sans Display"/>
                <a:ea typeface="+mn-ea"/>
                <a:cs typeface="+mn-cs"/>
              </a:rPr>
              <a:t>Open AI</a:t>
            </a:r>
          </a:p>
        </p:txBody>
      </p:sp>
      <p:pic>
        <p:nvPicPr>
          <p:cNvPr id="19" name="Picture 18">
            <a:extLst>
              <a:ext uri="{FF2B5EF4-FFF2-40B4-BE49-F238E27FC236}">
                <a16:creationId xmlns:a16="http://schemas.microsoft.com/office/drawing/2014/main" id="{C442DB27-28C4-4FE2-FD2F-2EF88F28A971}"/>
              </a:ext>
              <a:ext uri="{C183D7F6-B498-43B3-948B-1728B52AA6E4}">
                <adec:decorative xmlns:adec="http://schemas.microsoft.com/office/drawing/2017/decorative" val="1"/>
              </a:ext>
            </a:extLst>
          </p:cNvPr>
          <p:cNvPicPr>
            <a:picLocks noChangeAspect="1"/>
          </p:cNvPicPr>
          <p:nvPr/>
        </p:nvPicPr>
        <p:blipFill>
          <a:blip r:embed="rId2" cstate="hq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945310" y="2515445"/>
            <a:ext cx="1514436" cy="411738"/>
          </a:xfrm>
          <a:prstGeom prst="rect">
            <a:avLst/>
          </a:prstGeom>
        </p:spPr>
      </p:pic>
      <p:sp>
        <p:nvSpPr>
          <p:cNvPr id="20" name="Rectangle 19">
            <a:extLst>
              <a:ext uri="{FF2B5EF4-FFF2-40B4-BE49-F238E27FC236}">
                <a16:creationId xmlns:a16="http://schemas.microsoft.com/office/drawing/2014/main" id="{D6011753-7559-A482-0CA2-B12372D95697}"/>
              </a:ext>
            </a:extLst>
          </p:cNvPr>
          <p:cNvSpPr/>
          <p:nvPr/>
        </p:nvSpPr>
        <p:spPr>
          <a:xfrm>
            <a:off x="3695989" y="3123920"/>
            <a:ext cx="2135213" cy="2369880"/>
          </a:xfrm>
          <a:prstGeom prst="rect">
            <a:avLst/>
          </a:prstGeom>
        </p:spPr>
        <p:txBody>
          <a:bodyPr wrap="square" lIns="0" tIns="0" rIns="0" bIns="0" rtlCol="0" anchor="t" anchorCtr="0">
            <a:spAutoFit/>
          </a:bodyPr>
          <a:lstStyle/>
          <a:p>
            <a:pPr marL="0" marR="0" lvl="0" indent="0" algn="l" defTabSz="932239" rtl="0" eaLnBrk="1" fontAlgn="auto" latinLnBrk="0" hangingPunct="1">
              <a:lnSpc>
                <a:spcPct val="100000"/>
              </a:lnSpc>
              <a:spcBef>
                <a:spcPts val="0"/>
              </a:spcBef>
              <a:spcAft>
                <a:spcPts val="900"/>
              </a:spcAft>
              <a:buClrTx/>
              <a:buSzTx/>
              <a:buFontTx/>
              <a:buNone/>
              <a:tabLst/>
              <a:defRPr/>
            </a:pPr>
            <a:r>
              <a:rPr kumimoji="0" lang="en-US" sz="1400" b="0" i="0" u="none" strike="noStrike" kern="1200" cap="none" spc="0" normalizeH="0" baseline="0" noProof="0" dirty="0">
                <a:ln w="3175">
                  <a:noFill/>
                </a:ln>
                <a:gradFill>
                  <a:gsLst>
                    <a:gs pos="0">
                      <a:srgbClr val="8DC8E8"/>
                    </a:gs>
                    <a:gs pos="100000">
                      <a:srgbClr val="D59ED7"/>
                    </a:gs>
                  </a:gsLst>
                  <a:lin ang="0" scaled="1"/>
                </a:gradFill>
                <a:effectLst/>
                <a:uLnTx/>
                <a:uFillTx/>
                <a:latin typeface="Segoe Sans Display"/>
                <a:ea typeface="+mn-ea"/>
                <a:cs typeface="Segoe Sans Display" pitchFamily="2" charset="0"/>
              </a:rPr>
              <a:t>“”We use Cosmos DB as the ‘brain’ of our intelligent agreements management, We chose it for its flexible </a:t>
            </a:r>
            <a:r>
              <a:rPr kumimoji="0" lang="en-US" sz="1400" b="0" i="0" u="none" strike="noStrike" kern="1200" cap="none" spc="0" normalizeH="0" baseline="0" noProof="0" dirty="0" err="1">
                <a:ln w="3175">
                  <a:noFill/>
                </a:ln>
                <a:gradFill>
                  <a:gsLst>
                    <a:gs pos="0">
                      <a:srgbClr val="8DC8E8"/>
                    </a:gs>
                    <a:gs pos="100000">
                      <a:srgbClr val="D59ED7"/>
                    </a:gs>
                  </a:gsLst>
                  <a:lin ang="0" scaled="1"/>
                </a:gradFill>
                <a:effectLst/>
                <a:uLnTx/>
                <a:uFillTx/>
                <a:latin typeface="Segoe Sans Display"/>
                <a:ea typeface="+mn-ea"/>
                <a:cs typeface="Segoe Sans Display" pitchFamily="2" charset="0"/>
              </a:rPr>
              <a:t>schemaless</a:t>
            </a:r>
            <a:r>
              <a:rPr kumimoji="0" lang="en-US" sz="1400" b="0" i="0" u="none" strike="noStrike" kern="1200" cap="none" spc="0" normalizeH="0" baseline="0" noProof="0" dirty="0">
                <a:ln w="3175">
                  <a:noFill/>
                </a:ln>
                <a:gradFill>
                  <a:gsLst>
                    <a:gs pos="0">
                      <a:srgbClr val="8DC8E8"/>
                    </a:gs>
                    <a:gs pos="100000">
                      <a:srgbClr val="D59ED7"/>
                    </a:gs>
                  </a:gsLst>
                  <a:lin ang="0" scaled="1"/>
                </a:gradFill>
                <a:effectLst/>
                <a:uLnTx/>
                <a:uFillTx/>
                <a:latin typeface="Segoe Sans Display"/>
                <a:ea typeface="+mn-ea"/>
                <a:cs typeface="Segoe Sans Display" pitchFamily="2" charset="0"/>
              </a:rPr>
              <a:t> </a:t>
            </a:r>
            <a:r>
              <a:rPr kumimoji="0" lang="en-US" sz="1400" b="0" i="0" u="none" strike="noStrike" kern="1200" cap="none" spc="0" normalizeH="0" baseline="0" noProof="0" dirty="0" err="1">
                <a:ln w="3175">
                  <a:noFill/>
                </a:ln>
                <a:gradFill>
                  <a:gsLst>
                    <a:gs pos="0">
                      <a:srgbClr val="8DC8E8"/>
                    </a:gs>
                    <a:gs pos="100000">
                      <a:srgbClr val="D59ED7"/>
                    </a:gs>
                  </a:gsLst>
                  <a:lin ang="0" scaled="1"/>
                </a:gradFill>
                <a:effectLst/>
                <a:uLnTx/>
                <a:uFillTx/>
                <a:latin typeface="Segoe Sans Display"/>
                <a:ea typeface="+mn-ea"/>
                <a:cs typeface="Segoe Sans Display" pitchFamily="2" charset="0"/>
              </a:rPr>
              <a:t>datamodel</a:t>
            </a:r>
            <a:r>
              <a:rPr kumimoji="0" lang="en-US" sz="1400" b="0" i="0" u="none" strike="noStrike" kern="1200" cap="none" spc="0" normalizeH="0" baseline="0" noProof="0" dirty="0">
                <a:ln w="3175">
                  <a:noFill/>
                </a:ln>
                <a:gradFill>
                  <a:gsLst>
                    <a:gs pos="0">
                      <a:srgbClr val="8DC8E8"/>
                    </a:gs>
                    <a:gs pos="100000">
                      <a:srgbClr val="D59ED7"/>
                    </a:gs>
                  </a:gsLst>
                  <a:lin ang="0" scaled="1"/>
                </a:gradFill>
                <a:effectLst/>
                <a:uLnTx/>
                <a:uFillTx/>
                <a:latin typeface="Segoe Sans Display"/>
                <a:ea typeface="+mn-ea"/>
                <a:cs typeface="Segoe Sans Display" pitchFamily="2" charset="0"/>
              </a:rPr>
              <a:t>, and scalable and cost effective vector search capability”</a:t>
            </a:r>
          </a:p>
          <a:p>
            <a:pPr marL="0" marR="0" lvl="0" indent="0" algn="l" defTabSz="914400" rtl="0" eaLnBrk="1" fontAlgn="auto" latinLnBrk="0" hangingPunct="1">
              <a:lnSpc>
                <a:spcPct val="100000"/>
              </a:lnSpc>
              <a:spcBef>
                <a:spcPts val="600"/>
              </a:spcBef>
              <a:spcAft>
                <a:spcPts val="300"/>
              </a:spcAft>
              <a:buClrTx/>
              <a:buSzPct val="130000"/>
              <a:buFontTx/>
              <a:buNone/>
              <a:tabLst/>
              <a:defRPr/>
            </a:pPr>
            <a:r>
              <a:rPr kumimoji="0" lang="en-US" sz="1100" b="0" i="0" u="none" strike="noStrike" kern="1200" cap="none" spc="0" normalizeH="0" baseline="0" noProof="0" dirty="0">
                <a:ln>
                  <a:noFill/>
                </a:ln>
                <a:solidFill>
                  <a:srgbClr val="FFFFFF"/>
                </a:solidFill>
                <a:effectLst/>
                <a:uLnTx/>
                <a:uFillTx/>
                <a:latin typeface="Segoe Sans Display"/>
                <a:ea typeface="+mn-ea"/>
                <a:cs typeface="+mn-cs"/>
              </a:rPr>
              <a:t>Kunal Mukerjee</a:t>
            </a:r>
          </a:p>
          <a:p>
            <a:pPr marL="0" marR="0" lvl="0" indent="0" algn="l" defTabSz="914400" rtl="0" eaLnBrk="1" fontAlgn="auto" latinLnBrk="0" hangingPunct="1">
              <a:lnSpc>
                <a:spcPct val="100000"/>
              </a:lnSpc>
              <a:spcBef>
                <a:spcPts val="600"/>
              </a:spcBef>
              <a:spcAft>
                <a:spcPts val="300"/>
              </a:spcAft>
              <a:buClrTx/>
              <a:buSzPct val="130000"/>
              <a:buFontTx/>
              <a:buNone/>
              <a:tabLst/>
              <a:defRPr/>
            </a:pPr>
            <a:r>
              <a:rPr kumimoji="0" lang="en-US" sz="1100" b="0" i="0" u="none" strike="noStrike" kern="1200" cap="none" spc="0" normalizeH="0" baseline="0" noProof="0" dirty="0">
                <a:ln>
                  <a:noFill/>
                </a:ln>
                <a:solidFill>
                  <a:srgbClr val="FFFFFF"/>
                </a:solidFill>
                <a:effectLst/>
                <a:uLnTx/>
                <a:uFillTx/>
                <a:latin typeface="Segoe Sans Display"/>
                <a:ea typeface="+mn-ea"/>
                <a:cs typeface="+mn-cs"/>
              </a:rPr>
              <a:t>Vice President, AI, </a:t>
            </a:r>
            <a:r>
              <a:rPr kumimoji="0" lang="en-US" sz="1100" b="0" i="0" u="none" strike="noStrike" kern="1200" cap="none" spc="0" normalizeH="0" baseline="0" noProof="0" dirty="0" err="1">
                <a:ln>
                  <a:noFill/>
                </a:ln>
                <a:solidFill>
                  <a:srgbClr val="FFFFFF"/>
                </a:solidFill>
                <a:effectLst/>
                <a:uLnTx/>
                <a:uFillTx/>
                <a:latin typeface="Segoe Sans Display"/>
                <a:ea typeface="+mn-ea"/>
                <a:cs typeface="+mn-cs"/>
              </a:rPr>
              <a:t>Docusign</a:t>
            </a:r>
            <a:endParaRPr kumimoji="0" lang="en-US" sz="1100" b="0" i="0" u="none" strike="noStrike" kern="1200" cap="none" spc="0" normalizeH="0" baseline="0" noProof="0" dirty="0">
              <a:ln>
                <a:noFill/>
              </a:ln>
              <a:solidFill>
                <a:srgbClr val="FFFFFF"/>
              </a:solidFill>
              <a:effectLst/>
              <a:uLnTx/>
              <a:uFillTx/>
              <a:latin typeface="Segoe Sans Display"/>
              <a:ea typeface="+mn-ea"/>
              <a:cs typeface="+mn-cs"/>
            </a:endParaRPr>
          </a:p>
        </p:txBody>
      </p:sp>
      <p:pic>
        <p:nvPicPr>
          <p:cNvPr id="21" name="Picture 20">
            <a:extLst>
              <a:ext uri="{FF2B5EF4-FFF2-40B4-BE49-F238E27FC236}">
                <a16:creationId xmlns:a16="http://schemas.microsoft.com/office/drawing/2014/main" id="{4A1A2964-F770-EAFF-51A0-A375DAC0BFF9}"/>
              </a:ext>
              <a:ext uri="{C183D7F6-B498-43B3-948B-1728B52AA6E4}">
                <adec:decorative xmlns:adec="http://schemas.microsoft.com/office/drawing/2017/decorative" val="1"/>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921177" y="2634550"/>
            <a:ext cx="1444877" cy="292633"/>
          </a:xfrm>
          <a:prstGeom prst="rect">
            <a:avLst/>
          </a:prstGeom>
        </p:spPr>
      </p:pic>
      <p:sp>
        <p:nvSpPr>
          <p:cNvPr id="22" name="Rectangle 21">
            <a:extLst>
              <a:ext uri="{FF2B5EF4-FFF2-40B4-BE49-F238E27FC236}">
                <a16:creationId xmlns:a16="http://schemas.microsoft.com/office/drawing/2014/main" id="{B578EFAB-40E3-5CE2-7831-98EF497017F1}"/>
              </a:ext>
            </a:extLst>
          </p:cNvPr>
          <p:cNvSpPr/>
          <p:nvPr/>
        </p:nvSpPr>
        <p:spPr>
          <a:xfrm>
            <a:off x="6540504" y="3125491"/>
            <a:ext cx="2116891" cy="1700466"/>
          </a:xfrm>
          <a:prstGeom prst="rect">
            <a:avLst/>
          </a:prstGeom>
        </p:spPr>
        <p:txBody>
          <a:bodyPr wrap="square" lIns="0" tIns="0" rIns="0" bIns="0" rtlCol="0" anchor="t" anchorCtr="0">
            <a:spAutoFit/>
          </a:bodyPr>
          <a:lstStyle/>
          <a:p>
            <a:pPr marL="0" marR="0" lvl="0" indent="0" algn="l" defTabSz="932239" rtl="0" eaLnBrk="1" fontAlgn="auto" latinLnBrk="0" hangingPunct="1">
              <a:lnSpc>
                <a:spcPct val="100000"/>
              </a:lnSpc>
              <a:spcBef>
                <a:spcPts val="0"/>
              </a:spcBef>
              <a:spcAft>
                <a:spcPts val="900"/>
              </a:spcAft>
              <a:buClrTx/>
              <a:buSzTx/>
              <a:buFontTx/>
              <a:buNone/>
              <a:tabLst/>
              <a:defRPr/>
            </a:pPr>
            <a:r>
              <a:rPr kumimoji="0" lang="en-US" sz="1400" b="0" i="0" u="none" strike="noStrike" kern="1200" cap="none" spc="0" normalizeH="0" baseline="0" noProof="0" dirty="0">
                <a:ln w="3175">
                  <a:noFill/>
                </a:ln>
                <a:gradFill>
                  <a:gsLst>
                    <a:gs pos="0">
                      <a:srgbClr val="8DC8E8"/>
                    </a:gs>
                    <a:gs pos="100000">
                      <a:srgbClr val="D59ED7"/>
                    </a:gs>
                  </a:gsLst>
                  <a:lin ang="0" scaled="1"/>
                </a:gradFill>
                <a:effectLst/>
                <a:uLnTx/>
                <a:uFillTx/>
                <a:latin typeface="Segoe Sans Display"/>
                <a:ea typeface="+mn-ea"/>
                <a:cs typeface="Segoe Sans Display" pitchFamily="2" charset="0"/>
              </a:rPr>
              <a:t>“Cosmos DB vector and hybrid search is our top choice for semantic search over other options like Elastic.”</a:t>
            </a:r>
          </a:p>
          <a:p>
            <a:pPr marL="0" marR="0" lvl="0" indent="0" algn="l" defTabSz="914400" rtl="0" eaLnBrk="1" fontAlgn="auto" latinLnBrk="0" hangingPunct="1">
              <a:lnSpc>
                <a:spcPct val="100000"/>
              </a:lnSpc>
              <a:spcBef>
                <a:spcPts val="0"/>
              </a:spcBef>
              <a:spcAft>
                <a:spcPts val="600"/>
              </a:spcAft>
              <a:buClrTx/>
              <a:buSzPct val="130000"/>
              <a:buFontTx/>
              <a:buNone/>
              <a:tabLst/>
              <a:defRPr/>
            </a:pPr>
            <a:r>
              <a:rPr kumimoji="0" lang="en-US" sz="1100" b="0" i="0" u="none" strike="noStrike" kern="1200" cap="none" spc="0" normalizeH="0" baseline="0" noProof="0" dirty="0">
                <a:ln>
                  <a:noFill/>
                </a:ln>
                <a:solidFill>
                  <a:srgbClr val="FFFFFF"/>
                </a:solidFill>
                <a:effectLst/>
                <a:uLnTx/>
                <a:uFillTx/>
                <a:latin typeface="Segoe Sans Display"/>
                <a:ea typeface="+mn-ea"/>
                <a:cs typeface="+mn-cs"/>
              </a:rPr>
              <a:t>Zach Rossman</a:t>
            </a:r>
            <a:br>
              <a:rPr kumimoji="0" lang="en-US" sz="1100" b="0" i="0" u="none" strike="noStrike" kern="1200" cap="none" spc="0" normalizeH="0" baseline="0" noProof="0" dirty="0">
                <a:ln>
                  <a:noFill/>
                </a:ln>
                <a:solidFill>
                  <a:srgbClr val="FFFFFF"/>
                </a:solidFill>
                <a:effectLst/>
                <a:uLnTx/>
                <a:uFillTx/>
                <a:latin typeface="Segoe Sans Display"/>
                <a:ea typeface="+mn-ea"/>
                <a:cs typeface="+mn-cs"/>
              </a:rPr>
            </a:br>
            <a:r>
              <a:rPr kumimoji="0" lang="en-US" sz="1100" b="0" i="0" u="none" strike="noStrike" kern="1200" cap="none" spc="0" normalizeH="0" baseline="0" noProof="0" dirty="0">
                <a:ln>
                  <a:noFill/>
                </a:ln>
                <a:solidFill>
                  <a:srgbClr val="FFFFFF"/>
                </a:solidFill>
                <a:effectLst/>
                <a:uLnTx/>
                <a:uFillTx/>
                <a:latin typeface="Segoe Sans Display"/>
                <a:ea typeface="+mn-ea"/>
                <a:cs typeface="+mn-cs"/>
              </a:rPr>
              <a:t>Staff Engineer, AI &amp; Security Veeam</a:t>
            </a:r>
          </a:p>
        </p:txBody>
      </p:sp>
      <p:pic>
        <p:nvPicPr>
          <p:cNvPr id="23" name="Picture 22">
            <a:extLst>
              <a:ext uri="{FF2B5EF4-FFF2-40B4-BE49-F238E27FC236}">
                <a16:creationId xmlns:a16="http://schemas.microsoft.com/office/drawing/2014/main" id="{91228A3F-5E5F-49B8-0C86-D2907408F019}"/>
              </a:ext>
              <a:ext uri="{C183D7F6-B498-43B3-948B-1728B52AA6E4}">
                <adec:decorative xmlns:adec="http://schemas.microsoft.com/office/drawing/2017/decorative" val="1"/>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866930" y="2555295"/>
            <a:ext cx="1225402" cy="371888"/>
          </a:xfrm>
          <a:prstGeom prst="rect">
            <a:avLst/>
          </a:prstGeom>
        </p:spPr>
      </p:pic>
      <p:pic>
        <p:nvPicPr>
          <p:cNvPr id="25" name="Picture 6">
            <a:extLst>
              <a:ext uri="{FF2B5EF4-FFF2-40B4-BE49-F238E27FC236}">
                <a16:creationId xmlns:a16="http://schemas.microsoft.com/office/drawing/2014/main" id="{FB1C9A93-4CDF-3609-CFEA-328D0CBAFE69}"/>
              </a:ext>
              <a:ext uri="{C183D7F6-B498-43B3-948B-1728B52AA6E4}">
                <adec:decorative xmlns:adec="http://schemas.microsoft.com/office/drawing/2017/decorative" val="1"/>
              </a:ext>
            </a:extLst>
          </p:cNvPr>
          <p:cNvPicPr>
            <a:picLocks noChangeAspect="1" noChangeArrowheads="1"/>
          </p:cNvPicPr>
          <p:nvPr/>
        </p:nvPicPr>
        <p:blipFill>
          <a:blip r:embed="rId6" cstate="hqprint">
            <a:extLst>
              <a:ext uri="{28A0092B-C50C-407E-A947-70E740481C1C}">
                <a14:useLocalDpi xmlns:a14="http://schemas.microsoft.com/office/drawing/2010/main"/>
              </a:ext>
            </a:extLst>
          </a:blip>
          <a:srcRect/>
          <a:stretch>
            <a:fillRect/>
          </a:stretch>
        </p:blipFill>
        <p:spPr bwMode="auto">
          <a:xfrm>
            <a:off x="9397957" y="2515445"/>
            <a:ext cx="2024743" cy="468222"/>
          </a:xfrm>
          <a:prstGeom prst="rect">
            <a:avLst/>
          </a:prstGeom>
          <a:noFill/>
          <a:extLst>
            <a:ext uri="{909E8E84-426E-40DD-AFC4-6F175D3DCCD1}">
              <a14:hiddenFill xmlns:a14="http://schemas.microsoft.com/office/drawing/2010/main">
                <a:solidFill>
                  <a:srgbClr val="FFFFFF"/>
                </a:solidFill>
              </a14:hiddenFill>
            </a:ext>
          </a:extLst>
        </p:spPr>
      </p:pic>
      <p:sp>
        <p:nvSpPr>
          <p:cNvPr id="26" name="Rectangle 25">
            <a:extLst>
              <a:ext uri="{FF2B5EF4-FFF2-40B4-BE49-F238E27FC236}">
                <a16:creationId xmlns:a16="http://schemas.microsoft.com/office/drawing/2014/main" id="{CF7BEC60-957D-96B4-AF09-8EFF9723DDD2}"/>
              </a:ext>
            </a:extLst>
          </p:cNvPr>
          <p:cNvSpPr/>
          <p:nvPr/>
        </p:nvSpPr>
        <p:spPr>
          <a:xfrm>
            <a:off x="9342867" y="3112378"/>
            <a:ext cx="2260870" cy="2392963"/>
          </a:xfrm>
          <a:prstGeom prst="rect">
            <a:avLst/>
          </a:prstGeom>
        </p:spPr>
        <p:txBody>
          <a:bodyPr wrap="square" lIns="0" tIns="0" rIns="0" bIns="0" rtlCol="0" anchor="t" anchorCtr="0">
            <a:spAutoFit/>
          </a:bodyPr>
          <a:lstStyle/>
          <a:p>
            <a:pPr marL="0" marR="0" lvl="0" indent="0" algn="l" defTabSz="932239" rtl="0" eaLnBrk="1" fontAlgn="auto" latinLnBrk="0" hangingPunct="1">
              <a:lnSpc>
                <a:spcPct val="100000"/>
              </a:lnSpc>
              <a:spcBef>
                <a:spcPts val="0"/>
              </a:spcBef>
              <a:spcAft>
                <a:spcPts val="900"/>
              </a:spcAft>
              <a:buClrTx/>
              <a:buSzTx/>
              <a:buFontTx/>
              <a:buNone/>
              <a:tabLst/>
              <a:defRPr/>
            </a:pPr>
            <a:r>
              <a:rPr kumimoji="0" lang="en-US" sz="1400" b="0" i="0" u="none" strike="noStrike" kern="1200" cap="none" spc="0" normalizeH="0" baseline="0" noProof="0" dirty="0">
                <a:ln w="3175">
                  <a:noFill/>
                </a:ln>
                <a:gradFill>
                  <a:gsLst>
                    <a:gs pos="0">
                      <a:srgbClr val="8DC8E8"/>
                    </a:gs>
                    <a:gs pos="100000">
                      <a:srgbClr val="D59ED7"/>
                    </a:gs>
                  </a:gsLst>
                  <a:lin ang="0" scaled="1"/>
                </a:gradFill>
                <a:effectLst/>
                <a:uLnTx/>
                <a:uFillTx/>
                <a:latin typeface="Segoe Sans Display"/>
                <a:ea typeface="+mn-ea"/>
                <a:cs typeface="Segoe Sans Display" pitchFamily="2" charset="0"/>
              </a:rPr>
              <a:t>“With our virtual assistant in particular, we have experienced the higher scale, higher availability, and faster time to market of using Azure Cosmos DB..”</a:t>
            </a:r>
          </a:p>
          <a:p>
            <a:pPr marL="0" marR="0" lvl="0" indent="0" algn="l" defTabSz="932239" rtl="0" eaLnBrk="1" fontAlgn="auto" latinLnBrk="0" hangingPunct="1">
              <a:lnSpc>
                <a:spcPct val="100000"/>
              </a:lnSpc>
              <a:spcBef>
                <a:spcPts val="0"/>
              </a:spcBef>
              <a:spcAft>
                <a:spcPts val="90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Sans Display"/>
                <a:ea typeface="+mn-ea"/>
                <a:cs typeface="+mn-cs"/>
              </a:rPr>
              <a:t>Viju Chacko</a:t>
            </a:r>
            <a:br>
              <a:rPr kumimoji="0" lang="en-US" sz="1100" b="0" i="0" u="none" strike="noStrike" kern="1200" cap="none" spc="0" normalizeH="0" baseline="0" noProof="0" dirty="0">
                <a:ln>
                  <a:noFill/>
                </a:ln>
                <a:solidFill>
                  <a:srgbClr val="FFFFFF"/>
                </a:solidFill>
                <a:effectLst/>
                <a:uLnTx/>
                <a:uFillTx/>
                <a:latin typeface="Segoe Sans Display"/>
                <a:ea typeface="+mn-ea"/>
                <a:cs typeface="+mn-cs"/>
              </a:rPr>
            </a:br>
            <a:r>
              <a:rPr kumimoji="0" lang="en-US" sz="1100" b="0" i="0" u="none" strike="noStrike" kern="1200" cap="none" spc="0" normalizeH="0" baseline="0" noProof="0" dirty="0">
                <a:ln>
                  <a:noFill/>
                </a:ln>
                <a:solidFill>
                  <a:srgbClr val="FFFFFF"/>
                </a:solidFill>
                <a:effectLst/>
                <a:uLnTx/>
                <a:uFillTx/>
                <a:latin typeface="Segoe Sans Display"/>
                <a:ea typeface="+mn-ea"/>
                <a:cs typeface="+mn-cs"/>
              </a:rPr>
              <a:t>Head of Digital Architecture</a:t>
            </a:r>
          </a:p>
          <a:p>
            <a:pPr marL="0" marR="0" lvl="0" indent="0" algn="l" defTabSz="932239" rtl="0" eaLnBrk="1" fontAlgn="auto" latinLnBrk="0" hangingPunct="1">
              <a:lnSpc>
                <a:spcPct val="100000"/>
              </a:lnSpc>
              <a:spcBef>
                <a:spcPts val="0"/>
              </a:spcBef>
              <a:spcAft>
                <a:spcPts val="90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Sans Display"/>
                <a:ea typeface="+mn-ea"/>
                <a:cs typeface="+mn-cs"/>
              </a:rPr>
              <a:t>Air India</a:t>
            </a:r>
          </a:p>
          <a:p>
            <a:pPr marL="0" marR="0" lvl="0" indent="0" algn="l" defTabSz="914367" rtl="0" eaLnBrk="1" fontAlgn="auto" latinLnBrk="0" hangingPunct="1">
              <a:lnSpc>
                <a:spcPct val="100000"/>
              </a:lnSpc>
              <a:spcBef>
                <a:spcPts val="600"/>
              </a:spcBef>
              <a:spcAft>
                <a:spcPts val="300"/>
              </a:spcAft>
              <a:buClrTx/>
              <a:buSzPct val="130000"/>
              <a:buFontTx/>
              <a:buNone/>
              <a:tabLst/>
              <a:defRPr/>
            </a:pPr>
            <a:endParaRPr kumimoji="0" lang="en-US" sz="1100" b="0" i="0" u="none" strike="noStrike" kern="1200" cap="none" spc="0" normalizeH="0" baseline="0" noProof="0" dirty="0">
              <a:ln>
                <a:noFill/>
              </a:ln>
              <a:solidFill>
                <a:srgbClr val="FFFFFF"/>
              </a:solidFill>
              <a:effectLst/>
              <a:uLnTx/>
              <a:uFillTx/>
              <a:latin typeface="Segoe Sans Display"/>
              <a:ea typeface="+mn-ea"/>
              <a:cs typeface="+mn-cs"/>
            </a:endParaRPr>
          </a:p>
        </p:txBody>
      </p:sp>
      <p:sp>
        <p:nvSpPr>
          <p:cNvPr id="27" name="Title 65">
            <a:extLst>
              <a:ext uri="{FF2B5EF4-FFF2-40B4-BE49-F238E27FC236}">
                <a16:creationId xmlns:a16="http://schemas.microsoft.com/office/drawing/2014/main" id="{A61951DF-BD31-E97A-9B05-DF3122C5941B}"/>
              </a:ext>
            </a:extLst>
          </p:cNvPr>
          <p:cNvSpPr txBox="1">
            <a:spLocks/>
          </p:cNvSpPr>
          <p:nvPr/>
        </p:nvSpPr>
        <p:spPr>
          <a:xfrm>
            <a:off x="588263" y="1247783"/>
            <a:ext cx="9427139" cy="369332"/>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dirty="0">
                <a:ln w="3175">
                  <a:noFill/>
                </a:ln>
                <a:solidFill>
                  <a:srgbClr val="000000"/>
                </a:solidFill>
                <a:effectLst/>
                <a:uLnTx/>
                <a:uFillTx/>
                <a:latin typeface="Segoe Sans Display"/>
                <a:ea typeface="+mn-ea"/>
                <a:cs typeface="Segoe Sans Display" pitchFamily="2" charset="0"/>
              </a:rPr>
              <a:t>42% of Azure Cosmos DB usage comes from apps using AI</a:t>
            </a:r>
          </a:p>
        </p:txBody>
      </p:sp>
    </p:spTree>
    <p:extLst>
      <p:ext uri="{BB962C8B-B14F-4D97-AF65-F5344CB8AC3E}">
        <p14:creationId xmlns:p14="http://schemas.microsoft.com/office/powerpoint/2010/main" val="23455226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42" presetClass="path" presetSubtype="0" decel="100000" fill="hold" grpId="1" nodeType="withEffect">
                                  <p:stCondLst>
                                    <p:cond delay="0"/>
                                  </p:stCondLst>
                                  <p:childTnLst>
                                    <p:animMotion origin="layout" path="M 4.16667E-6 3.7037E-6 L 4.16667E-6 0.03541 " pathEditMode="relative" rAng="0" ptsTypes="AA">
                                      <p:cBhvr>
                                        <p:cTn id="9" dur="700" spd="-100000" fill="hold"/>
                                        <p:tgtEl>
                                          <p:spTgt spid="27"/>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7" grpId="1"/>
    </p:bldLst>
  </p:timing>
</p:sld>
</file>

<file path=ppt/theme/theme1.xml><?xml version="1.0" encoding="utf-8"?>
<a:theme xmlns:a="http://schemas.openxmlformats.org/drawingml/2006/main" name="WHITE TEMPLATE">
  <a:themeElements>
    <a:clrScheme name="Windows blue">
      <a:dk1>
        <a:srgbClr val="505050"/>
      </a:dk1>
      <a:lt1>
        <a:srgbClr val="FFFFFF"/>
      </a:lt1>
      <a:dk2>
        <a:srgbClr val="0078D7"/>
      </a:dk2>
      <a:lt2>
        <a:srgbClr val="00BCF2"/>
      </a:lt2>
      <a:accent1>
        <a:srgbClr val="002050"/>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Segoe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9050">
          <a:solidFill>
            <a:schemeClr val="bg1">
              <a:lumMod val="50000"/>
            </a:schemeClr>
          </a:solidFill>
          <a:miter lim="800000"/>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WHITE_Oct_2014.potx" id="{C564F283-C16D-4027-A632-54E31EB1987D}" vid="{27B3D32C-9224-41E9-A662-F35EEB154FF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Custom 18">
    <a:dk1>
      <a:srgbClr val="091F2C"/>
    </a:dk1>
    <a:lt1>
      <a:srgbClr val="FFFFFF"/>
    </a:lt1>
    <a:dk2>
      <a:srgbClr val="091F2C"/>
    </a:dk2>
    <a:lt2>
      <a:srgbClr val="E8E6DF"/>
    </a:lt2>
    <a:accent1>
      <a:srgbClr val="D59ED7"/>
    </a:accent1>
    <a:accent2>
      <a:srgbClr val="0078D4"/>
    </a:accent2>
    <a:accent3>
      <a:srgbClr val="FFB900"/>
    </a:accent3>
    <a:accent4>
      <a:srgbClr val="D7D2CB"/>
    </a:accent4>
    <a:accent5>
      <a:srgbClr val="FF5C39"/>
    </a:accent5>
    <a:accent6>
      <a:srgbClr val="D2D2D2"/>
    </a:accent6>
    <a:hlink>
      <a:srgbClr val="D59ED7"/>
    </a:hlink>
    <a:folHlink>
      <a:srgbClr val="D59ED7"/>
    </a:folHlink>
  </a:clrScheme>
  <a:fontScheme name="Microsoft 2019 Brand Templates">
    <a:majorFont>
      <a:latin typeface="Segoe Sans Display"/>
      <a:ea typeface=""/>
      <a:cs typeface=""/>
    </a:majorFont>
    <a:minorFont>
      <a:latin typeface="Segoe Sans Display"/>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Custom 4">
    <a:dk1>
      <a:srgbClr val="000000"/>
    </a:dk1>
    <a:lt1>
      <a:srgbClr val="FFFFFF"/>
    </a:lt1>
    <a:dk2>
      <a:srgbClr val="0078D4"/>
    </a:dk2>
    <a:lt2>
      <a:srgbClr val="E8E6DF"/>
    </a:lt2>
    <a:accent1>
      <a:srgbClr val="0078D4"/>
    </a:accent1>
    <a:accent2>
      <a:srgbClr val="2A446F"/>
    </a:accent2>
    <a:accent3>
      <a:srgbClr val="49C5B1"/>
    </a:accent3>
    <a:accent4>
      <a:srgbClr val="8DE971"/>
    </a:accent4>
    <a:accent5>
      <a:srgbClr val="F4364F"/>
    </a:accent5>
    <a:accent6>
      <a:srgbClr val="C03BC4"/>
    </a:accent6>
    <a:hlink>
      <a:srgbClr val="091F2C"/>
    </a:hlink>
    <a:folHlink>
      <a:srgbClr val="091F2C"/>
    </a:folHlink>
  </a:clrScheme>
  <a:fontScheme name="Custom 4">
    <a:majorFont>
      <a:latin typeface="Segoe Sans Text Semibold"/>
      <a:ea typeface=""/>
      <a:cs typeface=""/>
    </a:majorFont>
    <a:minorFont>
      <a:latin typeface="Segoe Sans Tex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otalTime>44</TotalTime>
  <Words>4538</Words>
  <Application>Microsoft Office PowerPoint</Application>
  <PresentationFormat>Widescreen</PresentationFormat>
  <Paragraphs>598</Paragraphs>
  <Slides>42</Slides>
  <Notes>29</Notes>
  <HiddenSlides>0</HiddenSlides>
  <MMClips>6</MMClips>
  <ScaleCrop>false</ScaleCrop>
  <HeadingPairs>
    <vt:vector size="6" baseType="variant">
      <vt:variant>
        <vt:lpstr>Fonts Used</vt:lpstr>
      </vt:variant>
      <vt:variant>
        <vt:i4>16</vt:i4>
      </vt:variant>
      <vt:variant>
        <vt:lpstr>Theme</vt:lpstr>
      </vt:variant>
      <vt:variant>
        <vt:i4>1</vt:i4>
      </vt:variant>
      <vt:variant>
        <vt:lpstr>Slide Titles</vt:lpstr>
      </vt:variant>
      <vt:variant>
        <vt:i4>42</vt:i4>
      </vt:variant>
    </vt:vector>
  </HeadingPairs>
  <TitlesOfParts>
    <vt:vector size="59" baseType="lpstr">
      <vt:lpstr>Aptos</vt:lpstr>
      <vt:lpstr>Arial</vt:lpstr>
      <vt:lpstr>Calibri</vt:lpstr>
      <vt:lpstr>Calibri Light</vt:lpstr>
      <vt:lpstr>Lexend Deca</vt:lpstr>
      <vt:lpstr>Segoe Sans Display</vt:lpstr>
      <vt:lpstr>Segoe Sans Text</vt:lpstr>
      <vt:lpstr>Segoe Sans Text Semibold</vt:lpstr>
      <vt:lpstr>Segoe UI</vt:lpstr>
      <vt:lpstr>Segoe UI Light</vt:lpstr>
      <vt:lpstr>Segoe UI Semibold</vt:lpstr>
      <vt:lpstr>Segoe UI Semilight</vt:lpstr>
      <vt:lpstr>Segoe UI Variable Display Semib</vt:lpstr>
      <vt:lpstr>Segoe UI Variable Display Semibold</vt:lpstr>
      <vt:lpstr>SegoeUI</vt:lpstr>
      <vt:lpstr>Wingdings</vt:lpstr>
      <vt:lpstr>WHITE TEMPLATE</vt:lpstr>
      <vt:lpstr>Azure Cosmos DB</vt:lpstr>
      <vt:lpstr>Today’s databases need to be ready to power AI apps and agents</vt:lpstr>
      <vt:lpstr>How Azure Cosmos DB solves this</vt:lpstr>
      <vt:lpstr>Azure Cosmos DB powers scalable, high-performance apps anywhere in the world</vt:lpstr>
      <vt:lpstr>Sizzle video</vt:lpstr>
      <vt:lpstr>Azure Cosmos DB powers the apps you know and love</vt:lpstr>
      <vt:lpstr>Azure Cosmos DB</vt:lpstr>
      <vt:lpstr>COMPREHENSIVE SLAs</vt:lpstr>
      <vt:lpstr>Azure Cosmos DB is the go-to database for AI Apps</vt:lpstr>
      <vt:lpstr>Azure Cosmos DB</vt:lpstr>
      <vt:lpstr>Satya Nadella Quote</vt:lpstr>
      <vt:lpstr>TomTom</vt:lpstr>
      <vt:lpstr>Bloomberg survey</vt:lpstr>
      <vt:lpstr>Azure Cosmos DB is the go-to database for AI Apps</vt:lpstr>
      <vt:lpstr>Microsoft DiskANN in Azure Cosmos DB</vt:lpstr>
      <vt:lpstr>1B vector benchmark</vt:lpstr>
      <vt:lpstr>Azure Cosmos DB – New, expanded, and combined search types create richer experiences</vt:lpstr>
      <vt:lpstr>Demovideo</vt:lpstr>
      <vt:lpstr>Demovideo2</vt:lpstr>
      <vt:lpstr>Azure Cosmos DB offers two models for active-active 5 9’s resiliency</vt:lpstr>
      <vt:lpstr>Effortless Developer Experience</vt:lpstr>
      <vt:lpstr>Developers love building apps with Azure Cosmos DB</vt:lpstr>
      <vt:lpstr>Dynamic scaling per partition and per region</vt:lpstr>
      <vt:lpstr>What customers are saying about dynamic autoscale</vt:lpstr>
      <vt:lpstr>Global Secondary Index</vt:lpstr>
      <vt:lpstr>Azure Cosmos DB – Fleet Management</vt:lpstr>
      <vt:lpstr>Throughput Pooling</vt:lpstr>
      <vt:lpstr>video</vt:lpstr>
      <vt:lpstr>Demovideo3</vt:lpstr>
      <vt:lpstr>Integration with AI tools and services</vt:lpstr>
      <vt:lpstr>Handle any data with no schema or indexing required</vt:lpstr>
      <vt:lpstr>Trust your data to industry-leading Security &amp; Compliance</vt:lpstr>
      <vt:lpstr>TomTom brings AI-powered, talking cars to life with Azure</vt:lpstr>
      <vt:lpstr>Air India elevates customer support while saving money with Azure AI, data, and apps</vt:lpstr>
      <vt:lpstr>ASOS</vt:lpstr>
      <vt:lpstr>East West Bank</vt:lpstr>
      <vt:lpstr>Zero Friction</vt:lpstr>
      <vt:lpstr>Citrix makes apps and data secure and easy to access anywhere, at any time</vt:lpstr>
      <vt:lpstr>ASOS (1 of 2)</vt:lpstr>
      <vt:lpstr>Mercedes-Benz (1 of 2)</vt:lpstr>
      <vt:lpstr>Azure cosmos db</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Manish Sharma</dc:creator>
  <cp:lastModifiedBy>Manish Sharma</cp:lastModifiedBy>
  <cp:revision>29</cp:revision>
  <dcterms:created xsi:type="dcterms:W3CDTF">2025-08-29T14:15:37Z</dcterms:created>
  <dcterms:modified xsi:type="dcterms:W3CDTF">2025-08-29T14:59:46Z</dcterms:modified>
</cp:coreProperties>
</file>